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8"/>
  </p:notesMasterIdLst>
  <p:sldIdLst>
    <p:sldId id="418" r:id="rId5"/>
    <p:sldId id="262" r:id="rId6"/>
    <p:sldId id="260" r:id="rId7"/>
    <p:sldId id="263" r:id="rId8"/>
    <p:sldId id="356" r:id="rId9"/>
    <p:sldId id="265" r:id="rId10"/>
    <p:sldId id="266" r:id="rId11"/>
    <p:sldId id="267" r:id="rId12"/>
    <p:sldId id="268" r:id="rId13"/>
    <p:sldId id="269" r:id="rId14"/>
    <p:sldId id="270" r:id="rId15"/>
    <p:sldId id="271" r:id="rId16"/>
    <p:sldId id="421" r:id="rId17"/>
    <p:sldId id="362" r:id="rId18"/>
    <p:sldId id="274" r:id="rId19"/>
    <p:sldId id="275" r:id="rId20"/>
    <p:sldId id="276" r:id="rId21"/>
    <p:sldId id="277" r:id="rId22"/>
    <p:sldId id="278" r:id="rId23"/>
    <p:sldId id="279" r:id="rId24"/>
    <p:sldId id="280" r:id="rId25"/>
    <p:sldId id="281" r:id="rId26"/>
    <p:sldId id="282" r:id="rId27"/>
    <p:sldId id="283" r:id="rId28"/>
    <p:sldId id="416" r:id="rId29"/>
    <p:sldId id="310" r:id="rId30"/>
    <p:sldId id="285" r:id="rId31"/>
    <p:sldId id="357"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53" r:id="rId46"/>
    <p:sldId id="355" r:id="rId47"/>
    <p:sldId id="306" r:id="rId48"/>
    <p:sldId id="300" r:id="rId49"/>
    <p:sldId id="301" r:id="rId50"/>
    <p:sldId id="302" r:id="rId51"/>
    <p:sldId id="303" r:id="rId52"/>
    <p:sldId id="304" r:id="rId53"/>
    <p:sldId id="305" r:id="rId54"/>
    <p:sldId id="307" r:id="rId55"/>
    <p:sldId id="284" r:id="rId56"/>
    <p:sldId id="308" r:id="rId57"/>
    <p:sldId id="311" r:id="rId58"/>
    <p:sldId id="312" r:id="rId59"/>
    <p:sldId id="363" r:id="rId60"/>
    <p:sldId id="314" r:id="rId61"/>
    <p:sldId id="315" r:id="rId62"/>
    <p:sldId id="316" r:id="rId63"/>
    <p:sldId id="317" r:id="rId64"/>
    <p:sldId id="320" r:id="rId65"/>
    <p:sldId id="321" r:id="rId66"/>
    <p:sldId id="322" r:id="rId67"/>
    <p:sldId id="323" r:id="rId68"/>
    <p:sldId id="324" r:id="rId69"/>
    <p:sldId id="325" r:id="rId70"/>
    <p:sldId id="326" r:id="rId71"/>
    <p:sldId id="327" r:id="rId72"/>
    <p:sldId id="334" r:id="rId73"/>
    <p:sldId id="336" r:id="rId74"/>
    <p:sldId id="335" r:id="rId75"/>
    <p:sldId id="337" r:id="rId76"/>
    <p:sldId id="338" r:id="rId77"/>
    <p:sldId id="417" r:id="rId78"/>
    <p:sldId id="339" r:id="rId79"/>
    <p:sldId id="340" r:id="rId80"/>
    <p:sldId id="342" r:id="rId81"/>
    <p:sldId id="343" r:id="rId82"/>
    <p:sldId id="344" r:id="rId83"/>
    <p:sldId id="345" r:id="rId84"/>
    <p:sldId id="346" r:id="rId85"/>
    <p:sldId id="347" r:id="rId86"/>
    <p:sldId id="348" r:id="rId87"/>
    <p:sldId id="349" r:id="rId88"/>
    <p:sldId id="350" r:id="rId89"/>
    <p:sldId id="328" r:id="rId90"/>
    <p:sldId id="329" r:id="rId91"/>
    <p:sldId id="393" r:id="rId92"/>
    <p:sldId id="332" r:id="rId93"/>
    <p:sldId id="333" r:id="rId94"/>
    <p:sldId id="351" r:id="rId95"/>
    <p:sldId id="419" r:id="rId96"/>
    <p:sldId id="1048" r:id="rId97"/>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1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59B453-174C-D42B-4558-70A8FB593EF0}" name="Sara Cortes" initials="SC" userId="S::scortes@cfpboard.org::c8baed7c-dff6-46f8-b42e-5f7f770515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AFD5"/>
    <a:srgbClr val="8DC73F"/>
    <a:srgbClr val="CDE9F5"/>
    <a:srgbClr val="3D72B8"/>
    <a:srgbClr val="41BBEC"/>
    <a:srgbClr val="957F5A"/>
    <a:srgbClr val="FFCE34"/>
    <a:srgbClr val="18366A"/>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B86CA4-96A2-4787-B2EA-8FD08D240ACF}" v="67" dt="2024-07-02T19:50:47.547"/>
    <p1510:client id="{88337B93-98A3-47E6-B367-58F972E62411}" v="13" dt="2024-07-02T21:21:36.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02" autoAdjust="0"/>
    <p:restoredTop sz="86410" autoAdjust="0"/>
  </p:normalViewPr>
  <p:slideViewPr>
    <p:cSldViewPr snapToGrid="0" showGuides="1">
      <p:cViewPr varScale="1">
        <p:scale>
          <a:sx n="57" d="100"/>
          <a:sy n="57" d="100"/>
        </p:scale>
        <p:origin x="344" y="32"/>
      </p:cViewPr>
      <p:guideLst>
        <p:guide orient="horz" pos="4176"/>
        <p:guide pos="3816"/>
      </p:guideLst>
    </p:cSldViewPr>
  </p:slideViewPr>
  <p:outlineViewPr>
    <p:cViewPr>
      <p:scale>
        <a:sx n="33" d="100"/>
        <a:sy n="33" d="100"/>
      </p:scale>
      <p:origin x="0" y="-3480"/>
    </p:cViewPr>
  </p:outlineViewPr>
  <p:notesTextViewPr>
    <p:cViewPr>
      <p:scale>
        <a:sx n="3" d="2"/>
        <a:sy n="3" d="2"/>
      </p:scale>
      <p:origin x="0" y="0"/>
    </p:cViewPr>
  </p:notesTextViewPr>
  <p:sorterViewPr>
    <p:cViewPr>
      <p:scale>
        <a:sx n="100" d="100"/>
        <a:sy n="100" d="100"/>
      </p:scale>
      <p:origin x="0" y="-21642"/>
    </p:cViewPr>
  </p:sorterViewPr>
  <p:notesViewPr>
    <p:cSldViewPr snapToGrid="0" showGuides="1">
      <p:cViewPr>
        <p:scale>
          <a:sx n="150" d="100"/>
          <a:sy n="150" d="100"/>
        </p:scale>
        <p:origin x="400" y="-3052"/>
      </p:cViewPr>
      <p:guideLst>
        <p:guide orient="horz" pos="2928"/>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44719" cy="467231"/>
          </a:xfrm>
          <a:prstGeom prst="rect">
            <a:avLst/>
          </a:prstGeom>
        </p:spPr>
        <p:txBody>
          <a:bodyPr vert="horz" lIns="93342" tIns="46671" rIns="93342" bIns="46671" rtlCol="0"/>
          <a:lstStyle>
            <a:lvl1pPr algn="l">
              <a:defRPr sz="1200"/>
            </a:lvl1pPr>
          </a:lstStyle>
          <a:p>
            <a:endParaRPr lang="en-US" dirty="0"/>
          </a:p>
        </p:txBody>
      </p:sp>
      <p:sp>
        <p:nvSpPr>
          <p:cNvPr id="3" name="Date Placeholder 2"/>
          <p:cNvSpPr>
            <a:spLocks noGrp="1"/>
          </p:cNvSpPr>
          <p:nvPr>
            <p:ph type="dt" idx="1"/>
          </p:nvPr>
        </p:nvSpPr>
        <p:spPr>
          <a:xfrm>
            <a:off x="3979932" y="2"/>
            <a:ext cx="3044719" cy="467231"/>
          </a:xfrm>
          <a:prstGeom prst="rect">
            <a:avLst/>
          </a:prstGeom>
        </p:spPr>
        <p:txBody>
          <a:bodyPr vert="horz" lIns="93342" tIns="46671" rIns="93342" bIns="46671" rtlCol="0"/>
          <a:lstStyle>
            <a:lvl1pPr algn="r">
              <a:defRPr sz="1200"/>
            </a:lvl1pPr>
          </a:lstStyle>
          <a:p>
            <a:fld id="{774EA450-809D-4700-A7F0-A32CC3185721}" type="datetimeFigureOut">
              <a:rPr lang="en-US" smtClean="0"/>
              <a:t>8/26/2024</a:t>
            </a:fld>
            <a:endParaRPr lang="en-US" dirty="0"/>
          </a:p>
        </p:txBody>
      </p:sp>
      <p:sp>
        <p:nvSpPr>
          <p:cNvPr id="4" name="Slide Image Placeholder 3"/>
          <p:cNvSpPr>
            <a:spLocks noGrp="1" noRot="1" noChangeAspect="1"/>
          </p:cNvSpPr>
          <p:nvPr>
            <p:ph type="sldImg" idx="2"/>
          </p:nvPr>
        </p:nvSpPr>
        <p:spPr>
          <a:xfrm>
            <a:off x="695325" y="674688"/>
            <a:ext cx="5588000" cy="3143250"/>
          </a:xfrm>
          <a:prstGeom prst="rect">
            <a:avLst/>
          </a:prstGeom>
          <a:noFill/>
          <a:ln w="12700">
            <a:solidFill>
              <a:prstClr val="black"/>
            </a:solidFill>
          </a:ln>
        </p:spPr>
        <p:txBody>
          <a:bodyPr vert="horz" lIns="93342" tIns="46671" rIns="93342" bIns="46671" rtlCol="0" anchor="ctr"/>
          <a:lstStyle/>
          <a:p>
            <a:endParaRPr lang="en-US" dirty="0"/>
          </a:p>
        </p:txBody>
      </p:sp>
      <p:sp>
        <p:nvSpPr>
          <p:cNvPr id="5" name="Notes Placeholder 4"/>
          <p:cNvSpPr>
            <a:spLocks noGrp="1"/>
          </p:cNvSpPr>
          <p:nvPr>
            <p:ph type="body" sz="quarter" idx="3"/>
          </p:nvPr>
        </p:nvSpPr>
        <p:spPr>
          <a:xfrm>
            <a:off x="702628" y="4025013"/>
            <a:ext cx="5621020" cy="4139659"/>
          </a:xfrm>
          <a:prstGeom prst="rect">
            <a:avLst/>
          </a:prstGeom>
        </p:spPr>
        <p:txBody>
          <a:bodyPr vert="horz" lIns="93342" tIns="46671" rIns="93342" bIns="4667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45047"/>
            <a:ext cx="3044719" cy="467230"/>
          </a:xfrm>
          <a:prstGeom prst="rect">
            <a:avLst/>
          </a:prstGeom>
        </p:spPr>
        <p:txBody>
          <a:bodyPr vert="horz" lIns="93342" tIns="46671" rIns="93342" bIns="466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2" y="8845047"/>
            <a:ext cx="3044719" cy="467230"/>
          </a:xfrm>
          <a:prstGeom prst="rect">
            <a:avLst/>
          </a:prstGeom>
        </p:spPr>
        <p:txBody>
          <a:bodyPr vert="horz" lIns="93342" tIns="46671" rIns="93342" bIns="46671" rtlCol="0" anchor="b"/>
          <a:lstStyle>
            <a:lvl1pPr algn="r">
              <a:defRPr sz="1200"/>
            </a:lvl1pPr>
          </a:lstStyle>
          <a:p>
            <a:fld id="{CDC2407E-8647-4FD9-842D-172AD5AD54E7}" type="slidenum">
              <a:rPr lang="en-US" smtClean="0"/>
              <a:t>‹#›</a:t>
            </a:fld>
            <a:endParaRPr lang="en-US" dirty="0"/>
          </a:p>
        </p:txBody>
      </p:sp>
    </p:spTree>
    <p:extLst>
      <p:ext uri="{BB962C8B-B14F-4D97-AF65-F5344CB8AC3E}">
        <p14:creationId xmlns:p14="http://schemas.microsoft.com/office/powerpoint/2010/main" val="1734278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kern="1200">
        <a:solidFill>
          <a:schemeClr val="tx1"/>
        </a:solidFill>
        <a:latin typeface="Gotham"/>
        <a:ea typeface="+mn-ea"/>
        <a:cs typeface="+mn-cs"/>
      </a:defRPr>
    </a:lvl1pPr>
    <a:lvl2pPr marL="457200" algn="l" defTabSz="914400" rtl="0" eaLnBrk="1" latinLnBrk="0" hangingPunct="1">
      <a:defRPr sz="1200" kern="1200">
        <a:solidFill>
          <a:schemeClr val="tx1"/>
        </a:solidFill>
        <a:latin typeface="Gotham"/>
        <a:ea typeface="+mn-ea"/>
        <a:cs typeface="+mn-cs"/>
      </a:defRPr>
    </a:lvl2pPr>
    <a:lvl3pPr marL="914400" algn="l" defTabSz="914400" rtl="0" eaLnBrk="1" latinLnBrk="0" hangingPunct="1">
      <a:defRPr sz="1200" kern="1200">
        <a:solidFill>
          <a:schemeClr val="tx1"/>
        </a:solidFill>
        <a:latin typeface="Gotham"/>
        <a:ea typeface="+mn-ea"/>
        <a:cs typeface="+mn-cs"/>
      </a:defRPr>
    </a:lvl3pPr>
    <a:lvl4pPr marL="1371600" algn="l" defTabSz="914400" rtl="0" eaLnBrk="1" latinLnBrk="0" hangingPunct="1">
      <a:defRPr sz="1200" kern="1200">
        <a:solidFill>
          <a:schemeClr val="tx1"/>
        </a:solidFill>
        <a:latin typeface="Gotham"/>
        <a:ea typeface="+mn-ea"/>
        <a:cs typeface="+mn-cs"/>
      </a:defRPr>
    </a:lvl4pPr>
    <a:lvl5pPr marL="1828800" algn="l" defTabSz="914400" rtl="0" eaLnBrk="1" latinLnBrk="0" hangingPunct="1">
      <a:defRPr sz="1200" kern="1200">
        <a:solidFill>
          <a:schemeClr val="tx1"/>
        </a:solidFill>
        <a:latin typeface="Gotham"/>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33" userDrawn="1">
          <p15:clr>
            <a:srgbClr val="F26B43"/>
          </p15:clr>
        </p15:guide>
        <p15:guide id="2" pos="2213"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fp.net/-/media/files/cfp-board/standards-and-ethics/compliance-resources/duty-of-care-guide.pdf?la=en&amp;hash=AE06558A2A7A9D754D215FA494FC8B9B"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fp.net/-/media/files/cfp-board/standards-and-ethics/compliance-resources/cfp-board-code-and-standards-faq.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ec.gov/tm/iabd-staff-bulletin-conflicts-inter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google.com/search?q=cfp+board+sample+engagement+letters&amp;rlz=1C1GCEA_enUS1063US1063&amp;oq=cfp+board+sample+engagement+letters&amp;gs_lcrp=EgZjaHJvbWUqBggAEEUYOzIGCAAQRRg7MgoIARAAGIAEGKIEMgoIAhAAGIAEGKIEMgoIAxAAGIAEGKIEMgoIBBAAGIAEGKIEMgYIBRBFGDzSAQg5ODA1ajBqN6gCALACAA&amp;sourceid=chrome&amp;ie=UTF-8"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fp.net/ethics/compliance-resources/2019/10/when-a-client-has-a-reasonable-basis-to-believe-a-cfp-professional-will-provide-financial-plannin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fp.net/ethics/compliance-resources/2018/11/commentary-on-new-code-of-ethics-and-standards-of-conduct"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fp.net/ethics/reporting"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cfp.net/-/media/files/cfp-board/standards-and-ethics/compliance-resources/commentary_coe.pdf?la=en&amp;hash=43A92C993489B8803F62C65200A814E6"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kern="1200" dirty="0">
                <a:effectLst/>
                <a:latin typeface="Gotham" panose="02000604040000020004"/>
                <a:ea typeface="Calibri" panose="020F0502020204030204" pitchFamily="34" charset="0"/>
                <a:cs typeface="Calibri" panose="020F0502020204030204" pitchFamily="34" charset="0"/>
              </a:rPr>
              <a:t>**Add: presenting organization name, Instructor name, date of presentation</a:t>
            </a:r>
            <a:endParaRPr lang="en-US" b="1" kern="100" dirty="0">
              <a:effectLst/>
              <a:latin typeface="Gotham" panose="02000604040000020004"/>
              <a:ea typeface="Calibri" panose="020F0502020204030204" pitchFamily="34" charset="0"/>
              <a:cs typeface="Times New Roman" panose="02020603050405020304" pitchFamily="18" charset="0"/>
            </a:endParaRPr>
          </a:p>
          <a:p>
            <a:pPr>
              <a:lnSpc>
                <a:spcPct val="107000"/>
              </a:lnSpc>
            </a:pPr>
            <a:r>
              <a:rPr lang="en-US" kern="1200" dirty="0">
                <a:effectLst/>
                <a:latin typeface="Gotham" panose="02000604040000020004"/>
                <a:ea typeface="Calibri" panose="020F0502020204030204" pitchFamily="34" charset="0"/>
                <a:cs typeface="Calibri" panose="020F0502020204030204" pitchFamily="34" charset="0"/>
              </a:rPr>
              <a:t> </a:t>
            </a:r>
            <a:endParaRPr lang="en-US" kern="100" dirty="0">
              <a:effectLst/>
              <a:latin typeface="Gotham" panose="02000604040000020004"/>
              <a:ea typeface="Calibri" panose="020F0502020204030204" pitchFamily="34" charset="0"/>
              <a:cs typeface="Times New Roman" panose="02020603050405020304" pitchFamily="18" charset="0"/>
            </a:endParaRPr>
          </a:p>
          <a:p>
            <a:pPr>
              <a:lnSpc>
                <a:spcPct val="107000"/>
              </a:lnSpc>
            </a:pPr>
            <a:r>
              <a:rPr lang="en-US" b="1" kern="1200" dirty="0">
                <a:effectLst/>
                <a:latin typeface="Gotham" panose="02000604040000020004"/>
                <a:ea typeface="Calibri" panose="020F0502020204030204" pitchFamily="34" charset="0"/>
                <a:cs typeface="Calibri" panose="020F0502020204030204" pitchFamily="34" charset="0"/>
              </a:rPr>
              <a:t>Welcome message (before or after this slide)</a:t>
            </a:r>
            <a:endParaRPr lang="en-US" kern="100" dirty="0">
              <a:effectLst/>
              <a:latin typeface="Gotham" panose="02000604040000020004"/>
              <a:ea typeface="Calibri" panose="020F0502020204030204" pitchFamily="34" charset="0"/>
              <a:cs typeface="Times New Roman" panose="02020603050405020304" pitchFamily="18" charset="0"/>
            </a:endParaRPr>
          </a:p>
          <a:p>
            <a:pPr marL="342870" indent="-342870">
              <a:lnSpc>
                <a:spcPct val="107000"/>
              </a:lnSpc>
              <a:buFont typeface="Symbol" panose="05050102010706020507" pitchFamily="18" charset="2"/>
              <a:buChar char=""/>
            </a:pPr>
            <a:r>
              <a:rPr lang="en-US" kern="1200" dirty="0">
                <a:effectLst/>
                <a:latin typeface="Gotham" panose="02000604040000020004"/>
                <a:ea typeface="Calibri" panose="020F0502020204030204" pitchFamily="34" charset="0"/>
                <a:cs typeface="Calibri" panose="020F0502020204030204" pitchFamily="34" charset="0"/>
              </a:rPr>
              <a:t>Introduce yourself, sharing background information about your experience in the financial planning profession.</a:t>
            </a:r>
            <a:endParaRPr lang="en-US" kern="100" dirty="0">
              <a:effectLst/>
              <a:latin typeface="Gotham" panose="02000604040000020004"/>
              <a:ea typeface="Calibri" panose="020F0502020204030204" pitchFamily="34" charset="0"/>
              <a:cs typeface="Times New Roman" panose="02020603050405020304" pitchFamily="18" charset="0"/>
            </a:endParaRPr>
          </a:p>
          <a:p>
            <a:pPr marL="342870" indent="-342870">
              <a:lnSpc>
                <a:spcPct val="107000"/>
              </a:lnSpc>
              <a:buFont typeface="Symbol" panose="05050102010706020507" pitchFamily="18" charset="2"/>
              <a:buChar char=""/>
            </a:pPr>
            <a:r>
              <a:rPr lang="en-US" kern="1200" dirty="0">
                <a:effectLst/>
                <a:latin typeface="Gotham" panose="02000604040000020004"/>
                <a:ea typeface="Calibri" panose="020F0502020204030204" pitchFamily="34" charset="0"/>
                <a:cs typeface="Calibri" panose="020F0502020204030204" pitchFamily="34" charset="0"/>
              </a:rPr>
              <a:t>Ask participants to introduce themselves or present a brief icebreaker like asking them to write in the chat where they live or how many years they have been a CFP® professional.</a:t>
            </a:r>
            <a:endParaRPr lang="en-US" kern="100" dirty="0">
              <a:effectLst/>
              <a:latin typeface="Gotham" panose="02000604040000020004"/>
              <a:ea typeface="Calibri" panose="020F0502020204030204" pitchFamily="34" charset="0"/>
              <a:cs typeface="Times New Roman" panose="02020603050405020304" pitchFamily="18" charset="0"/>
            </a:endParaRPr>
          </a:p>
          <a:p>
            <a:pPr marL="342870" indent="-342870">
              <a:lnSpc>
                <a:spcPct val="107000"/>
              </a:lnSpc>
              <a:buFont typeface="Symbol" panose="05050102010706020507" pitchFamily="18" charset="2"/>
              <a:buChar char=""/>
            </a:pPr>
            <a:r>
              <a:rPr lang="en-US" kern="1200" dirty="0">
                <a:effectLst/>
                <a:latin typeface="Gotham" panose="02000604040000020004"/>
                <a:ea typeface="Calibri" panose="020F0502020204030204" pitchFamily="34" charset="0"/>
                <a:cs typeface="Calibri" panose="020F0502020204030204" pitchFamily="34" charset="0"/>
              </a:rPr>
              <a:t>Set expectations for active participation, asking questions, and the use of other technology (i.e., turning off cell phones or closing open tabs or email) during the session.</a:t>
            </a:r>
            <a:endParaRPr lang="en-US" kern="100" dirty="0">
              <a:effectLst/>
              <a:latin typeface="Gotham" panose="02000604040000020004"/>
              <a:ea typeface="Calibri" panose="020F0502020204030204" pitchFamily="34" charset="0"/>
              <a:cs typeface="Times New Roman" panose="02020603050405020304" pitchFamily="18" charset="0"/>
            </a:endParaRPr>
          </a:p>
          <a:p>
            <a:pPr>
              <a:lnSpc>
                <a:spcPct val="107000"/>
              </a:lnSpc>
            </a:pPr>
            <a:r>
              <a:rPr lang="en-US" kern="1200" dirty="0">
                <a:effectLst/>
                <a:latin typeface="Gotham" panose="02000604040000020004"/>
                <a:ea typeface="Calibri" panose="020F0502020204030204" pitchFamily="34" charset="0"/>
                <a:cs typeface="Calibri" panose="020F0502020204030204" pitchFamily="34" charset="0"/>
              </a:rPr>
              <a:t> </a:t>
            </a:r>
            <a:endParaRPr lang="en-US" kern="100" dirty="0">
              <a:effectLst/>
              <a:latin typeface="Gotham" panose="02000604040000020004"/>
              <a:ea typeface="Calibri" panose="020F0502020204030204" pitchFamily="34" charset="0"/>
              <a:cs typeface="Times New Roman" panose="02020603050405020304" pitchFamily="18" charset="0"/>
            </a:endParaRPr>
          </a:p>
          <a:p>
            <a:pPr>
              <a:lnSpc>
                <a:spcPct val="107000"/>
              </a:lnSpc>
            </a:pPr>
            <a:r>
              <a:rPr lang="en-US" b="1" kern="1200" dirty="0">
                <a:effectLst/>
                <a:latin typeface="Gotham" panose="02000604040000020004"/>
                <a:ea typeface="Calibri" panose="020F0502020204030204" pitchFamily="34" charset="0"/>
                <a:cs typeface="Calibri" panose="020F0502020204030204" pitchFamily="34" charset="0"/>
              </a:rPr>
              <a:t>Optional</a:t>
            </a:r>
            <a:r>
              <a:rPr lang="en-US" kern="1200" dirty="0">
                <a:effectLst/>
                <a:latin typeface="Gotham" panose="02000604040000020004"/>
                <a:ea typeface="Calibri" panose="020F0502020204030204" pitchFamily="34" charset="0"/>
                <a:cs typeface="Calibri" panose="020F0502020204030204" pitchFamily="34" charset="0"/>
              </a:rPr>
              <a:t>: Instructors may add non-substantive “icebreaker” slides without prior approval.</a:t>
            </a:r>
            <a:endParaRPr lang="en-US" kern="100" dirty="0">
              <a:effectLst/>
              <a:latin typeface="Gotham" panose="02000604040000020004"/>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1</a:t>
            </a:fld>
            <a:endParaRPr lang="en-US" dirty="0"/>
          </a:p>
        </p:txBody>
      </p:sp>
    </p:spTree>
    <p:extLst>
      <p:ext uri="{BB962C8B-B14F-4D97-AF65-F5344CB8AC3E}">
        <p14:creationId xmlns:p14="http://schemas.microsoft.com/office/powerpoint/2010/main" val="152937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Applied Objectives:</a:t>
            </a:r>
          </a:p>
          <a:p>
            <a:pPr marL="169856" indent="-169856">
              <a:buFont typeface="Arial" panose="020B0604020202020204" pitchFamily="34" charset="0"/>
              <a:buChar char="•"/>
            </a:pPr>
            <a:r>
              <a:rPr lang="en-US" dirty="0"/>
              <a:t>Define Financial Advice and understand categories of what is not Financial Advice</a:t>
            </a:r>
          </a:p>
          <a:p>
            <a:pPr marL="169856" indent="-169856">
              <a:buFont typeface="Arial" panose="020B0604020202020204" pitchFamily="34" charset="0"/>
              <a:buChar char="•"/>
            </a:pPr>
            <a:r>
              <a:rPr lang="en-US" dirty="0"/>
              <a:t>Illustrate the difference between Financial Advice and educational information through an interactive scenario.</a:t>
            </a:r>
          </a:p>
          <a:p>
            <a:pPr marL="169856" indent="-169856">
              <a:buFont typeface="Arial" panose="020B0604020202020204" pitchFamily="34" charset="0"/>
              <a:buChar char="•"/>
            </a:pPr>
            <a:r>
              <a:rPr lang="en-US" dirty="0"/>
              <a:t>Emphasize the importance of the context of statements in the determination of whether there is Financial Advice.</a:t>
            </a:r>
          </a:p>
        </p:txBody>
      </p:sp>
      <p:sp>
        <p:nvSpPr>
          <p:cNvPr id="4" name="Slide Number Placeholder 3"/>
          <p:cNvSpPr>
            <a:spLocks noGrp="1"/>
          </p:cNvSpPr>
          <p:nvPr>
            <p:ph type="sldNum" sz="quarter" idx="5"/>
          </p:nvPr>
        </p:nvSpPr>
        <p:spPr/>
        <p:txBody>
          <a:bodyPr/>
          <a:lstStyle/>
          <a:p>
            <a:fld id="{CDC2407E-8647-4FD9-842D-172AD5AD54E7}" type="slidenum">
              <a:rPr lang="en-US"/>
              <a:pPr/>
              <a:t>10</a:t>
            </a:fld>
            <a:endParaRPr lang="en-US" dirty="0"/>
          </a:p>
        </p:txBody>
      </p:sp>
      <p:sp>
        <p:nvSpPr>
          <p:cNvPr id="7" name="Slide Image Placeholder 6">
            <a:extLst>
              <a:ext uri="{FF2B5EF4-FFF2-40B4-BE49-F238E27FC236}">
                <a16:creationId xmlns:a16="http://schemas.microsoft.com/office/drawing/2014/main" id="{8F1C1E19-804B-60D4-CE12-5A80A225CE1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24950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a:t>
            </a:r>
          </a:p>
          <a:p>
            <a:endParaRPr lang="en-US" dirty="0"/>
          </a:p>
          <a:p>
            <a:r>
              <a:rPr lang="en-US" dirty="0"/>
              <a:t>The Fiduciary Duty, as well as other duties, apply when providing Financial Advice.</a:t>
            </a:r>
          </a:p>
          <a:p>
            <a:r>
              <a:rPr lang="en-US" dirty="0"/>
              <a:t>Consider mentioning that there are additional duties that apply when providing Financial Advice that requires Financial Planning, which will also be covered in the course.</a:t>
            </a:r>
          </a:p>
          <a:p>
            <a:endParaRPr lang="en-US" dirty="0"/>
          </a:p>
          <a:p>
            <a:endParaRPr lang="en-US" dirty="0"/>
          </a:p>
          <a:p>
            <a:r>
              <a:rPr lang="en-US" dirty="0"/>
              <a:t>Source Materials for Instructor Guide:</a:t>
            </a:r>
          </a:p>
          <a:p>
            <a:endParaRPr lang="en-US" dirty="0"/>
          </a:p>
          <a:p>
            <a:r>
              <a:rPr lang="en-US" i="1" dirty="0"/>
              <a:t>Code and Standards </a:t>
            </a:r>
            <a:r>
              <a:rPr lang="en-US" dirty="0"/>
              <a:t>Preamble</a:t>
            </a:r>
          </a:p>
          <a:p>
            <a:r>
              <a:rPr lang="en-US" i="1" dirty="0"/>
              <a:t>Procedural Rules </a:t>
            </a:r>
            <a:r>
              <a:rPr lang="en-US" dirty="0"/>
              <a:t>Article 11, Sanctions</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11</a:t>
            </a:fld>
            <a:endParaRPr lang="en-US" dirty="0"/>
          </a:p>
        </p:txBody>
      </p:sp>
      <p:sp>
        <p:nvSpPr>
          <p:cNvPr id="7" name="Slide Image Placeholder 6">
            <a:extLst>
              <a:ext uri="{FF2B5EF4-FFF2-40B4-BE49-F238E27FC236}">
                <a16:creationId xmlns:a16="http://schemas.microsoft.com/office/drawing/2014/main" id="{EF1674F2-3D33-2C68-3539-19408277A6D4}"/>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377401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lvl="0"/>
            <a:r>
              <a:rPr lang="en-US" b="1" u="sng" dirty="0"/>
              <a:t>Optional slide </a:t>
            </a:r>
          </a:p>
          <a:p>
            <a:pPr lvl="0"/>
            <a:endParaRPr lang="en-US" b="1" dirty="0"/>
          </a:p>
          <a:p>
            <a:pPr lvl="0"/>
            <a:r>
              <a:rPr lang="en-US" dirty="0"/>
              <a:t>Provided to facilitate explanation of the fact that additional duties apply when providing Financial Advice. </a:t>
            </a:r>
          </a:p>
          <a:p>
            <a:pPr lvl="0"/>
            <a:endParaRPr lang="en-US" dirty="0"/>
          </a:p>
          <a:p>
            <a:pPr lvl="0"/>
            <a:r>
              <a:rPr lang="en-US" dirty="0"/>
              <a:t>Instructors also have the option to use this slide directly after the video to emphasize application of the Code of Ethics through the Standards of Conduct and the duties that apply.</a:t>
            </a:r>
          </a:p>
          <a:p>
            <a:pPr lvl="0"/>
            <a:endParaRPr lang="en-US" dirty="0"/>
          </a:p>
          <a:p>
            <a:pPr lvl="0"/>
            <a:r>
              <a:rPr lang="en-US" dirty="0"/>
              <a:t>This slide can be found on p. 3 of the </a:t>
            </a:r>
            <a:r>
              <a:rPr lang="en-US" i="1" dirty="0"/>
              <a:t>Roadmap.</a:t>
            </a:r>
          </a:p>
          <a:p>
            <a:pPr lvl="0"/>
            <a:endParaRPr lang="en-US" b="1" dirty="0">
              <a:latin typeface="+mj-lt"/>
            </a:endParaRPr>
          </a:p>
          <a:p>
            <a:pPr lvl="0"/>
            <a:endParaRPr lang="en-US" dirty="0"/>
          </a:p>
          <a:p>
            <a:pPr lvl="0"/>
            <a:endParaRPr lang="en-US" b="1" dirty="0">
              <a:latin typeface="+mj-lt"/>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3644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 for Instruction:</a:t>
            </a:r>
          </a:p>
          <a:p>
            <a:pPr marL="171450" indent="-171450">
              <a:buFont typeface="Arial" panose="020B0604020202020204" pitchFamily="34" charset="0"/>
              <a:buChar char="•"/>
            </a:pPr>
            <a:r>
              <a:rPr lang="en-US" b="0" dirty="0"/>
              <a:t>This is the full definition of Financial Advice from the Glossary.</a:t>
            </a:r>
          </a:p>
          <a:p>
            <a:pPr marL="171450" indent="-171450">
              <a:buFont typeface="Arial" panose="020B0604020202020204" pitchFamily="34" charset="0"/>
              <a:buChar char="•"/>
            </a:pPr>
            <a:r>
              <a:rPr lang="en-US" b="0" dirty="0"/>
              <a:t>Walk through the complete definition.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105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5896">
              <a:defRPr/>
            </a:pPr>
            <a:fld id="{CDC2407E-8647-4FD9-842D-172AD5AD54E7}" type="slidenum">
              <a:rPr lang="en-US">
                <a:solidFill>
                  <a:prstClr val="black"/>
                </a:solidFill>
                <a:latin typeface="Calibri" panose="020F0502020204030204"/>
              </a:rPr>
              <a:pPr defTabSz="905896">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84150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Interactive Scenario</a:t>
            </a:r>
          </a:p>
          <a:p>
            <a:endParaRPr lang="en-US" b="1" dirty="0"/>
          </a:p>
          <a:p>
            <a:r>
              <a:rPr lang="en-US" b="1" dirty="0"/>
              <a:t>Objective</a:t>
            </a:r>
            <a:r>
              <a:rPr lang="en-US" dirty="0"/>
              <a:t>:</a:t>
            </a:r>
          </a:p>
          <a:p>
            <a:pPr marL="171450" indent="-171450">
              <a:buFont typeface="Arial" panose="020B0604020202020204" pitchFamily="34" charset="0"/>
              <a:buChar char="•"/>
            </a:pPr>
            <a:r>
              <a:rPr lang="en-US" dirty="0"/>
              <a:t>Provide a real-life example of educational material that is not Financial Advice.</a:t>
            </a:r>
          </a:p>
          <a:p>
            <a:r>
              <a:rPr lang="en-US" dirty="0"/>
              <a:t>Instructor Presentation Options:</a:t>
            </a:r>
          </a:p>
          <a:p>
            <a:pPr marL="171450" lvl="0" indent="-171450">
              <a:buFont typeface="Arial" panose="020B0604020202020204" pitchFamily="34" charset="0"/>
              <a:buChar char="•"/>
            </a:pPr>
            <a:r>
              <a:rPr lang="en-US" dirty="0"/>
              <a:t>Scenario begins with introducing a CFP® professional and a prospective Client to bring scenario to life. </a:t>
            </a:r>
          </a:p>
          <a:p>
            <a:pPr lvl="0"/>
            <a:endParaRPr lang="en-US" dirty="0"/>
          </a:p>
          <a:p>
            <a:pPr lvl="0"/>
            <a:r>
              <a:rPr lang="en-US" b="1" dirty="0"/>
              <a:t>Options for Instruction (applies to entire Interactive Scenario)</a:t>
            </a:r>
          </a:p>
          <a:p>
            <a:pPr marL="169856" indent="-169856">
              <a:buFont typeface="Arial" panose="020B0604020202020204" pitchFamily="34" charset="0"/>
              <a:buChar char="•"/>
            </a:pPr>
            <a:r>
              <a:rPr lang="en-US" dirty="0"/>
              <a:t>Group discussion of questions</a:t>
            </a:r>
          </a:p>
          <a:p>
            <a:pPr marL="169856" indent="-169856">
              <a:buFont typeface="Arial" panose="020B0604020202020204" pitchFamily="34" charset="0"/>
              <a:buChar char="•"/>
            </a:pPr>
            <a:r>
              <a:rPr lang="en-US" dirty="0"/>
              <a:t>Polling questions (</a:t>
            </a:r>
            <a:r>
              <a:rPr lang="en-US" i="1" dirty="0"/>
              <a:t>e.g., </a:t>
            </a:r>
            <a:r>
              <a:rPr lang="en-US" dirty="0"/>
              <a:t>Yes, No, Maybe, I don’t know)</a:t>
            </a:r>
          </a:p>
          <a:p>
            <a:pPr marL="169856" indent="-169856">
              <a:buFont typeface="Arial" panose="020B0604020202020204" pitchFamily="34" charset="0"/>
              <a:buChar char="•"/>
            </a:pPr>
            <a:r>
              <a:rPr lang="en-US" dirty="0"/>
              <a:t>“Sliding scale” – </a:t>
            </a:r>
            <a:r>
              <a:rPr lang="en-US" i="1" dirty="0"/>
              <a:t>e.g.</a:t>
            </a:r>
            <a:r>
              <a:rPr lang="en-US" dirty="0"/>
              <a:t>, present a scale of 0-5 on how likely this is to be Financial Advice (can emphasize that Financial Advice, while an objective inquiry, depends on the facts and circumstances)</a:t>
            </a:r>
          </a:p>
          <a:p>
            <a:r>
              <a:rPr lang="en-US" dirty="0"/>
              <a:t> </a:t>
            </a:r>
          </a:p>
        </p:txBody>
      </p:sp>
      <p:sp>
        <p:nvSpPr>
          <p:cNvPr id="4" name="Slide Number Placeholder 3"/>
          <p:cNvSpPr>
            <a:spLocks noGrp="1"/>
          </p:cNvSpPr>
          <p:nvPr>
            <p:ph type="sldNum" sz="quarter" idx="5"/>
          </p:nvPr>
        </p:nvSpPr>
        <p:spPr/>
        <p:txBody>
          <a:bodyPr/>
          <a:lstStyle/>
          <a:p>
            <a:fld id="{CDC2407E-8647-4FD9-842D-172AD5AD54E7}" type="slidenum">
              <a:rPr lang="en-US"/>
              <a:pPr/>
              <a:t>15</a:t>
            </a:fld>
            <a:endParaRPr lang="en-US" dirty="0"/>
          </a:p>
        </p:txBody>
      </p:sp>
      <p:sp>
        <p:nvSpPr>
          <p:cNvPr id="7" name="Slide Image Placeholder 6">
            <a:extLst>
              <a:ext uri="{FF2B5EF4-FFF2-40B4-BE49-F238E27FC236}">
                <a16:creationId xmlns:a16="http://schemas.microsoft.com/office/drawing/2014/main" id="{735B562D-BFB0-1548-4125-B80B99ADC8CA}"/>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755804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Instructor Notes:</a:t>
            </a:r>
          </a:p>
          <a:p>
            <a:endParaRPr lang="en-US" dirty="0"/>
          </a:p>
          <a:p>
            <a:r>
              <a:rPr lang="en-US" b="1" dirty="0"/>
              <a:t>Key instruction points</a:t>
            </a:r>
            <a:r>
              <a:rPr lang="en-US" dirty="0"/>
              <a:t> (asterisk includes information that must be addressed through affirmation of discussion or direct instruction):</a:t>
            </a:r>
          </a:p>
          <a:p>
            <a:pPr marL="169856" indent="-169856">
              <a:buFont typeface="Arial" panose="020B0604020202020204" pitchFamily="34" charset="0"/>
              <a:buChar char="•"/>
            </a:pPr>
            <a:r>
              <a:rPr lang="en-US" dirty="0"/>
              <a:t>*The provision of services or the furnishing or making available of marketing materials, general financial education materials, or general financial communications that a reasonable CFP® professional would not view as Financial Advice, does not constitute Financial Advice.</a:t>
            </a:r>
          </a:p>
          <a:p>
            <a:pPr marL="169856" indent="-169856">
              <a:buFont typeface="Arial" panose="020B0604020202020204" pitchFamily="34" charset="0"/>
              <a:buChar char="•"/>
            </a:pPr>
            <a:r>
              <a:rPr lang="en-US" dirty="0"/>
              <a:t>*What makes this educational?</a:t>
            </a:r>
          </a:p>
          <a:p>
            <a:pPr marL="622804" lvl="1" indent="-169856">
              <a:buFont typeface="Arial" panose="020B0604020202020204" pitchFamily="34" charset="0"/>
              <a:buChar char="•"/>
            </a:pPr>
            <a:r>
              <a:rPr lang="en-US" dirty="0"/>
              <a:t>Provides a general overview .</a:t>
            </a:r>
          </a:p>
          <a:p>
            <a:pPr marL="622804" lvl="1" indent="-169856">
              <a:buFont typeface="Arial" panose="020B0604020202020204" pitchFamily="34" charset="0"/>
              <a:buChar char="•"/>
            </a:pPr>
            <a:r>
              <a:rPr lang="en-US" dirty="0"/>
              <a:t>Information is generally applicable to many people and not tailored to Kevin</a:t>
            </a:r>
          </a:p>
          <a:p>
            <a:pPr marL="169856" indent="-169856">
              <a:buFont typeface="Arial" panose="020B0604020202020204" pitchFamily="34" charset="0"/>
              <a:buChar char="•"/>
            </a:pPr>
            <a:r>
              <a:rPr lang="en-US" dirty="0"/>
              <a:t>Potential good practice, but not required: explicitly stating in a general educational. document that it is not Financial Advice.</a:t>
            </a:r>
          </a:p>
          <a:p>
            <a:pPr marL="169856" indent="-169856">
              <a:buFont typeface="Arial" panose="020B0604020202020204" pitchFamily="34" charset="0"/>
              <a:buChar char="•"/>
            </a:pPr>
            <a:r>
              <a:rPr lang="en-US" dirty="0"/>
              <a:t>*</a:t>
            </a:r>
            <a:r>
              <a:rPr lang="en-US" b="1" dirty="0"/>
              <a:t>Duty of Integrity</a:t>
            </a:r>
            <a:r>
              <a:rPr lang="en-US" dirty="0"/>
              <a:t>: Even if not Financial Advice, Duty of Integrity applies at all times</a:t>
            </a:r>
          </a:p>
          <a:p>
            <a:pPr marL="169856" indent="-169856">
              <a:buFont typeface="Arial" panose="020B0604020202020204" pitchFamily="34" charset="0"/>
              <a:buChar char="•"/>
            </a:pPr>
            <a:r>
              <a:rPr lang="en-US" dirty="0"/>
              <a:t>The material that Priya sent to Kevin, like all communications, must not be untrue or omit a material fact that is necessary to make the statements made not misleading.</a:t>
            </a:r>
          </a:p>
          <a:p>
            <a:pPr marL="169856" indent="-169856">
              <a:buFont typeface="Arial" panose="020B0604020202020204" pitchFamily="34" charset="0"/>
              <a:buChar char="•"/>
            </a:pPr>
            <a:r>
              <a:rPr lang="en-US" dirty="0"/>
              <a:t>(If not presenting Slide 17 Exercise that follows): Facilitate discussion of a communication or additional information that would make this financial advice, using the key instruction points from Slide 16.).</a:t>
            </a:r>
          </a:p>
          <a:p>
            <a:pPr lvl="0"/>
            <a:br>
              <a:rPr lang="en-US" dirty="0"/>
            </a:b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16</a:t>
            </a:fld>
            <a:endParaRPr lang="en-US" dirty="0"/>
          </a:p>
        </p:txBody>
      </p:sp>
      <p:sp>
        <p:nvSpPr>
          <p:cNvPr id="7" name="Slide Image Placeholder 6">
            <a:extLst>
              <a:ext uri="{FF2B5EF4-FFF2-40B4-BE49-F238E27FC236}">
                <a16:creationId xmlns:a16="http://schemas.microsoft.com/office/drawing/2014/main" id="{228E15CE-CD8E-E52B-2A21-3A44C1C68FF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115736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Optional Exercise</a:t>
            </a:r>
          </a:p>
          <a:p>
            <a:endParaRPr lang="en-US" b="1" dirty="0"/>
          </a:p>
          <a:p>
            <a:r>
              <a:rPr lang="en-US" b="1" dirty="0"/>
              <a:t>Key instruction points</a:t>
            </a:r>
            <a:r>
              <a:rPr lang="en-US" dirty="0"/>
              <a:t> (asterisk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*What is the </a:t>
            </a:r>
            <a:r>
              <a:rPr lang="en-US" b="1" dirty="0"/>
              <a:t>context, content, and presentation:</a:t>
            </a:r>
          </a:p>
          <a:p>
            <a:pPr marL="622804" lvl="1" indent="-169856">
              <a:buFont typeface="Arial" panose="020B0604020202020204" pitchFamily="34" charset="0"/>
              <a:buChar char="•"/>
            </a:pPr>
            <a:r>
              <a:rPr lang="en-US" b="1" dirty="0"/>
              <a:t>Context:  </a:t>
            </a:r>
            <a:r>
              <a:rPr lang="en-US" dirty="0"/>
              <a:t>a follow-up meeting, rather than a community event. A different context could lead to a different result. For example, a brief answer to a question at a party.</a:t>
            </a:r>
          </a:p>
          <a:p>
            <a:pPr marL="622804" lvl="1" indent="-169856">
              <a:buFont typeface="Arial" panose="020B0604020202020204" pitchFamily="34" charset="0"/>
              <a:buChar char="•"/>
            </a:pPr>
            <a:r>
              <a:rPr lang="en-US" b="1" dirty="0"/>
              <a:t>Content: </a:t>
            </a:r>
            <a:r>
              <a:rPr lang="en-US" dirty="0"/>
              <a:t>Priya's opinion about a particular stock is more indicative of Financial Advice.</a:t>
            </a:r>
          </a:p>
          <a:p>
            <a:pPr marL="622804" lvl="1" indent="-169856">
              <a:buFont typeface="Arial" panose="020B0604020202020204" pitchFamily="34" charset="0"/>
              <a:buChar char="•"/>
            </a:pPr>
            <a:r>
              <a:rPr lang="en-US" b="1" dirty="0"/>
              <a:t>Presentation: </a:t>
            </a:r>
            <a:r>
              <a:rPr lang="en-US" dirty="0"/>
              <a:t>Priya provided that opinion and offered to help him take that action. </a:t>
            </a:r>
          </a:p>
          <a:p>
            <a:pPr marL="169856" indent="-169856">
              <a:buFont typeface="Arial" panose="020B0604020202020204" pitchFamily="34" charset="0"/>
              <a:buChar char="•"/>
            </a:pPr>
            <a:r>
              <a:rPr lang="en-US" dirty="0"/>
              <a:t>Financial Advice includes in the definition that it is to a Client. Is Kevin a Client? </a:t>
            </a:r>
          </a:p>
          <a:p>
            <a:pPr marL="622804" lvl="1" indent="-169856">
              <a:buFont typeface="Arial" panose="020B0604020202020204" pitchFamily="34" charset="0"/>
              <a:buChar char="•"/>
            </a:pPr>
            <a:r>
              <a:rPr lang="en-US" dirty="0"/>
              <a:t>A Client is any person to whom the CFP® professional provides or agrees to provide Professional Services, including Financial Advice, pursuant to an Engagement. </a:t>
            </a:r>
          </a:p>
          <a:p>
            <a:pPr marL="622804" lvl="1" indent="-169856">
              <a:buFont typeface="Arial" panose="020B0604020202020204" pitchFamily="34" charset="0"/>
              <a:buChar char="•"/>
            </a:pPr>
            <a:r>
              <a:rPr lang="en-US" dirty="0"/>
              <a:t>An Engagement is defined as An oral or written agreement, arrangement, or understanding.</a:t>
            </a:r>
          </a:p>
          <a:p>
            <a:pPr marL="622804" lvl="1" indent="-169856">
              <a:buFont typeface="Arial" panose="020B0604020202020204" pitchFamily="34" charset="0"/>
              <a:buChar char="•"/>
            </a:pPr>
            <a:r>
              <a:rPr lang="en-US" dirty="0"/>
              <a:t>Context matters for engagement, but it is defined broadly.</a:t>
            </a:r>
          </a:p>
          <a:p>
            <a:pPr marL="169856" indent="-169856">
              <a:buFont typeface="Arial" panose="020B0604020202020204" pitchFamily="34" charset="0"/>
              <a:buChar char="•"/>
            </a:pPr>
            <a:r>
              <a:rPr lang="en-US" dirty="0"/>
              <a:t>The Definition of  Financial Advice does not turn on whether there is compensation.</a:t>
            </a:r>
          </a:p>
        </p:txBody>
      </p:sp>
      <p:sp>
        <p:nvSpPr>
          <p:cNvPr id="4" name="Slide Number Placeholder 3"/>
          <p:cNvSpPr>
            <a:spLocks noGrp="1"/>
          </p:cNvSpPr>
          <p:nvPr>
            <p:ph type="sldNum" sz="quarter" idx="5"/>
          </p:nvPr>
        </p:nvSpPr>
        <p:spPr/>
        <p:txBody>
          <a:bodyPr/>
          <a:lstStyle/>
          <a:p>
            <a:fld id="{CDC2407E-8647-4FD9-842D-172AD5AD54E7}" type="slidenum">
              <a:rPr lang="en-US"/>
              <a:pPr/>
              <a:t>17</a:t>
            </a:fld>
            <a:endParaRPr lang="en-US" dirty="0"/>
          </a:p>
        </p:txBody>
      </p:sp>
      <p:sp>
        <p:nvSpPr>
          <p:cNvPr id="7" name="Slide Image Placeholder 6">
            <a:extLst>
              <a:ext uri="{FF2B5EF4-FFF2-40B4-BE49-F238E27FC236}">
                <a16:creationId xmlns:a16="http://schemas.microsoft.com/office/drawing/2014/main" id="{D0CBE31C-FA5B-DCBC-BCBF-D1E5003D017E}"/>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49088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70202" y="4025013"/>
            <a:ext cx="6414364" cy="5150782"/>
          </a:xfrm>
        </p:spPr>
        <p:txBody>
          <a:bodyPr/>
          <a:lstStyle/>
          <a:p>
            <a:r>
              <a:rPr lang="en-US" b="1" dirty="0"/>
              <a:t>Instructor Presentation Options</a:t>
            </a:r>
          </a:p>
          <a:p>
            <a:pPr marL="171450" indent="-171450">
              <a:buFont typeface="Arial" panose="020B0604020202020204" pitchFamily="34" charset="0"/>
              <a:buChar char="•"/>
            </a:pPr>
            <a:r>
              <a:rPr lang="en-US" dirty="0"/>
              <a:t>Replace or supplement slide with a poll (e.g., yes, no, depends, unsure)</a:t>
            </a:r>
          </a:p>
          <a:p>
            <a:pPr marL="171450" lvl="0" indent="-171450">
              <a:buFont typeface="Arial" panose="020B0604020202020204" pitchFamily="34" charset="0"/>
              <a:buChar char="•"/>
            </a:pPr>
            <a:r>
              <a:rPr lang="en-US" dirty="0"/>
              <a:t>Reframe as two lies and a truth</a:t>
            </a:r>
          </a:p>
          <a:p>
            <a:r>
              <a:rPr lang="en-US" dirty="0"/>
              <a:t> </a:t>
            </a:r>
          </a:p>
          <a:p>
            <a:r>
              <a:rPr lang="en-US" b="1" dirty="0"/>
              <a:t>Key instruction points</a:t>
            </a:r>
            <a:r>
              <a:rPr lang="en-US" dirty="0"/>
              <a:t> (asterisk includes information that must be addressed through affirmation of discussion or direct instruction; other information is optional but helpful):</a:t>
            </a:r>
          </a:p>
          <a:p>
            <a:r>
              <a:rPr lang="en-US" dirty="0"/>
              <a:t> </a:t>
            </a:r>
          </a:p>
          <a:p>
            <a:r>
              <a:rPr lang="en-US" dirty="0"/>
              <a:t>1.  Fulfilling a directed order</a:t>
            </a:r>
          </a:p>
          <a:p>
            <a:pPr marL="169856" indent="-169856">
              <a:buFont typeface="Arial" panose="020B0604020202020204" pitchFamily="34" charset="0"/>
              <a:buChar char="•"/>
            </a:pPr>
            <a:r>
              <a:rPr lang="en-US" dirty="0"/>
              <a:t>*The answer is: FALSE. </a:t>
            </a:r>
          </a:p>
          <a:p>
            <a:pPr marL="169856" indent="-169856">
              <a:buFont typeface="Arial" panose="020B0604020202020204" pitchFamily="34" charset="0"/>
              <a:buChar char="•"/>
            </a:pPr>
            <a:r>
              <a:rPr lang="en-US" dirty="0"/>
              <a:t>The provision of services … that a reasonable CFP® professional would not view as Financial Advice, does not constitute Financial Advice. </a:t>
            </a:r>
          </a:p>
          <a:p>
            <a:pPr marL="169856" indent="-169856">
              <a:buFont typeface="Arial" panose="020B0604020202020204" pitchFamily="34" charset="0"/>
              <a:buChar char="•"/>
            </a:pPr>
            <a:r>
              <a:rPr lang="en-US" dirty="0"/>
              <a:t>*</a:t>
            </a:r>
            <a:r>
              <a:rPr lang="en-US" b="1" dirty="0"/>
              <a:t>But Context Matters</a:t>
            </a:r>
            <a:r>
              <a:rPr lang="en-US" dirty="0"/>
              <a:t>: A current Financial Planning Client might assume that you implicitly agree with the order unless you otherwise make clear.</a:t>
            </a:r>
          </a:p>
          <a:p>
            <a:r>
              <a:rPr lang="en-US" dirty="0"/>
              <a:t> </a:t>
            </a:r>
          </a:p>
          <a:p>
            <a:r>
              <a:rPr lang="en-US" dirty="0"/>
              <a:t>2.  In order for there to be Financial Advice, there must be compensation.</a:t>
            </a:r>
          </a:p>
          <a:p>
            <a:pPr marL="169856" indent="-169856">
              <a:buFont typeface="Arial" panose="020B0604020202020204" pitchFamily="34" charset="0"/>
              <a:buChar char="•"/>
            </a:pPr>
            <a:r>
              <a:rPr lang="en-US" dirty="0"/>
              <a:t>*The answer is: FALSE There is no requirement in the definition that a CFP® professional must be compensated for the communication to be Financial Advice.</a:t>
            </a:r>
          </a:p>
          <a:p>
            <a:r>
              <a:rPr lang="en-US" dirty="0"/>
              <a:t> </a:t>
            </a:r>
          </a:p>
          <a:p>
            <a:r>
              <a:rPr lang="en-US" dirty="0"/>
              <a:t>3. A CFP® Professional who provides marketing materials and general financial education materials is generally not “Providing Financial Advice.”</a:t>
            </a:r>
          </a:p>
          <a:p>
            <a:pPr marL="169856" indent="-169856">
              <a:buFont typeface="Arial" panose="020B0604020202020204" pitchFamily="34" charset="0"/>
              <a:buChar char="•"/>
            </a:pPr>
            <a:r>
              <a:rPr lang="en-US" dirty="0"/>
              <a:t>The answer is: True, </a:t>
            </a:r>
            <a:r>
              <a:rPr lang="en-US" b="1" dirty="0"/>
              <a:t>but Context Matters</a:t>
            </a:r>
            <a:r>
              <a:rPr lang="en-US" dirty="0"/>
              <a:t>.</a:t>
            </a:r>
          </a:p>
          <a:p>
            <a:pPr marL="622804" lvl="1" indent="-169856">
              <a:buFont typeface="Arial" panose="020B0604020202020204" pitchFamily="34" charset="0"/>
              <a:buChar char="•"/>
            </a:pPr>
            <a:r>
              <a:rPr lang="en-US" dirty="0"/>
              <a:t> If it is individually tailored or a reasonable CFP® professional would view it as Financial Advice, it is likely Financial Advice. </a:t>
            </a:r>
          </a:p>
          <a:p>
            <a:pPr marL="622804" lvl="1" indent="-169856">
              <a:buFont typeface="Arial" panose="020B0604020202020204" pitchFamily="34" charset="0"/>
              <a:buChar char="•"/>
            </a:pPr>
            <a:r>
              <a:rPr lang="en-US" dirty="0"/>
              <a:t>*Simply characterizing information as “marketing” or “educational” does not prevent it from being Financial Advice.</a:t>
            </a:r>
          </a:p>
        </p:txBody>
      </p:sp>
      <p:sp>
        <p:nvSpPr>
          <p:cNvPr id="4" name="Slide Number Placeholder 3"/>
          <p:cNvSpPr>
            <a:spLocks noGrp="1"/>
          </p:cNvSpPr>
          <p:nvPr>
            <p:ph type="sldNum" sz="quarter" idx="5"/>
          </p:nvPr>
        </p:nvSpPr>
        <p:spPr/>
        <p:txBody>
          <a:bodyPr/>
          <a:lstStyle/>
          <a:p>
            <a:fld id="{CDC2407E-8647-4FD9-842D-172AD5AD54E7}" type="slidenum">
              <a:rPr lang="en-US"/>
              <a:pPr/>
              <a:t>18</a:t>
            </a:fld>
            <a:endParaRPr lang="en-US" dirty="0"/>
          </a:p>
        </p:txBody>
      </p:sp>
      <p:sp>
        <p:nvSpPr>
          <p:cNvPr id="7" name="Slide Image Placeholder 6">
            <a:extLst>
              <a:ext uri="{FF2B5EF4-FFF2-40B4-BE49-F238E27FC236}">
                <a16:creationId xmlns:a16="http://schemas.microsoft.com/office/drawing/2014/main" id="{458E3171-8877-D9A4-76CE-1BBD6CF71853}"/>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712912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General Instructor Notes on this Learning Objective:</a:t>
            </a:r>
          </a:p>
          <a:p>
            <a:pPr marL="169856" indent="-169856">
              <a:buFont typeface="Arial" panose="020B0604020202020204" pitchFamily="34" charset="0"/>
              <a:buChar char="•"/>
            </a:pPr>
            <a:r>
              <a:rPr lang="en-US" dirty="0"/>
              <a:t>This is the </a:t>
            </a:r>
            <a:r>
              <a:rPr lang="en-US" i="1" dirty="0"/>
              <a:t>most important </a:t>
            </a:r>
            <a:r>
              <a:rPr lang="en-US" dirty="0"/>
              <a:t>objective in this course, and time should be allocated accordingly. </a:t>
            </a:r>
          </a:p>
          <a:p>
            <a:pPr marL="169856" indent="-169856">
              <a:buFont typeface="Arial" panose="020B0604020202020204" pitchFamily="34" charset="0"/>
              <a:buChar char="•"/>
            </a:pPr>
            <a:r>
              <a:rPr lang="en-US" dirty="0"/>
              <a:t>This Learning Objective relies heavily on a multi-layer Interactive Scenario.</a:t>
            </a:r>
          </a:p>
          <a:p>
            <a:r>
              <a:rPr lang="en-US" dirty="0"/>
              <a:t> </a:t>
            </a:r>
          </a:p>
          <a:p>
            <a:r>
              <a:rPr lang="en-US" b="1" dirty="0"/>
              <a:t>Applied Objectives:</a:t>
            </a:r>
          </a:p>
          <a:p>
            <a:pPr marL="169856" indent="-169856">
              <a:buFont typeface="Arial" panose="020B0604020202020204" pitchFamily="34" charset="0"/>
              <a:buChar char="•"/>
            </a:pPr>
            <a:r>
              <a:rPr lang="en-US" b="1" dirty="0"/>
              <a:t>Duty of Care</a:t>
            </a:r>
            <a:r>
              <a:rPr lang="en-US" dirty="0"/>
              <a:t>: Apply the steps in the </a:t>
            </a:r>
            <a:r>
              <a:rPr lang="en-US" i="1" u="sng" dirty="0">
                <a:solidFill>
                  <a:srgbClr val="0563C1"/>
                </a:solidFill>
                <a:effectLst/>
                <a:ea typeface="Calibri" panose="020F0502020204030204" pitchFamily="34" charset="0"/>
                <a:cs typeface="Times New Roman" panose="02020603050405020304" pitchFamily="18" charset="0"/>
                <a:hlinkClick r:id="rId3"/>
              </a:rPr>
              <a:t>Duty of Care Guide</a:t>
            </a:r>
            <a:r>
              <a:rPr lang="en-US" dirty="0"/>
              <a:t>, which are derived from the </a:t>
            </a:r>
            <a:r>
              <a:rPr lang="en-US" i="1" dirty="0"/>
              <a:t>Practice Standards</a:t>
            </a:r>
            <a:r>
              <a:rPr lang="en-US" dirty="0"/>
              <a:t> for Financial Planning.</a:t>
            </a:r>
          </a:p>
          <a:p>
            <a:pPr marL="169856" indent="-169856">
              <a:buFont typeface="Arial" panose="020B0604020202020204" pitchFamily="34" charset="0"/>
              <a:buChar char="•"/>
            </a:pPr>
            <a:r>
              <a:rPr lang="en-US" b="1" dirty="0"/>
              <a:t>Duty to Follow Client Instructions</a:t>
            </a:r>
            <a:r>
              <a:rPr lang="en-US" dirty="0"/>
              <a:t>: Identify appropriate actions to take when the client provides instructions that the CFP® professional believes are not in the client’s best interests.</a:t>
            </a:r>
          </a:p>
          <a:p>
            <a:pPr marL="169856" indent="-169856">
              <a:buFont typeface="Arial" panose="020B0604020202020204" pitchFamily="34" charset="0"/>
              <a:buChar char="•"/>
            </a:pPr>
            <a:r>
              <a:rPr lang="en-US" b="1" dirty="0"/>
              <a:t>Duty of Loyalty</a:t>
            </a:r>
            <a:r>
              <a:rPr lang="en-US" dirty="0"/>
              <a:t>: </a:t>
            </a:r>
          </a:p>
          <a:p>
            <a:pPr marL="622804" lvl="1" indent="-169856">
              <a:buFont typeface="Arial" panose="020B0604020202020204" pitchFamily="34" charset="0"/>
              <a:buChar char="•"/>
            </a:pPr>
            <a:r>
              <a:rPr lang="en-US" dirty="0"/>
              <a:t>Describe how to fully disclose and manage conflicts of interest.</a:t>
            </a:r>
          </a:p>
          <a:p>
            <a:pPr marL="622804" lvl="1" indent="-169856">
              <a:buFont typeface="Arial" panose="020B0604020202020204" pitchFamily="34" charset="0"/>
              <a:buChar char="•"/>
            </a:pPr>
            <a:r>
              <a:rPr lang="en-US" dirty="0"/>
              <a:t>Understand the connection between conflict management and the Duty of Care.</a:t>
            </a:r>
          </a:p>
          <a:p>
            <a:r>
              <a:rPr lang="en-US" dirty="0"/>
              <a:t> </a:t>
            </a:r>
          </a:p>
        </p:txBody>
      </p:sp>
      <p:sp>
        <p:nvSpPr>
          <p:cNvPr id="4" name="Slide Number Placeholder 3"/>
          <p:cNvSpPr>
            <a:spLocks noGrp="1"/>
          </p:cNvSpPr>
          <p:nvPr>
            <p:ph type="sldNum" sz="quarter" idx="5"/>
          </p:nvPr>
        </p:nvSpPr>
        <p:spPr/>
        <p:txBody>
          <a:bodyPr/>
          <a:lstStyle/>
          <a:p>
            <a:fld id="{CDC2407E-8647-4FD9-842D-172AD5AD54E7}" type="slidenum">
              <a:rPr lang="en-US"/>
              <a:pPr/>
              <a:t>19</a:t>
            </a:fld>
            <a:endParaRPr lang="en-US" dirty="0"/>
          </a:p>
        </p:txBody>
      </p:sp>
      <p:sp>
        <p:nvSpPr>
          <p:cNvPr id="7" name="Slide Image Placeholder 6">
            <a:extLst>
              <a:ext uri="{FF2B5EF4-FFF2-40B4-BE49-F238E27FC236}">
                <a16:creationId xmlns:a16="http://schemas.microsoft.com/office/drawing/2014/main" id="{4F860103-FDCA-8FC4-3CCF-6DE1C0C1AEFC}"/>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05141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otham" panose="02000604040000020004"/>
              </a:rPr>
              <a:t>Note: This disclaimer must be displayed at the beginning of the program – no need to read it out loud.</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2</a:t>
            </a:fld>
            <a:endParaRPr lang="en-US" dirty="0"/>
          </a:p>
        </p:txBody>
      </p:sp>
    </p:spTree>
    <p:extLst>
      <p:ext uri="{BB962C8B-B14F-4D97-AF65-F5344CB8AC3E}">
        <p14:creationId xmlns:p14="http://schemas.microsoft.com/office/powerpoint/2010/main" val="15672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3"/>
            <a:ext cx="5621020" cy="5139004"/>
          </a:xfrm>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*If other fiduciary or best interest standards apply to you, you must follow those. If the </a:t>
            </a:r>
            <a:r>
              <a:rPr lang="en-US" i="1" dirty="0"/>
              <a:t>Code and Standards </a:t>
            </a:r>
            <a:r>
              <a:rPr lang="en-US" dirty="0"/>
              <a:t>requires a higher standard, you must follow the </a:t>
            </a:r>
            <a:r>
              <a:rPr lang="en-US" i="1" dirty="0"/>
              <a:t>Code and Standards.</a:t>
            </a:r>
          </a:p>
          <a:p>
            <a:pPr marL="169856" indent="-169856">
              <a:buFont typeface="Arial" panose="020B0604020202020204" pitchFamily="34" charset="0"/>
              <a:buChar char="•"/>
            </a:pPr>
            <a:r>
              <a:rPr lang="en-US" dirty="0"/>
              <a:t>*CFP Board has </a:t>
            </a:r>
            <a:r>
              <a:rPr lang="en-US" i="1" dirty="0"/>
              <a:t>Comparison Guides </a:t>
            </a:r>
            <a:r>
              <a:rPr lang="en-US" dirty="0"/>
              <a:t>with Regulation Best Interest and the National Association of Insurance Commissioners Suitability in Annuity Transactions Model Regulation to assist you in understanding differences.</a:t>
            </a:r>
          </a:p>
          <a:p>
            <a:pPr marL="169856" indent="-169856">
              <a:buFont typeface="Arial" panose="020B0604020202020204" pitchFamily="34" charset="0"/>
              <a:buChar char="•"/>
            </a:pPr>
            <a:r>
              <a:rPr lang="en-US" dirty="0"/>
              <a:t>We will be talking about the intersection of these duties. Specifically:</a:t>
            </a:r>
          </a:p>
          <a:p>
            <a:pPr marL="627056" lvl="1" indent="-169856">
              <a:buFont typeface="Arial" panose="020B0604020202020204" pitchFamily="34" charset="0"/>
              <a:buChar char="•"/>
            </a:pPr>
            <a:r>
              <a:rPr lang="en-US" dirty="0"/>
              <a:t>How a prudent process under the Duty of Care can help manage Conflicts under the Duty of Loyalty.</a:t>
            </a:r>
          </a:p>
          <a:p>
            <a:pPr marL="627056" lvl="1" indent="-169856">
              <a:buFont typeface="Arial" panose="020B0604020202020204" pitchFamily="34" charset="0"/>
              <a:buChar char="•"/>
            </a:pPr>
            <a:r>
              <a:rPr lang="en-US" dirty="0"/>
              <a:t>How to navigate when the Duty to Follow Client Instructions comes in tension with the Duty of Care (</a:t>
            </a:r>
            <a:r>
              <a:rPr lang="en-US" i="1" dirty="0"/>
              <a:t>i.e.</a:t>
            </a:r>
            <a:r>
              <a:rPr lang="en-US" dirty="0"/>
              <a:t>, the Client wants to take a course of action not in their best interests).</a:t>
            </a:r>
          </a:p>
          <a:p>
            <a:r>
              <a:rPr lang="en-US" b="1" dirty="0"/>
              <a:t>Optional information </a:t>
            </a:r>
            <a:r>
              <a:rPr lang="en-US" dirty="0"/>
              <a:t>(for students interested in the background of the fiduciary standard):</a:t>
            </a:r>
          </a:p>
          <a:p>
            <a:pPr marL="169856" indent="-169856">
              <a:buFont typeface="Arial" panose="020B0604020202020204" pitchFamily="34" charset="0"/>
              <a:buChar char="•"/>
            </a:pPr>
            <a:r>
              <a:rPr lang="en-US" dirty="0"/>
              <a:t>Several concepts of the fiduciary duty in common law. </a:t>
            </a:r>
          </a:p>
          <a:p>
            <a:pPr marL="169856" indent="-169856">
              <a:buFont typeface="Arial" panose="020B0604020202020204" pitchFamily="34" charset="0"/>
              <a:buChar char="•"/>
            </a:pPr>
            <a:r>
              <a:rPr lang="en-US" dirty="0"/>
              <a:t>There might be one that applies to you by law that is different in some ways (e.g., fiduciary law of trusts). </a:t>
            </a:r>
          </a:p>
          <a:p>
            <a:pPr marL="169856" indent="-169856">
              <a:buFont typeface="Arial" panose="020B0604020202020204" pitchFamily="34" charset="0"/>
              <a:buChar char="•"/>
            </a:pPr>
            <a:r>
              <a:rPr lang="en-US" dirty="0"/>
              <a:t>We are focusing on the Fiduciary Duty articulated in the </a:t>
            </a:r>
            <a:r>
              <a:rPr lang="en-US" i="1" dirty="0"/>
              <a:t>Code and Standards</a:t>
            </a:r>
            <a:r>
              <a:rPr lang="en-US" dirty="0"/>
              <a:t>.</a:t>
            </a:r>
          </a:p>
          <a:p>
            <a:pPr marL="169856" indent="-169856">
              <a:buFont typeface="Arial" panose="020B0604020202020204" pitchFamily="34" charset="0"/>
              <a:buChar char="•"/>
            </a:pPr>
            <a:r>
              <a:rPr lang="en-US" dirty="0"/>
              <a:t>SEC staff bulletins have provided helpful guidance on complying with the Advisers Act Fiduciary Duty and the Conflict and Care Obligations of Regulation Best Interest that are also helpful in complying with CFP Board’s fiduciary duty</a:t>
            </a:r>
          </a:p>
          <a:p>
            <a:pPr marL="169856" indent="-169856">
              <a:buFont typeface="Arial" panose="020B0604020202020204" pitchFamily="34" charset="0"/>
              <a:buChar char="•"/>
            </a:pPr>
            <a:r>
              <a:rPr lang="en-US" dirty="0"/>
              <a:t>The Duty to follow Client instructions is not always explicitly articulated as part of a fiduciary duty, but flows from law of agency. (</a:t>
            </a:r>
            <a:r>
              <a:rPr lang="en-US" i="1" dirty="0"/>
              <a:t>Commentary</a:t>
            </a:r>
            <a:r>
              <a:rPr lang="en-US" dirty="0"/>
              <a:t> p. 5, discussing the inclusion of the Duty to Follow Client Instructions)</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20</a:t>
            </a:fld>
            <a:endParaRPr lang="en-US" dirty="0"/>
          </a:p>
        </p:txBody>
      </p:sp>
      <p:sp>
        <p:nvSpPr>
          <p:cNvPr id="7" name="Slide Image Placeholder 6">
            <a:extLst>
              <a:ext uri="{FF2B5EF4-FFF2-40B4-BE49-F238E27FC236}">
                <a16:creationId xmlns:a16="http://schemas.microsoft.com/office/drawing/2014/main" id="{C8E6E48B-BCA0-33A9-64EC-ADBDD4D62004}"/>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900865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lvl="0"/>
            <a:r>
              <a:rPr lang="en-US" sz="1100" b="1" u="sng" dirty="0"/>
              <a:t>Optional Slide </a:t>
            </a:r>
          </a:p>
          <a:p>
            <a:pPr lvl="0"/>
            <a:endParaRPr lang="en-US" sz="1100" b="1" dirty="0"/>
          </a:p>
          <a:p>
            <a:pPr lvl="0"/>
            <a:r>
              <a:rPr lang="en-US" sz="1100" b="1" dirty="0"/>
              <a:t>Instructor Notes:</a:t>
            </a:r>
          </a:p>
          <a:p>
            <a:pPr lvl="0"/>
            <a:endParaRPr lang="en-US" sz="1100" b="1" dirty="0"/>
          </a:p>
          <a:p>
            <a:pPr lvl="0"/>
            <a:r>
              <a:rPr lang="en-US" sz="1100" b="1" dirty="0"/>
              <a:t>Objective: </a:t>
            </a:r>
            <a:r>
              <a:rPr lang="en-US" sz="1100" dirty="0"/>
              <a:t>Remind the students that the Fiduciary Duty applies at all times when providing Financial Advice, including Financial Planning.</a:t>
            </a:r>
          </a:p>
          <a:p>
            <a:pPr lvl="0"/>
            <a:endParaRPr lang="en-US" sz="1100" dirty="0"/>
          </a:p>
          <a:p>
            <a:pPr lvl="0"/>
            <a:r>
              <a:rPr lang="en-US" sz="1100" dirty="0"/>
              <a:t>You can refer students back to this circle on p. 3 of the </a:t>
            </a:r>
            <a:r>
              <a:rPr lang="en-US" sz="1100" i="1" dirty="0"/>
              <a:t>Roadmap</a:t>
            </a:r>
            <a:r>
              <a:rPr lang="en-US" sz="1100" dirty="0"/>
              <a:t>, which also includes the chart of Duties that apply.</a:t>
            </a:r>
          </a:p>
          <a:p>
            <a:pPr lvl="0"/>
            <a:endParaRPr lang="en-US" sz="1100" dirty="0">
              <a:latin typeface="+mj-lt"/>
            </a:endParaRPr>
          </a:p>
          <a:p>
            <a:pPr lvl="0"/>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1015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Instructor Notes</a:t>
            </a:r>
          </a:p>
          <a:p>
            <a:r>
              <a:rPr lang="en-US" b="0" dirty="0"/>
              <a:t>This is the complete articulation of the Duty of Care in the </a:t>
            </a:r>
            <a:r>
              <a:rPr lang="en-US" b="0" i="1" dirty="0"/>
              <a:t>Code and Standards</a:t>
            </a:r>
            <a:r>
              <a:rPr lang="en-US" b="0" i="0" dirty="0"/>
              <a:t>. The text of it can also be found in the </a:t>
            </a:r>
            <a:r>
              <a:rPr lang="en-US" b="0" i="1" dirty="0"/>
              <a:t>Roadmap</a:t>
            </a:r>
            <a:r>
              <a:rPr lang="en-US" b="0" i="0" dirty="0"/>
              <a:t>, p. 4.</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4003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3"/>
            <a:ext cx="5621020" cy="5036437"/>
          </a:xfrm>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endParaRPr lang="en-US" dirty="0"/>
          </a:p>
          <a:p>
            <a:pPr marL="169856" indent="-169856">
              <a:buFont typeface="Arial" panose="020B0604020202020204" pitchFamily="34" charset="0"/>
              <a:buChar char="•"/>
            </a:pPr>
            <a:r>
              <a:rPr lang="en-US" dirty="0"/>
              <a:t>*</a:t>
            </a:r>
            <a:r>
              <a:rPr lang="en-US" i="1" dirty="0"/>
              <a:t>Duty of Care Guide </a:t>
            </a:r>
            <a:r>
              <a:rPr lang="en-US" dirty="0"/>
              <a:t>outlines a seven-step process</a:t>
            </a:r>
          </a:p>
          <a:p>
            <a:pPr marL="622804" lvl="1" indent="-169856">
              <a:buFont typeface="Arial" panose="020B0604020202020204" pitchFamily="34" charset="0"/>
              <a:buChar char="•"/>
            </a:pPr>
            <a:r>
              <a:rPr lang="en-US" dirty="0"/>
              <a:t>If it seems familiar, it is based on the seven-step Financial Planning process.</a:t>
            </a:r>
          </a:p>
          <a:p>
            <a:pPr marL="622804" lvl="1" indent="-169856">
              <a:buFont typeface="Arial" panose="020B0604020202020204" pitchFamily="34" charset="0"/>
              <a:buChar char="•"/>
            </a:pPr>
            <a:r>
              <a:rPr lang="en-US" dirty="0"/>
              <a:t>Similar process, but usually a more limited scope for Financial Advice that does not require Financial Planning.</a:t>
            </a:r>
          </a:p>
          <a:p>
            <a:pPr marL="169856" indent="-169856">
              <a:buFont typeface="Arial" panose="020B0604020202020204" pitchFamily="34" charset="0"/>
              <a:buChar char="•"/>
            </a:pPr>
            <a:r>
              <a:rPr lang="en-US" dirty="0"/>
              <a:t>*Briefly walk through all seven steps.  There will be additional exploration </a:t>
            </a:r>
            <a:r>
              <a:rPr lang="en-US" b="1" dirty="0"/>
              <a:t>Steps 1 (Understand the Client), Step 3 (Analyze Current and Potential courses of Action), and Step 4 (Develop Recommendation)</a:t>
            </a:r>
            <a:r>
              <a:rPr lang="en-US" dirty="0"/>
              <a:t>.</a:t>
            </a:r>
            <a:endParaRPr lang="en-US" b="1" dirty="0"/>
          </a:p>
          <a:p>
            <a:pPr marL="622804" lvl="1" indent="-169856">
              <a:buFont typeface="Arial" panose="020B0604020202020204" pitchFamily="34" charset="0"/>
              <a:buChar char="•"/>
            </a:pPr>
            <a:r>
              <a:rPr lang="en-US" dirty="0"/>
              <a:t>Understand the Client’s personal and financial circumstances</a:t>
            </a:r>
          </a:p>
          <a:p>
            <a:pPr marL="1075752" lvl="2" indent="-169856">
              <a:buFont typeface="Arial" panose="020B0604020202020204" pitchFamily="34" charset="0"/>
              <a:buChar char="•"/>
            </a:pPr>
            <a:r>
              <a:rPr lang="en-US" dirty="0"/>
              <a:t>Quantitative and Qualitative information</a:t>
            </a:r>
          </a:p>
          <a:p>
            <a:pPr marL="622804" lvl="1" indent="-169856">
              <a:buFont typeface="Arial" panose="020B0604020202020204" pitchFamily="34" charset="0"/>
              <a:buChar char="•"/>
            </a:pPr>
            <a:r>
              <a:rPr lang="en-US" dirty="0"/>
              <a:t>Determine the scope of the engagement (this is a good place to make clear with the client if you are not providing Financial Planning and the limits of the engagement).</a:t>
            </a:r>
          </a:p>
          <a:p>
            <a:pPr marL="622804" lvl="1" indent="-169856">
              <a:buFont typeface="Arial" panose="020B0604020202020204" pitchFamily="34" charset="0"/>
              <a:buChar char="•"/>
            </a:pPr>
            <a:r>
              <a:rPr lang="en-US" dirty="0"/>
              <a:t>Analyze current and potential courses of action, including:</a:t>
            </a:r>
          </a:p>
          <a:p>
            <a:pPr marL="1075752" lvl="2" indent="-169856">
              <a:buFont typeface="Arial" panose="020B0604020202020204" pitchFamily="34" charset="0"/>
              <a:buChar char="•"/>
            </a:pPr>
            <a:r>
              <a:rPr lang="en-US" dirty="0"/>
              <a:t>Costs of each</a:t>
            </a:r>
          </a:p>
          <a:p>
            <a:pPr marL="1075752" lvl="2" indent="-169856">
              <a:buFont typeface="Arial" panose="020B0604020202020204" pitchFamily="34" charset="0"/>
              <a:buChar char="•"/>
            </a:pPr>
            <a:r>
              <a:rPr lang="en-US" dirty="0"/>
              <a:t>Risks and rewards of each investment</a:t>
            </a:r>
          </a:p>
          <a:p>
            <a:pPr marL="622804" lvl="1" indent="-169856">
              <a:buFont typeface="Arial" panose="020B0604020202020204" pitchFamily="34" charset="0"/>
              <a:buChar char="•"/>
            </a:pPr>
            <a:r>
              <a:rPr lang="en-US" dirty="0"/>
              <a:t>Develop Recommendation – evaluate the alternatives in light of the client’s circumstances</a:t>
            </a:r>
          </a:p>
          <a:p>
            <a:pPr marL="622804" lvl="1" indent="-169856">
              <a:buFont typeface="Arial" panose="020B0604020202020204" pitchFamily="34" charset="0"/>
              <a:buChar char="•"/>
            </a:pPr>
            <a:r>
              <a:rPr lang="en-US" dirty="0"/>
              <a:t>Present the recommendation</a:t>
            </a:r>
          </a:p>
          <a:p>
            <a:pPr marL="622804" lvl="1" indent="-169856">
              <a:buFont typeface="Arial" panose="020B0604020202020204" pitchFamily="34" charset="0"/>
              <a:buChar char="•"/>
            </a:pPr>
            <a:r>
              <a:rPr lang="en-US" dirty="0"/>
              <a:t>Implement Financial Advice</a:t>
            </a:r>
          </a:p>
          <a:p>
            <a:pPr marL="622804" lvl="1" indent="-169856">
              <a:buFont typeface="Arial" panose="020B0604020202020204" pitchFamily="34" charset="0"/>
              <a:buChar char="•"/>
            </a:pPr>
            <a:r>
              <a:rPr lang="en-US" dirty="0"/>
              <a:t>Determine whether monitoring or updating is needed</a:t>
            </a:r>
          </a:p>
          <a:p>
            <a:pPr marL="169856" indent="-169856">
              <a:buFont typeface="Arial" panose="020B0604020202020204" pitchFamily="34" charset="0"/>
              <a:buChar char="•"/>
            </a:pPr>
            <a:r>
              <a:rPr lang="en-US" dirty="0"/>
              <a:t>*Note that the last step might be less common in Financial Advice than in Financial Planning. It should be discussed in step 2, determining the scope of engagement.</a:t>
            </a:r>
          </a:p>
          <a:p>
            <a:pPr marL="169856" indent="-16985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23</a:t>
            </a:fld>
            <a:endParaRPr lang="en-US" dirty="0"/>
          </a:p>
        </p:txBody>
      </p:sp>
      <p:sp>
        <p:nvSpPr>
          <p:cNvPr id="7" name="Slide Image Placeholder 6">
            <a:extLst>
              <a:ext uri="{FF2B5EF4-FFF2-40B4-BE49-F238E27FC236}">
                <a16:creationId xmlns:a16="http://schemas.microsoft.com/office/drawing/2014/main" id="{C8D56CD7-BA94-12AC-37C9-2E351714EB23}"/>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473445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666433" y="4013960"/>
            <a:ext cx="5621020" cy="4285490"/>
          </a:xfrm>
        </p:spPr>
        <p:txBody>
          <a:bodyPr/>
          <a:lstStyle/>
          <a:p>
            <a:r>
              <a:rPr lang="en-US" b="1" u="sng" dirty="0"/>
              <a:t>Interactive Scenario</a:t>
            </a:r>
          </a:p>
          <a:p>
            <a:r>
              <a:rPr lang="en-US" dirty="0"/>
              <a:t>Scenario begins with introducing a CFP® professional and a prospective Client to bring scenario to life. </a:t>
            </a:r>
          </a:p>
          <a:p>
            <a:endParaRPr lang="en-US" dirty="0"/>
          </a:p>
          <a:p>
            <a:r>
              <a:rPr lang="en-US" kern="100" dirty="0">
                <a:latin typeface="Calibri" panose="020F0502020204030204" pitchFamily="34" charset="0"/>
                <a:ea typeface="Calibri" panose="020F0502020204030204" pitchFamily="34" charset="0"/>
                <a:cs typeface="Calibri" panose="020F0502020204030204" pitchFamily="34" charset="0"/>
              </a:rPr>
              <a:t>Instructors are encouraged to review the </a:t>
            </a:r>
            <a:r>
              <a:rPr lang="en-US" i="1" kern="100" dirty="0">
                <a:latin typeface="Calibri" panose="020F0502020204030204" pitchFamily="34" charset="0"/>
                <a:ea typeface="Calibri" panose="020F0502020204030204" pitchFamily="34" charset="0"/>
                <a:cs typeface="Calibri" panose="020F0502020204030204" pitchFamily="34" charset="0"/>
              </a:rPr>
              <a:t>Duty of Care Guide </a:t>
            </a:r>
            <a:r>
              <a:rPr lang="en-US" kern="100" dirty="0">
                <a:latin typeface="Calibri" panose="020F0502020204030204" pitchFamily="34" charset="0"/>
                <a:ea typeface="Calibri" panose="020F0502020204030204" pitchFamily="34" charset="0"/>
                <a:cs typeface="Calibri" panose="020F0502020204030204" pitchFamily="34" charset="0"/>
              </a:rPr>
              <a:t>in preparation for this scenario.</a:t>
            </a:r>
            <a:endParaRPr lang="en-US" dirty="0"/>
          </a:p>
          <a:p>
            <a:endParaRPr lang="en-US" b="1" dirty="0"/>
          </a:p>
          <a:p>
            <a:r>
              <a:rPr lang="en-US" b="1" dirty="0"/>
              <a:t>Objectives</a:t>
            </a:r>
            <a:r>
              <a:rPr lang="en-US" dirty="0"/>
              <a:t>:</a:t>
            </a:r>
          </a:p>
          <a:p>
            <a:r>
              <a:rPr lang="en-US" dirty="0"/>
              <a:t>Walk through certain steps of the Duty of Care Process, specifically:</a:t>
            </a:r>
          </a:p>
          <a:p>
            <a:pPr marL="339711" indent="-339711">
              <a:lnSpc>
                <a:spcPct val="107000"/>
              </a:lnSpc>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Walk the class through the process of the Duty of Care, with a focus on:</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Factors to help Understand the Client’s Financial and personal circumstances;</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Key components that a CFP® should analyze when considering the current course of action and alternative courses of action; and</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Develop the recommendation by evaluating the alternatives in light of the Client’s circumstances.</a:t>
            </a:r>
            <a:endParaRPr lang="en-US" dirty="0"/>
          </a:p>
          <a:p>
            <a:pPr lvl="0"/>
            <a:r>
              <a:rPr lang="en-US" b="1" dirty="0"/>
              <a:t>Options for Instruction (applies to entire Interactive Scenario)</a:t>
            </a:r>
          </a:p>
          <a:p>
            <a:pPr marL="169856" indent="-169856">
              <a:buFont typeface="Arial" panose="020B0604020202020204" pitchFamily="34" charset="0"/>
              <a:buChar char="•"/>
            </a:pPr>
            <a:r>
              <a:rPr lang="en-US" dirty="0"/>
              <a:t>Group discussion of questions (live or through text)</a:t>
            </a:r>
          </a:p>
          <a:p>
            <a:pPr marL="169856" indent="-169856">
              <a:buFont typeface="Arial" panose="020B0604020202020204" pitchFamily="34" charset="0"/>
              <a:buChar char="•"/>
            </a:pPr>
            <a:r>
              <a:rPr lang="en-US" dirty="0"/>
              <a:t>Polling questions (</a:t>
            </a:r>
            <a:r>
              <a:rPr lang="en-US" i="1" dirty="0"/>
              <a:t>e.g., </a:t>
            </a:r>
            <a:r>
              <a:rPr lang="en-US" dirty="0"/>
              <a:t>Yes, No, Maybe, I don’t know)</a:t>
            </a:r>
            <a:endParaRPr lang="en-US" kern="100" dirty="0">
              <a:effectLst/>
              <a:ea typeface="Calibri" panose="020F0502020204030204" pitchFamily="34" charset="0"/>
              <a:cs typeface="Calibri" panose="020F0502020204030204" pitchFamily="34" charset="0"/>
            </a:endParaRPr>
          </a:p>
          <a:p>
            <a:pPr marL="169856" indent="-169856">
              <a:lnSpc>
                <a:spcPct val="107000"/>
              </a:lnSpc>
              <a:spcAft>
                <a:spcPts val="793"/>
              </a:spcAft>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This presentation is highly dependent on interaction and guided instruction, with less material in the slides. If you anticipate needing more instruction in the slides, you may add slides from the Self-Study Program.</a:t>
            </a:r>
            <a:endParaRPr lang="en-US" kern="100" dirty="0">
              <a:ea typeface="Calibri" panose="020F0502020204030204" pitchFamily="34" charset="0"/>
              <a:cs typeface="Calibri" panose="020F0502020204030204" pitchFamily="34" charset="0"/>
            </a:endParaRPr>
          </a:p>
          <a:p>
            <a:pPr>
              <a:lnSpc>
                <a:spcPct val="107000"/>
              </a:lnSpc>
              <a:spcAft>
                <a:spcPts val="793"/>
              </a:spcAft>
            </a:pPr>
            <a:endParaRPr lang="en-US" kern="100"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93297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5896">
              <a:defRPr/>
            </a:pPr>
            <a:fld id="{CDC2407E-8647-4FD9-842D-172AD5AD54E7}" type="slidenum">
              <a:rPr lang="en-US">
                <a:solidFill>
                  <a:prstClr val="black"/>
                </a:solidFill>
                <a:latin typeface="Calibri" panose="020F0502020204030204"/>
              </a:rPr>
              <a:pPr defTabSz="905896">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54765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Objectives:</a:t>
            </a:r>
          </a:p>
          <a:p>
            <a:pPr marL="169856" indent="-169856">
              <a:buFont typeface="Arial" panose="020B0604020202020204" pitchFamily="34" charset="0"/>
              <a:buChar char="•"/>
            </a:pPr>
            <a:r>
              <a:rPr lang="en-US" dirty="0"/>
              <a:t>Reinforce the definition of Financial Advice</a:t>
            </a:r>
          </a:p>
          <a:p>
            <a:pPr marL="169856" indent="-169856">
              <a:buFont typeface="Arial" panose="020B0604020202020204" pitchFamily="34" charset="0"/>
              <a:buChar char="•"/>
            </a:pPr>
            <a:r>
              <a:rPr lang="en-US" dirty="0"/>
              <a:t>Make explicit CFP Board’s position on this topic.</a:t>
            </a:r>
          </a:p>
          <a:p>
            <a:r>
              <a:rPr lang="en-US" dirty="0"/>
              <a:t> </a:t>
            </a:r>
          </a:p>
          <a:p>
            <a:r>
              <a:rPr lang="en-US" b="1" dirty="0"/>
              <a:t>Instructor Options</a:t>
            </a:r>
          </a:p>
          <a:p>
            <a:pPr marL="169856" indent="-169856">
              <a:buFont typeface="Arial" panose="020B0604020202020204" pitchFamily="34" charset="0"/>
              <a:buChar char="•"/>
            </a:pPr>
            <a:r>
              <a:rPr lang="en-US" dirty="0"/>
              <a:t>Replace slide with a poll (e.g., True, False, depends, unsure)</a:t>
            </a:r>
          </a:p>
          <a:p>
            <a:r>
              <a:rPr lang="en-US" b="1" dirty="0"/>
              <a:t> </a:t>
            </a:r>
          </a:p>
          <a:p>
            <a:r>
              <a:rPr lang="en-US" b="1" dirty="0"/>
              <a:t>Key instruction points </a:t>
            </a:r>
            <a:r>
              <a:rPr lang="en-US" dirty="0"/>
              <a:t>(asterisk includes information that must be addressed through affirmation of discussion or direct instruction; other information is optional but helpful):</a:t>
            </a:r>
          </a:p>
          <a:p>
            <a:pPr lvl="0"/>
            <a:r>
              <a:rPr lang="en-US" dirty="0"/>
              <a:t>Answer: True</a:t>
            </a:r>
          </a:p>
          <a:p>
            <a:r>
              <a:rPr lang="en-US" dirty="0"/>
              <a:t> </a:t>
            </a:r>
          </a:p>
          <a:p>
            <a:pPr marL="169856" indent="-169856">
              <a:buFont typeface="Arial" panose="020B0604020202020204" pitchFamily="34" charset="0"/>
              <a:buChar char="•"/>
            </a:pPr>
            <a:r>
              <a:rPr lang="en-US" dirty="0"/>
              <a:t>*Financial Advice definition (truncated; salient portion is emphasized): A communication that, based on its content, context, and presentation, would reasonably be viewed as a recommendation that the Client take or refrain from taking a particular course of action with respect to….Investment policies or strategies, portfolio composition, </a:t>
            </a:r>
            <a:r>
              <a:rPr lang="en-US" i="1" dirty="0"/>
              <a:t>the management of Financial Assets, or other financial matters</a:t>
            </a:r>
            <a:r>
              <a:rPr lang="en-US" dirty="0"/>
              <a:t>. </a:t>
            </a:r>
          </a:p>
          <a:p>
            <a:pPr marL="169856" indent="-169856">
              <a:buFont typeface="Arial" panose="020B0604020202020204" pitchFamily="34" charset="0"/>
              <a:buChar char="•"/>
            </a:pPr>
            <a:r>
              <a:rPr lang="en-US" dirty="0"/>
              <a:t>Background note if relevant or if asked: some businesses only allow rollover information to be educational. Check with your firm to make sure you are providing materials that are clearly educational only</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26</a:t>
            </a:fld>
            <a:endParaRPr lang="en-US" dirty="0"/>
          </a:p>
        </p:txBody>
      </p:sp>
      <p:sp>
        <p:nvSpPr>
          <p:cNvPr id="7" name="Slide Image Placeholder 6">
            <a:extLst>
              <a:ext uri="{FF2B5EF4-FFF2-40B4-BE49-F238E27FC236}">
                <a16:creationId xmlns:a16="http://schemas.microsoft.com/office/drawing/2014/main" id="{6F3EB432-0825-6FF7-BF16-7119D836E4DA}"/>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556625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b="1" kern="100" dirty="0">
                <a:latin typeface="Calibri" panose="020F0502020204030204" pitchFamily="34" charset="0"/>
                <a:ea typeface="Times New Roman" panose="02020603050405020304" pitchFamily="18" charset="0"/>
                <a:cs typeface="Calibri" panose="020F0502020204030204" pitchFamily="34" charset="0"/>
              </a:rPr>
              <a:t>Objective: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Times New Roman" panose="02020603050405020304" pitchFamily="18" charset="0"/>
                <a:cs typeface="Calibri" panose="020F0502020204030204" pitchFamily="34" charset="0"/>
              </a:rPr>
              <a:t>Walk participants through the process of gathering information, analyzing alternative courses of action, and developing recommendations.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kern="100" dirty="0">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kern="100" dirty="0">
                <a:latin typeface="Calibri" panose="020F0502020204030204" pitchFamily="34" charset="0"/>
                <a:ea typeface="Times New Roman" panose="02020603050405020304" pitchFamily="18" charset="0"/>
                <a:cs typeface="Calibri" panose="020F0502020204030204" pitchFamily="34" charset="0"/>
              </a:rPr>
              <a:t>Options for Instruction discussion: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Times New Roman" panose="02020603050405020304" pitchFamily="18" charset="0"/>
                <a:cs typeface="Calibri" panose="020F0502020204030204" pitchFamily="34" charset="0"/>
              </a:rPr>
              <a:t>Word cloud or chat function for gathering the responses for each step</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Times New Roman" panose="02020603050405020304" pitchFamily="18" charset="0"/>
                <a:cs typeface="Calibri" panose="020F0502020204030204" pitchFamily="34" charset="0"/>
              </a:rPr>
              <a:t>Adding the following information in a one or more slides: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Times New Roman" panose="02020603050405020304" pitchFamily="18" charset="0"/>
                <a:cs typeface="Calibri" panose="020F0502020204030204" pitchFamily="34" charset="0"/>
              </a:rPr>
              <a:t>Slides from the self-study program that walk through the responses for one or more steps.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Times New Roman" panose="02020603050405020304" pitchFamily="18" charset="0"/>
                <a:cs typeface="Calibri" panose="020F0502020204030204" pitchFamily="34" charset="0"/>
              </a:rPr>
              <a:t>List of examples of qualitative and quantitate information on p. 4 of the Duty of Care Guide.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r>
              <a:rPr lang="en-US" b="1" dirty="0"/>
              <a:t>Key instruction points </a:t>
            </a:r>
            <a:r>
              <a:rPr lang="en-US" dirty="0"/>
              <a:t>(asterisk includes information that must be addressed through affirmation of discussion or direct instruction; other information is optional but helpful):</a:t>
            </a:r>
          </a:p>
          <a:p>
            <a:pPr>
              <a:lnSpc>
                <a:spcPct val="107000"/>
              </a:lnSpc>
            </a:pPr>
            <a:r>
              <a:rPr lang="en-US" kern="100" dirty="0">
                <a:latin typeface="Calibri" panose="020F0502020204030204" pitchFamily="34" charset="0"/>
                <a:ea typeface="Times New Roman" panose="02020603050405020304" pitchFamily="18" charset="0"/>
                <a:cs typeface="Calibri" panose="020F0502020204030204" pitchFamily="34" charset="0"/>
              </a:rPr>
              <a:t>Consider clarifying for students that for the purposes of the scenario Financial Planning is not required (though the steps are similar)</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226474" indent="-226474">
              <a:lnSpc>
                <a:spcPct val="107000"/>
              </a:lnSpc>
              <a:buAutoNum type="arabicPeriod"/>
            </a:pPr>
            <a:r>
              <a:rPr lang="en-US" u="sng" kern="100" dirty="0">
                <a:latin typeface="Calibri" panose="020F0502020204030204" pitchFamily="34" charset="0"/>
                <a:ea typeface="Times New Roman" panose="02020603050405020304" pitchFamily="18" charset="0"/>
                <a:cs typeface="Calibri" panose="020F0502020204030204" pitchFamily="34" charset="0"/>
              </a:rPr>
              <a:t>Understand </a:t>
            </a:r>
            <a:r>
              <a:rPr lang="en-US" kern="100" dirty="0">
                <a:latin typeface="Calibri" panose="020F0502020204030204" pitchFamily="34" charset="0"/>
                <a:ea typeface="Times New Roman" panose="02020603050405020304" pitchFamily="18" charset="0"/>
                <a:cs typeface="Calibri" panose="020F0502020204030204" pitchFamily="34" charset="0"/>
              </a:rPr>
              <a:t>the Client</a:t>
            </a:r>
            <a:r>
              <a:rPr lang="en-US" kern="100" dirty="0">
                <a:latin typeface="Times New Roman" panose="02020603050405020304" pitchFamily="18" charset="0"/>
                <a:ea typeface="Times New Roman" panose="02020603050405020304" pitchFamily="18" charset="0"/>
                <a:cs typeface="Calibri" panose="020F0502020204030204" pitchFamily="34" charset="0"/>
              </a:rPr>
              <a:t>’</a:t>
            </a:r>
            <a:r>
              <a:rPr lang="en-US" kern="100" dirty="0">
                <a:latin typeface="Calibri" panose="020F0502020204030204" pitchFamily="34" charset="0"/>
                <a:ea typeface="Times New Roman" panose="02020603050405020304" pitchFamily="18" charset="0"/>
                <a:cs typeface="Calibri" panose="020F0502020204030204" pitchFamily="34" charset="0"/>
              </a:rPr>
              <a:t>s personal and Financial Circumstances. </a:t>
            </a:r>
          </a:p>
          <a:p>
            <a:pPr>
              <a:lnSpc>
                <a:spcPct val="107000"/>
              </a:lnSpc>
            </a:pPr>
            <a:r>
              <a:rPr lang="en-US" b="1" kern="100" dirty="0">
                <a:latin typeface="Calibri" panose="020F0502020204030204" pitchFamily="34" charset="0"/>
                <a:ea typeface="Times New Roman" panose="02020603050405020304" pitchFamily="18" charset="0"/>
                <a:cs typeface="Calibri" panose="020F0502020204030204" pitchFamily="34" charset="0"/>
              </a:rPr>
              <a:t>*Ask</a:t>
            </a:r>
            <a:r>
              <a:rPr lang="en-US" kern="100" dirty="0">
                <a:latin typeface="Calibri" panose="020F0502020204030204" pitchFamily="34" charset="0"/>
                <a:ea typeface="Times New Roman" panose="02020603050405020304" pitchFamily="18" charset="0"/>
                <a:cs typeface="Calibri" panose="020F0502020204030204" pitchFamily="34" charset="0"/>
              </a:rPr>
              <a:t> participants for examples of what facts Avery should gather. Some examples: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Current financial situation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Financial goals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Avery</a:t>
            </a:r>
            <a:r>
              <a:rPr lang="en-US" kern="100" dirty="0">
                <a:latin typeface="Times New Roman" panose="02020603050405020304" pitchFamily="18" charset="0"/>
                <a:ea typeface="Times New Roman" panose="02020603050405020304" pitchFamily="18" charset="0"/>
                <a:cs typeface="Calibri" panose="020F0502020204030204" pitchFamily="34" charset="0"/>
              </a:rPr>
              <a:t>’</a:t>
            </a:r>
            <a:r>
              <a:rPr lang="en-US" kern="100" dirty="0">
                <a:latin typeface="Calibri" panose="020F0502020204030204" pitchFamily="34" charset="0"/>
                <a:ea typeface="Times New Roman" panose="02020603050405020304" pitchFamily="18" charset="0"/>
                <a:cs typeface="Calibri" panose="020F0502020204030204" pitchFamily="34" charset="0"/>
              </a:rPr>
              <a:t>s need for management or planning (</a:t>
            </a:r>
            <a:r>
              <a:rPr lang="en-US" i="1" kern="100" dirty="0">
                <a:latin typeface="Calibri" panose="020F0502020204030204" pitchFamily="34" charset="0"/>
                <a:ea typeface="Times New Roman" panose="02020603050405020304" pitchFamily="18" charset="0"/>
                <a:cs typeface="Calibri" panose="020F0502020204030204" pitchFamily="34" charset="0"/>
              </a:rPr>
              <a:t>e.g.,</a:t>
            </a:r>
            <a:r>
              <a:rPr lang="en-US" kern="100" dirty="0">
                <a:latin typeface="Calibri" panose="020F0502020204030204" pitchFamily="34" charset="0"/>
                <a:ea typeface="Times New Roman" panose="02020603050405020304" pitchFamily="18" charset="0"/>
                <a:cs typeface="Calibri" panose="020F0502020204030204" pitchFamily="34" charset="0"/>
              </a:rPr>
              <a:t> a buy and hold investor v. an active investor)</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Investment time horizon(s)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The need for</a:t>
            </a:r>
            <a:r>
              <a:rPr lang="en-US" strike="sngStrike" kern="100" dirty="0">
                <a:latin typeface="Calibri" panose="020F0502020204030204" pitchFamily="34" charset="0"/>
                <a:ea typeface="Times New Roman" panose="02020603050405020304" pitchFamily="18" charset="0"/>
                <a:cs typeface="Calibri" panose="020F0502020204030204" pitchFamily="34" charset="0"/>
              </a:rPr>
              <a:t> </a:t>
            </a:r>
            <a:r>
              <a:rPr lang="en-US" kern="100" dirty="0">
                <a:latin typeface="Calibri" panose="020F0502020204030204" pitchFamily="34" charset="0"/>
                <a:ea typeface="Times New Roman" panose="02020603050405020304" pitchFamily="18" charset="0"/>
                <a:cs typeface="Calibri" panose="020F0502020204030204" pitchFamily="34" charset="0"/>
              </a:rPr>
              <a:t>distribution planning</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kern="100" dirty="0">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7"/>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27370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THIS SLIDE IS DUPLICATED TO PROVIDE MORE NOTES. DELETE BEFORE PRESENTING.</a:t>
            </a:r>
          </a:p>
          <a:p>
            <a:r>
              <a:rPr lang="en-US" dirty="0"/>
              <a:t>2. Analyze the current and potential course(s) of action:</a:t>
            </a:r>
          </a:p>
          <a:p>
            <a:pPr marL="169856" indent="-169856">
              <a:buFont typeface="Arial" panose="020B0604020202020204" pitchFamily="34" charset="0"/>
              <a:buChar char="•"/>
            </a:pPr>
            <a:r>
              <a:rPr lang="en-US" dirty="0"/>
              <a:t>*What is the current course of action? (Client’s 401(k))</a:t>
            </a:r>
          </a:p>
          <a:p>
            <a:pPr marL="169856" indent="-169856">
              <a:buFont typeface="Arial" panose="020B0604020202020204" pitchFamily="34" charset="0"/>
              <a:buChar char="•"/>
            </a:pPr>
            <a:r>
              <a:rPr lang="en-US" dirty="0"/>
              <a:t>*What are alternative course of action? </a:t>
            </a:r>
          </a:p>
          <a:p>
            <a:pPr marL="618552" lvl="1" indent="-169856">
              <a:buFont typeface="Arial" panose="020B0604020202020204" pitchFamily="34" charset="0"/>
              <a:buChar char="•"/>
            </a:pPr>
            <a:r>
              <a:rPr lang="en-US" dirty="0"/>
              <a:t>rolling over into an IRA </a:t>
            </a:r>
          </a:p>
          <a:p>
            <a:pPr marL="618552" lvl="1" indent="-169856">
              <a:buFont typeface="Arial" panose="020B0604020202020204" pitchFamily="34" charset="0"/>
              <a:buChar char="•"/>
            </a:pPr>
            <a:r>
              <a:rPr lang="en-US" dirty="0"/>
              <a:t>rolling into another 401k account</a:t>
            </a:r>
          </a:p>
          <a:p>
            <a:pPr marL="169856" indent="-169856">
              <a:buFont typeface="Arial" panose="020B0604020202020204" pitchFamily="34" charset="0"/>
              <a:buChar char="•"/>
            </a:pPr>
            <a:r>
              <a:rPr lang="en-US" dirty="0"/>
              <a:t>*Ask for examples of factors to consider when analyzing options.</a:t>
            </a:r>
          </a:p>
          <a:p>
            <a:pPr marL="622804" lvl="1" indent="-169856">
              <a:buFont typeface="Arial" panose="020B0604020202020204" pitchFamily="34" charset="0"/>
              <a:buChar char="•"/>
            </a:pPr>
            <a:r>
              <a:rPr lang="en-US" dirty="0"/>
              <a:t>Investment options in each alternative</a:t>
            </a:r>
          </a:p>
          <a:p>
            <a:pPr marL="622804" lvl="1" indent="-169856">
              <a:buFont typeface="Arial" panose="020B0604020202020204" pitchFamily="34" charset="0"/>
              <a:buChar char="•"/>
            </a:pPr>
            <a:r>
              <a:rPr lang="en-US" dirty="0"/>
              <a:t>Fees and expenses – both costs of investments and administrative costs</a:t>
            </a:r>
          </a:p>
          <a:p>
            <a:pPr marL="622804" lvl="1" indent="-169856">
              <a:buFont typeface="Arial" panose="020B0604020202020204" pitchFamily="34" charset="0"/>
              <a:buChar char="•"/>
            </a:pPr>
            <a:r>
              <a:rPr lang="en-US" dirty="0"/>
              <a:t>Services provided and whether they are included or an extra fee – such as education and advice services</a:t>
            </a:r>
          </a:p>
          <a:p>
            <a:r>
              <a:rPr lang="en-US" dirty="0"/>
              <a:t> </a:t>
            </a:r>
          </a:p>
          <a:p>
            <a:r>
              <a:rPr lang="en-US" dirty="0"/>
              <a:t>3. *Develop Recommendation by </a:t>
            </a:r>
            <a:r>
              <a:rPr lang="en-US" b="1" dirty="0"/>
              <a:t>evaluating </a:t>
            </a:r>
            <a:r>
              <a:rPr lang="en-US" dirty="0"/>
              <a:t> the current course of action with the alternative courses of in light of the client’s personal and financial circumstances.</a:t>
            </a:r>
          </a:p>
          <a:p>
            <a:pPr marL="169856" indent="-169856">
              <a:buFont typeface="Arial" panose="020B0604020202020204" pitchFamily="34" charset="0"/>
              <a:buChar char="•"/>
            </a:pPr>
            <a:r>
              <a:rPr lang="en-US" dirty="0"/>
              <a:t>Consider the advantages and disadvantages of the course of action relative to reasonably available alternatives. </a:t>
            </a:r>
            <a:r>
              <a:rPr lang="en-US" i="1" dirty="0"/>
              <a:t>Duty of Care Guide</a:t>
            </a:r>
            <a:r>
              <a:rPr lang="en-US" dirty="0"/>
              <a:t>, p. 9.</a:t>
            </a:r>
          </a:p>
          <a:p>
            <a:pPr marL="169856" indent="-169856">
              <a:buFont typeface="Arial" panose="020B0604020202020204" pitchFamily="34" charset="0"/>
              <a:buChar char="•"/>
            </a:pPr>
            <a:r>
              <a:rPr lang="en-US" dirty="0"/>
              <a:t>*There may be more than one option that will satisfy the CFP® professional’s Fiduciary Duty to act in the best interests of the Client, including the Duty of Care. </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28</a:t>
            </a:fld>
            <a:endParaRPr lang="en-US" dirty="0"/>
          </a:p>
        </p:txBody>
      </p:sp>
      <p:sp>
        <p:nvSpPr>
          <p:cNvPr id="7" name="Slide Image Placeholder 6">
            <a:extLst>
              <a:ext uri="{FF2B5EF4-FFF2-40B4-BE49-F238E27FC236}">
                <a16:creationId xmlns:a16="http://schemas.microsoft.com/office/drawing/2014/main" id="{B97D3E14-5BA3-66CA-5EBC-BBE89745DD10}"/>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067210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Options for Instruction:</a:t>
            </a:r>
          </a:p>
          <a:p>
            <a:r>
              <a:rPr lang="en-US" dirty="0"/>
              <a:t>You may wish to present the scenario question as a poll, with possible answers: Yes, No, Unsure.</a:t>
            </a:r>
          </a:p>
          <a:p>
            <a:endParaRPr lang="en-US" b="1" dirty="0"/>
          </a:p>
          <a:p>
            <a:r>
              <a:rPr lang="en-US" b="1" dirty="0"/>
              <a:t>Key instruction points </a:t>
            </a:r>
            <a:r>
              <a:rPr lang="en-US" dirty="0"/>
              <a:t>(asterisk includes information that must be addressed through affirmation of discussion or direct instruction; other information is optional but helpful):</a:t>
            </a:r>
          </a:p>
          <a:p>
            <a:r>
              <a:rPr lang="en-US" dirty="0"/>
              <a:t> </a:t>
            </a:r>
          </a:p>
          <a:p>
            <a:pPr marL="169856" indent="-169856">
              <a:buFont typeface="Arial" panose="020B0604020202020204" pitchFamily="34" charset="0"/>
              <a:buChar char="•"/>
            </a:pPr>
            <a:r>
              <a:rPr lang="en-US" dirty="0"/>
              <a:t>*Answer: No, she does not have to recommend that Jordan remain in the 401(k).</a:t>
            </a:r>
          </a:p>
          <a:p>
            <a:pPr marL="169856" indent="-169856">
              <a:buFont typeface="Arial" panose="020B0604020202020204" pitchFamily="34" charset="0"/>
              <a:buChar char="•"/>
            </a:pPr>
            <a:r>
              <a:rPr lang="en-US" dirty="0"/>
              <a:t>*Costs are always a relevant factor. But they should not be the only consideration. </a:t>
            </a:r>
          </a:p>
          <a:p>
            <a:pPr marL="169856" indent="-169856">
              <a:buFont typeface="Arial" panose="020B0604020202020204" pitchFamily="34" charset="0"/>
              <a:buChar char="•"/>
            </a:pPr>
            <a:r>
              <a:rPr lang="en-US" dirty="0"/>
              <a:t>*You can recommend a more expensive financial asset or investment strategy if there are other factors about the product that reasonably allow you to believe it is in the best interest of the retail customer, based on the client’s personal and financial circumstances. </a:t>
            </a:r>
          </a:p>
          <a:p>
            <a:pPr marL="169856" indent="-169856">
              <a:buFont typeface="Arial" panose="020B0604020202020204" pitchFamily="34" charset="0"/>
              <a:buChar char="•"/>
            </a:pPr>
            <a:r>
              <a:rPr lang="en-US" dirty="0"/>
              <a:t>Documentation will be discussed on the next slide, but when a higher cost alternative is chosen, it is prudent to document the basis for the recommendation.</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29</a:t>
            </a:fld>
            <a:endParaRPr lang="en-US" dirty="0"/>
          </a:p>
        </p:txBody>
      </p:sp>
      <p:sp>
        <p:nvSpPr>
          <p:cNvPr id="7" name="Slide Image Placeholder 6">
            <a:extLst>
              <a:ext uri="{FF2B5EF4-FFF2-40B4-BE49-F238E27FC236}">
                <a16:creationId xmlns:a16="http://schemas.microsoft.com/office/drawing/2014/main" id="{10092CB9-2FAE-2E4D-9B21-7ECED589C32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89345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dirty="0"/>
              <a:t>The learning objectives serve as an agenda for this two-hour training.  </a:t>
            </a:r>
          </a:p>
          <a:p>
            <a:endParaRPr lang="en-US" dirty="0"/>
          </a:p>
          <a:p>
            <a:r>
              <a:rPr lang="en-US" dirty="0"/>
              <a:t>Highlight the emphasis on improving the ability of learners to APPLY the </a:t>
            </a:r>
            <a:r>
              <a:rPr lang="en-US" i="1" dirty="0"/>
              <a:t>Code of Ethics and Standards of Conduct</a:t>
            </a:r>
            <a:r>
              <a:rPr lang="en-US" dirty="0"/>
              <a:t> to their professional practice. This won’t be a theoretical training with no application. To help the learners apply the duties and standards, the training provides how-to exercises, case studies with real-world examples, and opportunities for discussion and reflection. Each module features an overview of the section of the Code and then offers an activity to reinforce the  lesson.</a:t>
            </a:r>
          </a:p>
          <a:p>
            <a:endParaRPr lang="en-US" dirty="0"/>
          </a:p>
          <a:p>
            <a:r>
              <a:rPr lang="en-US" dirty="0"/>
              <a:t>Depending on the experience level of the class, some case studies might seem simple. Even a simple case study can show how to apply the standard and what is important for more complex situations they might face.</a:t>
            </a:r>
          </a:p>
          <a:p>
            <a:endParaRPr lang="en-US" dirty="0"/>
          </a:p>
          <a:p>
            <a:pPr>
              <a:lnSpc>
                <a:spcPct val="107000"/>
              </a:lnSpc>
            </a:pPr>
            <a:r>
              <a:rPr lang="en-US" b="1" kern="1200" dirty="0">
                <a:effectLst/>
                <a:ea typeface="Calibri" panose="020F0502020204030204" pitchFamily="34" charset="0"/>
                <a:cs typeface="Calibri" panose="020F0502020204030204" pitchFamily="34" charset="0"/>
              </a:rPr>
              <a:t>Options:</a:t>
            </a:r>
            <a:endParaRPr lang="en-US" kern="100" dirty="0">
              <a:effectLst/>
              <a:ea typeface="Calibri" panose="020F0502020204030204" pitchFamily="34" charset="0"/>
              <a:cs typeface="Times New Roman" panose="02020603050405020304" pitchFamily="18" charset="0"/>
            </a:endParaRPr>
          </a:p>
          <a:p>
            <a:r>
              <a:rPr lang="en-US" kern="1200" dirty="0">
                <a:effectLst/>
                <a:ea typeface="Calibri" panose="020F0502020204030204" pitchFamily="34" charset="0"/>
              </a:rPr>
              <a:t>Instructors may re-order the learning objectives present LO1 (Financial Advice) after LO2 (Fiduciary Duty).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3</a:t>
            </a:fld>
            <a:endParaRPr lang="en-US" dirty="0"/>
          </a:p>
        </p:txBody>
      </p:sp>
    </p:spTree>
    <p:extLst>
      <p:ext uri="{BB962C8B-B14F-4D97-AF65-F5344CB8AC3E}">
        <p14:creationId xmlns:p14="http://schemas.microsoft.com/office/powerpoint/2010/main" val="2503229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b="1" kern="100" dirty="0">
                <a:ea typeface="Times New Roman" panose="02020603050405020304" pitchFamily="18" charset="0"/>
                <a:cs typeface="Calibri" panose="020F0502020204030204" pitchFamily="34" charset="0"/>
              </a:rPr>
              <a:t>Objective:</a:t>
            </a:r>
            <a:endParaRPr lang="en-US" sz="1100" kern="100" dirty="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ea typeface="Times New Roman" panose="02020603050405020304" pitchFamily="18" charset="0"/>
                <a:cs typeface="Calibri" panose="020F0502020204030204" pitchFamily="34" charset="0"/>
              </a:rPr>
              <a:t>Stress the importance of documentation of the Duty of Care process, even if it is not always required under the </a:t>
            </a:r>
            <a:r>
              <a:rPr lang="en-US" i="1" kern="100" dirty="0">
                <a:ea typeface="Times New Roman" panose="02020603050405020304" pitchFamily="18" charset="0"/>
                <a:cs typeface="Calibri" panose="020F0502020204030204" pitchFamily="34" charset="0"/>
              </a:rPr>
              <a:t>Code and Standards.</a:t>
            </a:r>
            <a:endParaRPr lang="en-US" sz="1100" kern="100" dirty="0">
              <a:ea typeface="Calibri" panose="020F0502020204030204" pitchFamily="34" charset="0"/>
              <a:cs typeface="Times New Roman" panose="02020603050405020304" pitchFamily="18" charset="0"/>
            </a:endParaRPr>
          </a:p>
          <a:p>
            <a:pPr>
              <a:lnSpc>
                <a:spcPct val="107000"/>
              </a:lnSpc>
            </a:pPr>
            <a:r>
              <a:rPr lang="en-US" kern="100" dirty="0">
                <a:ea typeface="Times New Roman" panose="02020603050405020304" pitchFamily="18" charset="0"/>
                <a:cs typeface="Calibri" panose="020F0502020204030204" pitchFamily="34" charset="0"/>
              </a:rPr>
              <a:t>.</a:t>
            </a:r>
            <a:endParaRPr lang="en-US" sz="1100" kern="100" dirty="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endParaRPr lang="en-US" sz="1100" kern="100" dirty="0">
              <a:ea typeface="Calibri" panose="020F0502020204030204" pitchFamily="34" charset="0"/>
              <a:cs typeface="Times New Roman" panose="02020603050405020304" pitchFamily="18" charset="0"/>
            </a:endParaRPr>
          </a:p>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tabLst>
                <a:tab pos="452948" algn="l"/>
              </a:tabLst>
            </a:pPr>
            <a:r>
              <a:rPr lang="en-US" i="1" kern="100" dirty="0">
                <a:ea typeface="Calibri" panose="020F0502020204030204" pitchFamily="34" charset="0"/>
                <a:cs typeface="Times New Roman" panose="02020603050405020304" pitchFamily="18" charset="0"/>
              </a:rPr>
              <a:t>*Code and Standards</a:t>
            </a:r>
            <a:r>
              <a:rPr lang="en-US" kern="100" dirty="0">
                <a:ea typeface="Calibri" panose="020F0502020204030204" pitchFamily="34" charset="0"/>
                <a:cs typeface="Times New Roman" panose="02020603050405020304" pitchFamily="18" charset="0"/>
              </a:rPr>
              <a:t>: Documentation is not explicitly required for Financial Advice that does not require Financial Planning, but a best practice</a:t>
            </a:r>
            <a:endParaRPr lang="en-US" sz="1100" kern="100" dirty="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ea typeface="Calibri" panose="020F0502020204030204" pitchFamily="34" charset="0"/>
                <a:cs typeface="Times New Roman" panose="02020603050405020304" pitchFamily="18" charset="0"/>
              </a:rPr>
              <a:t>*Go through reasons why Documentation is a good idea:</a:t>
            </a:r>
            <a:endParaRPr lang="en-US" sz="1100" kern="100" dirty="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ea typeface="Calibri" panose="020F0502020204030204" pitchFamily="34" charset="0"/>
                <a:cs typeface="Times New Roman" panose="02020603050405020304" pitchFamily="18" charset="0"/>
              </a:rPr>
              <a:t>*Financial Planning recommendations require documentation.</a:t>
            </a:r>
            <a:endParaRPr lang="en-US" sz="1100" kern="100" dirty="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ea typeface="Calibri" panose="020F0502020204030204" pitchFamily="34" charset="0"/>
                <a:cs typeface="Times New Roman" panose="02020603050405020304" pitchFamily="18" charset="0"/>
              </a:rPr>
              <a:t>*Could be required under other relevant regulations.</a:t>
            </a:r>
            <a:endParaRPr lang="en-US" sz="1100" kern="100" dirty="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ea typeface="Calibri" panose="020F0502020204030204" pitchFamily="34" charset="0"/>
                <a:cs typeface="Times New Roman" panose="02020603050405020304" pitchFamily="18" charset="0"/>
              </a:rPr>
              <a:t>*When recommending alternatives that expose a Client to costs that are higher or risks that are greater than other reasonably available alternatives, a CFP® professional should consider documenting the basis for the recommendation, including why it was in the best interests of the Client.</a:t>
            </a:r>
            <a:endParaRPr lang="en-US" sz="1100" kern="100" dirty="0">
              <a:ea typeface="Calibri" panose="020F0502020204030204" pitchFamily="34" charset="0"/>
              <a:cs typeface="Times New Roman" panose="02020603050405020304" pitchFamily="18" charset="0"/>
            </a:endParaRPr>
          </a:p>
          <a:p>
            <a:endParaRPr lang="en-US" sz="14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72406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702628" y="4025013"/>
            <a:ext cx="5621020" cy="4820034"/>
          </a:xfrm>
        </p:spPr>
        <p:txBody>
          <a:bodyPr/>
          <a:lstStyle/>
          <a:p>
            <a:pPr>
              <a:lnSpc>
                <a:spcPct val="107000"/>
              </a:lnSpc>
              <a:tabLst>
                <a:tab pos="466711" algn="l"/>
              </a:tabLst>
            </a:pPr>
            <a:r>
              <a:rPr lang="en-US" b="1" u="sng" kern="100" dirty="0">
                <a:latin typeface="Calibri" panose="020F0502020204030204" pitchFamily="34" charset="0"/>
                <a:ea typeface="Calibri" panose="020F0502020204030204" pitchFamily="34" charset="0"/>
                <a:cs typeface="Calibri" panose="020F0502020204030204" pitchFamily="34" charset="0"/>
              </a:rPr>
              <a:t>Optional Slide</a:t>
            </a:r>
          </a:p>
          <a:p>
            <a:pPr marL="0" lvl="3">
              <a:lnSpc>
                <a:spcPct val="107000"/>
              </a:lnSpc>
              <a:tabLst>
                <a:tab pos="1866842" algn="l"/>
              </a:tabLst>
            </a:pPr>
            <a:endParaRPr lang="en-US" b="1" kern="100" dirty="0">
              <a:latin typeface="Calibri" panose="020F0502020204030204" pitchFamily="34" charset="0"/>
              <a:ea typeface="Calibri" panose="020F0502020204030204" pitchFamily="34" charset="0"/>
              <a:cs typeface="Calibri" panose="020F0502020204030204" pitchFamily="34" charset="0"/>
            </a:endParaRPr>
          </a:p>
          <a:p>
            <a:pPr marL="0" lvl="3">
              <a:lnSpc>
                <a:spcPct val="107000"/>
              </a:lnSpc>
              <a:tabLst>
                <a:tab pos="1866842" algn="l"/>
              </a:tabLst>
            </a:pPr>
            <a:r>
              <a:rPr lang="en-US" b="1" kern="100" dirty="0">
                <a:latin typeface="Calibri" panose="020F0502020204030204" pitchFamily="34" charset="0"/>
                <a:ea typeface="Calibri" panose="020F0502020204030204" pitchFamily="34" charset="0"/>
                <a:cs typeface="Calibri" panose="020F0502020204030204" pitchFamily="34" charset="0"/>
              </a:rPr>
              <a:t>Options for Instruction:</a:t>
            </a:r>
          </a:p>
          <a:p>
            <a:pPr marL="169856" lvl="3" indent="-169856">
              <a:lnSpc>
                <a:spcPct val="107000"/>
              </a:lnSpc>
              <a:buFont typeface="Arial" panose="020B0604020202020204" pitchFamily="34" charset="0"/>
              <a:buChar char="•"/>
              <a:tabLst>
                <a:tab pos="1866842" algn="l"/>
              </a:tabLst>
            </a:pPr>
            <a:r>
              <a:rPr lang="en-US" kern="100" dirty="0">
                <a:latin typeface="Calibri" panose="020F0502020204030204" pitchFamily="34" charset="0"/>
                <a:ea typeface="Calibri" panose="020F0502020204030204" pitchFamily="34" charset="0"/>
                <a:cs typeface="Calibri" panose="020F0502020204030204" pitchFamily="34" charset="0"/>
              </a:rPr>
              <a:t>Word cloud, discussion (live or chat)</a:t>
            </a:r>
          </a:p>
          <a:p>
            <a:pPr marL="0" lvl="3">
              <a:lnSpc>
                <a:spcPct val="107000"/>
              </a:lnSpc>
              <a:tabLst>
                <a:tab pos="1866842" algn="l"/>
              </a:tabLst>
            </a:pPr>
            <a:r>
              <a:rPr lang="en-US" b="1" kern="100" dirty="0">
                <a:latin typeface="Calibri" panose="020F0502020204030204" pitchFamily="34" charset="0"/>
                <a:ea typeface="Calibri" panose="020F0502020204030204" pitchFamily="34" charset="0"/>
                <a:cs typeface="Calibri" panose="020F0502020204030204" pitchFamily="34" charset="0"/>
              </a:rPr>
              <a:t>Key Instruction Points</a:t>
            </a: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Responses to what to document include (but are not limited to):</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Client profile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Documents the analysis was based on (statements, plan disclosure documents, etc.)</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Analysis of investment options features and costs of alternatives analyzed</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Why certain alternatives were dismissed (</a:t>
            </a:r>
            <a:r>
              <a:rPr lang="en-US" i="1" kern="100" dirty="0">
                <a:latin typeface="Calibri" panose="020F0502020204030204" pitchFamily="34" charset="0"/>
                <a:ea typeface="Calibri" panose="020F0502020204030204" pitchFamily="34" charset="0"/>
                <a:cs typeface="Times New Roman" panose="02020603050405020304" pitchFamily="18" charset="0"/>
              </a:rPr>
              <a:t>e.g</a:t>
            </a:r>
            <a:r>
              <a:rPr lang="en-US" kern="100" dirty="0">
                <a:latin typeface="Calibri" panose="020F0502020204030204" pitchFamily="34" charset="0"/>
                <a:ea typeface="Calibri" panose="020F0502020204030204" pitchFamily="34" charset="0"/>
                <a:cs typeface="Times New Roman" panose="02020603050405020304" pitchFamily="18" charset="0"/>
              </a:rPr>
              <a:t>., the new 401(k))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rationale for the advice</a:t>
            </a:r>
            <a:endParaRPr lang="en-US" b="1" kern="100" dirty="0">
              <a:effectLst/>
              <a:ea typeface="Calibri" panose="020F0502020204030204" pitchFamily="34" charset="0"/>
              <a:cs typeface="Times New Roman" panose="02020603050405020304" pitchFamily="18" charset="0"/>
            </a:endParaRPr>
          </a:p>
          <a:p>
            <a:pPr>
              <a:lnSpc>
                <a:spcPct val="107000"/>
              </a:lnSpc>
              <a:spcAft>
                <a:spcPts val="793"/>
              </a:spcAft>
            </a:pPr>
            <a:endParaRPr lang="en-US" b="1" kern="100" dirty="0">
              <a:effectLst/>
              <a:ea typeface="Calibri" panose="020F0502020204030204" pitchFamily="34" charset="0"/>
              <a:cs typeface="Times New Roman" panose="02020603050405020304" pitchFamily="18" charset="0"/>
            </a:endParaRPr>
          </a:p>
          <a:p>
            <a:pPr>
              <a:lnSpc>
                <a:spcPct val="107000"/>
              </a:lnSpc>
              <a:spcAft>
                <a:spcPts val="793"/>
              </a:spcAft>
            </a:pPr>
            <a:r>
              <a:rPr lang="en-US" b="1" kern="100" dirty="0">
                <a:effectLst/>
                <a:ea typeface="Calibri" panose="020F0502020204030204" pitchFamily="34" charset="0"/>
                <a:cs typeface="Times New Roman" panose="02020603050405020304" pitchFamily="18" charset="0"/>
              </a:rPr>
              <a:t>Further resources for background or supplemental instruction. </a:t>
            </a:r>
            <a:r>
              <a:rPr lang="en-US" i="1" kern="100" dirty="0">
                <a:effectLst/>
                <a:ea typeface="Calibri" panose="020F0502020204030204" pitchFamily="34" charset="0"/>
                <a:cs typeface="Times New Roman" panose="02020603050405020304" pitchFamily="18" charset="0"/>
              </a:rPr>
              <a:t>Code and Standards</a:t>
            </a:r>
            <a:r>
              <a:rPr lang="en-US" kern="100" dirty="0">
                <a:effectLst/>
                <a:ea typeface="Calibri" panose="020F0502020204030204" pitchFamily="34" charset="0"/>
                <a:cs typeface="Times New Roman" panose="02020603050405020304" pitchFamily="18" charset="0"/>
              </a:rPr>
              <a:t>, Preamble to Article C (Practice Standards for the Financial Planning Process)</a:t>
            </a:r>
          </a:p>
          <a:p>
            <a:pPr>
              <a:lnSpc>
                <a:spcPct val="107000"/>
              </a:lnSpc>
              <a:spcAft>
                <a:spcPts val="793"/>
              </a:spcAft>
            </a:pPr>
            <a:r>
              <a:rPr lang="en-US" kern="100" dirty="0">
                <a:effectLst/>
                <a:ea typeface="Calibri" panose="020F0502020204030204" pitchFamily="34" charset="0"/>
                <a:cs typeface="Times New Roman" panose="02020603050405020304" pitchFamily="18" charset="0"/>
              </a:rPr>
              <a:t>A CFP</a:t>
            </a:r>
            <a:r>
              <a:rPr lang="en-US" kern="100" baseline="30000" dirty="0">
                <a:effectLst/>
                <a:ea typeface="Calibri" panose="020F0502020204030204" pitchFamily="34" charset="0"/>
                <a:cs typeface="Times New Roman" panose="02020603050405020304" pitchFamily="18" charset="0"/>
              </a:rPr>
              <a:t>®</a:t>
            </a:r>
            <a:r>
              <a:rPr lang="en-US" kern="100" dirty="0">
                <a:effectLst/>
                <a:ea typeface="Calibri" panose="020F0502020204030204" pitchFamily="34" charset="0"/>
                <a:cs typeface="Times New Roman" panose="02020603050405020304" pitchFamily="18" charset="0"/>
              </a:rPr>
              <a:t> professional who is required to comply with the </a:t>
            </a:r>
            <a:r>
              <a:rPr lang="en-US" i="1" kern="100" dirty="0">
                <a:effectLst/>
                <a:ea typeface="Calibri" panose="020F0502020204030204" pitchFamily="34" charset="0"/>
                <a:cs typeface="Times New Roman" panose="02020603050405020304" pitchFamily="18" charset="0"/>
              </a:rPr>
              <a:t>Practice Standards</a:t>
            </a:r>
            <a:r>
              <a:rPr lang="en-US" kern="100" dirty="0">
                <a:effectLst/>
                <a:ea typeface="Calibri" panose="020F0502020204030204" pitchFamily="34" charset="0"/>
                <a:cs typeface="Times New Roman" panose="02020603050405020304" pitchFamily="18" charset="0"/>
              </a:rPr>
              <a:t> must act prudently in documenting information, as the facts and circumstances require, taking into account</a:t>
            </a:r>
            <a:r>
              <a:rPr lang="en-US" kern="100" dirty="0">
                <a:ea typeface="Calibri" panose="020F0502020204030204" pitchFamily="34" charset="0"/>
                <a:cs typeface="Times New Roman" panose="02020603050405020304" pitchFamily="18" charset="0"/>
              </a:rPr>
              <a:t>:</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mj-lt"/>
              <a:buAutoNum type="arabicParenBoth"/>
              <a:tabLst>
                <a:tab pos="452948" algn="l"/>
              </a:tabLst>
            </a:pPr>
            <a:r>
              <a:rPr lang="en-US" kern="100" dirty="0">
                <a:effectLst/>
                <a:ea typeface="Calibri" panose="020F0502020204030204" pitchFamily="34" charset="0"/>
                <a:cs typeface="Times New Roman" panose="02020603050405020304" pitchFamily="18" charset="0"/>
              </a:rPr>
              <a:t>the significance of the information, </a:t>
            </a:r>
          </a:p>
          <a:p>
            <a:pPr marL="339711" indent="-339711">
              <a:lnSpc>
                <a:spcPct val="107000"/>
              </a:lnSpc>
              <a:buFont typeface="+mj-lt"/>
              <a:buAutoNum type="arabicParenBoth"/>
              <a:tabLst>
                <a:tab pos="452948" algn="l"/>
              </a:tabLst>
            </a:pPr>
            <a:r>
              <a:rPr lang="en-US" kern="100" dirty="0">
                <a:effectLst/>
                <a:ea typeface="Calibri" panose="020F0502020204030204" pitchFamily="34" charset="0"/>
                <a:cs typeface="Times New Roman" panose="02020603050405020304" pitchFamily="18" charset="0"/>
              </a:rPr>
              <a:t>the need to preserve the information in writing, </a:t>
            </a:r>
          </a:p>
          <a:p>
            <a:pPr marL="339711" indent="-339711">
              <a:lnSpc>
                <a:spcPct val="107000"/>
              </a:lnSpc>
              <a:buFont typeface="+mj-lt"/>
              <a:buAutoNum type="arabicParenBoth"/>
              <a:tabLst>
                <a:tab pos="452948" algn="l"/>
              </a:tabLst>
            </a:pPr>
            <a:r>
              <a:rPr lang="en-US" kern="100" dirty="0">
                <a:effectLst/>
                <a:ea typeface="Calibri" panose="020F0502020204030204" pitchFamily="34" charset="0"/>
                <a:cs typeface="Times New Roman" panose="02020603050405020304" pitchFamily="18" charset="0"/>
              </a:rPr>
              <a:t>the obligation to act in the Client’s best interest, and</a:t>
            </a:r>
          </a:p>
          <a:p>
            <a:pPr marL="339711" indent="-339711">
              <a:lnSpc>
                <a:spcPct val="107000"/>
              </a:lnSpc>
              <a:buFont typeface="+mj-lt"/>
              <a:buAutoNum type="arabicParenBoth"/>
              <a:tabLst>
                <a:tab pos="452948" algn="l"/>
              </a:tabLst>
            </a:pPr>
            <a:r>
              <a:rPr lang="en-US" kern="100" dirty="0">
                <a:effectLst/>
                <a:ea typeface="Calibri" panose="020F0502020204030204" pitchFamily="34" charset="0"/>
                <a:cs typeface="Times New Roman" panose="02020603050405020304" pitchFamily="18" charset="0"/>
              </a:rPr>
              <a:t>the CFP</a:t>
            </a:r>
            <a:r>
              <a:rPr lang="en-US" kern="100" baseline="30000" dirty="0">
                <a:effectLst/>
                <a:ea typeface="Calibri" panose="020F0502020204030204" pitchFamily="34" charset="0"/>
                <a:cs typeface="Times New Roman" panose="02020603050405020304" pitchFamily="18" charset="0"/>
              </a:rPr>
              <a:t>®</a:t>
            </a:r>
            <a:r>
              <a:rPr lang="en-US" kern="100" dirty="0">
                <a:effectLst/>
                <a:ea typeface="Calibri" panose="020F0502020204030204" pitchFamily="34" charset="0"/>
                <a:cs typeface="Times New Roman" panose="02020603050405020304" pitchFamily="18" charset="0"/>
              </a:rPr>
              <a:t> Professional’s Firm’s policies and procedures.  </a:t>
            </a:r>
          </a:p>
          <a:p>
            <a:pPr>
              <a:lnSpc>
                <a:spcPct val="107000"/>
              </a:lnSpc>
            </a:pPr>
            <a:r>
              <a:rPr lang="en-US" i="1" kern="100" dirty="0">
                <a:effectLst/>
                <a:ea typeface="Calibri" panose="020F0502020204030204" pitchFamily="34" charset="0"/>
                <a:cs typeface="Times New Roman" panose="02020603050405020304" pitchFamily="18" charset="0"/>
              </a:rPr>
              <a:t> </a:t>
            </a:r>
            <a:endParaRPr lang="en-US" kern="100" dirty="0">
              <a:effectLst/>
              <a:ea typeface="Calibri" panose="020F0502020204030204" pitchFamily="34" charset="0"/>
              <a:cs typeface="Times New Roman" panose="02020603050405020304" pitchFamily="18" charset="0"/>
            </a:endParaRPr>
          </a:p>
          <a:p>
            <a:pPr>
              <a:lnSpc>
                <a:spcPct val="107000"/>
              </a:lnSpc>
            </a:pPr>
            <a:r>
              <a:rPr lang="en-US" i="1" u="sng" kern="100" dirty="0">
                <a:solidFill>
                  <a:srgbClr val="0563C1"/>
                </a:solidFill>
                <a:effectLst/>
                <a:ea typeface="Calibri" panose="020F0502020204030204" pitchFamily="34" charset="0"/>
                <a:cs typeface="Times New Roman" panose="02020603050405020304" pitchFamily="18" charset="0"/>
                <a:hlinkClick r:id="rId3"/>
              </a:rPr>
              <a:t>Code and Standards FAQs</a:t>
            </a:r>
            <a:r>
              <a:rPr lang="en-US" i="1" kern="100" dirty="0">
                <a:effectLst/>
                <a:ea typeface="Calibri" panose="020F0502020204030204" pitchFamily="34" charset="0"/>
                <a:cs typeface="Times New Roman" panose="02020603050405020304" pitchFamily="18" charset="0"/>
              </a:rPr>
              <a:t>, </a:t>
            </a:r>
            <a:r>
              <a:rPr lang="en-US" kern="100" dirty="0">
                <a:effectLst/>
                <a:ea typeface="Calibri" panose="020F0502020204030204" pitchFamily="34" charset="0"/>
                <a:cs typeface="Times New Roman" panose="02020603050405020304" pitchFamily="18" charset="0"/>
              </a:rPr>
              <a:t>Question C.3</a:t>
            </a:r>
          </a:p>
          <a:p>
            <a:pPr>
              <a:lnSpc>
                <a:spcPct val="107000"/>
              </a:lnSpc>
              <a:spcAft>
                <a:spcPts val="793"/>
              </a:spcAft>
            </a:pPr>
            <a:r>
              <a:rPr lang="en-US" i="1" kern="100" dirty="0">
                <a:effectLst/>
                <a:ea typeface="Calibri" panose="020F0502020204030204" pitchFamily="34" charset="0"/>
                <a:cs typeface="Times New Roman" panose="02020603050405020304" pitchFamily="18" charset="0"/>
              </a:rPr>
              <a:t>Duty of Care Guide, </a:t>
            </a:r>
            <a:r>
              <a:rPr lang="en-US" kern="100" dirty="0">
                <a:effectLst/>
                <a:ea typeface="Calibri" panose="020F0502020204030204" pitchFamily="34" charset="0"/>
                <a:cs typeface="Times New Roman" panose="02020603050405020304" pitchFamily="18" charset="0"/>
              </a:rPr>
              <a:t>p. 11</a:t>
            </a:r>
          </a:p>
          <a:p>
            <a:pPr marL="736041" lvl="1" indent="-283093">
              <a:lnSpc>
                <a:spcPct val="107000"/>
              </a:lnSpc>
              <a:buFont typeface="Wingdings" panose="05000000000000000000" pitchFamily="2" charset="2"/>
              <a:buChar char=""/>
              <a:tabLst>
                <a:tab pos="905896"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5008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Optional Slide</a:t>
            </a:r>
          </a:p>
          <a:p>
            <a:r>
              <a:rPr lang="en-US" dirty="0"/>
              <a:t>Purpose is to provide a method of introducing the subject of when the Duty of Care and the Duty to follow Client Instructions come into tension with one another.</a:t>
            </a:r>
            <a:endParaRPr lang="en-US" b="0" dirty="0"/>
          </a:p>
          <a:p>
            <a:endParaRPr lang="en-US" b="0" dirty="0"/>
          </a:p>
          <a:p>
            <a:endParaRPr lang="en-US" b="0" dirty="0"/>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72290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20107" y="4060350"/>
            <a:ext cx="5621020" cy="4784697"/>
          </a:xfrm>
        </p:spPr>
        <p:txBody>
          <a:bodyPr/>
          <a:lstStyle/>
          <a:p>
            <a:r>
              <a:rPr lang="en-US" b="1" dirty="0"/>
              <a:t>Objective:</a:t>
            </a:r>
            <a:r>
              <a:rPr lang="en-US" dirty="0"/>
              <a:t> Students will consider options when the Duty of Care conflicts with the Duty to Follow Client instructions.</a:t>
            </a:r>
          </a:p>
          <a:p>
            <a:endParaRPr lang="en-US" dirty="0"/>
          </a:p>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*The Duty of Care applies even if the Client provides reasonable and lawful instructions that the CFP® professional believes are not in the best interest of the Client.</a:t>
            </a:r>
          </a:p>
          <a:p>
            <a:pPr marL="169856" indent="-169856">
              <a:buFont typeface="Arial" panose="020B0604020202020204" pitchFamily="34" charset="0"/>
              <a:buChar char="•"/>
            </a:pPr>
            <a:r>
              <a:rPr lang="en-US" dirty="0"/>
              <a:t>*1.: You must resign the Engagement if you disagree with Client instructions.</a:t>
            </a:r>
          </a:p>
          <a:p>
            <a:pPr marL="622804" lvl="1" indent="-169856">
              <a:buFont typeface="Arial" panose="020B0604020202020204" pitchFamily="34" charset="0"/>
              <a:buChar char="•"/>
            </a:pPr>
            <a:r>
              <a:rPr lang="en-US" dirty="0"/>
              <a:t>The answer is: FALSE </a:t>
            </a:r>
          </a:p>
          <a:p>
            <a:pPr marL="622804" lvl="1" indent="-169856">
              <a:buFont typeface="Arial" panose="020B0604020202020204" pitchFamily="34" charset="0"/>
              <a:buChar char="•"/>
            </a:pPr>
            <a:r>
              <a:rPr lang="en-US" dirty="0"/>
              <a:t>A CFP® professional would not be required to resign from the Engagement. </a:t>
            </a:r>
          </a:p>
          <a:p>
            <a:pPr marL="622804" lvl="1" indent="-169856">
              <a:buFont typeface="Arial" panose="020B0604020202020204" pitchFamily="34" charset="0"/>
              <a:buChar char="•"/>
            </a:pPr>
            <a:r>
              <a:rPr lang="en-US" dirty="0"/>
              <a:t>A CFP® professional is permitted to resign (or not enter into) the Engagement, but the CFP® professional should do so in a manner that does not harm the Client</a:t>
            </a:r>
          </a:p>
          <a:p>
            <a:pPr marL="169856" indent="-169856">
              <a:buFont typeface="Arial" panose="020B0604020202020204" pitchFamily="34" charset="0"/>
              <a:buChar char="•"/>
            </a:pPr>
            <a:r>
              <a:rPr lang="en-US" dirty="0"/>
              <a:t>*2. You must follow Client instructions as long as they are reasonable and lawful.</a:t>
            </a:r>
          </a:p>
          <a:p>
            <a:pPr marL="627056" lvl="1" indent="-169856">
              <a:buFont typeface="Arial" panose="020B0604020202020204" pitchFamily="34" charset="0"/>
              <a:buChar char="•"/>
            </a:pPr>
            <a:r>
              <a:rPr lang="en-US" dirty="0"/>
              <a:t>The answer is: TRUE   </a:t>
            </a:r>
          </a:p>
          <a:p>
            <a:pPr marL="622804" lvl="1" indent="-169856">
              <a:buFont typeface="Arial" panose="020B0604020202020204" pitchFamily="34" charset="0"/>
              <a:buChar char="•"/>
            </a:pPr>
            <a:r>
              <a:rPr lang="en-US" dirty="0"/>
              <a:t> </a:t>
            </a:r>
            <a:r>
              <a:rPr lang="en-US" i="1" dirty="0"/>
              <a:t>If needed in response to a question</a:t>
            </a:r>
            <a:r>
              <a:rPr lang="en-US" dirty="0"/>
              <a:t>: There is no obligation to follow the instructions of a Client that lacks capacity or is under the undue influence of another person, as their ability to determine what is in their best interests is compromised. (</a:t>
            </a:r>
            <a:r>
              <a:rPr lang="en-US" i="1" dirty="0"/>
              <a:t>Commentary</a:t>
            </a:r>
            <a:r>
              <a:rPr lang="en-US" dirty="0"/>
              <a:t>, p. 5)]</a:t>
            </a:r>
          </a:p>
          <a:p>
            <a:pPr marL="169856" indent="-169856">
              <a:buFont typeface="Arial" panose="020B0604020202020204" pitchFamily="34" charset="0"/>
              <a:buChar char="•"/>
            </a:pPr>
            <a:r>
              <a:rPr lang="en-US" dirty="0"/>
              <a:t>*3. You must explain why the instructions are not in the Client’s best interests and the consequence of the action.</a:t>
            </a:r>
          </a:p>
          <a:p>
            <a:pPr marL="622804" lvl="1" indent="-169856">
              <a:buFont typeface="Arial" panose="020B0604020202020204" pitchFamily="34" charset="0"/>
              <a:buChar char="•"/>
            </a:pPr>
            <a:r>
              <a:rPr lang="en-US" dirty="0"/>
              <a:t>The answer is: TRUE</a:t>
            </a:r>
          </a:p>
          <a:p>
            <a:pPr marL="622804" lvl="1" indent="-169856">
              <a:buFont typeface="Arial" panose="020B0604020202020204" pitchFamily="34" charset="0"/>
              <a:buChar char="•"/>
            </a:pPr>
            <a:r>
              <a:rPr lang="en-US" dirty="0"/>
              <a:t>*Following this step is how a CFP® professional fulfills the Duty of Care if they believe the instructions are not in the best interests of the Client.</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33</a:t>
            </a:fld>
            <a:endParaRPr lang="en-US" dirty="0"/>
          </a:p>
        </p:txBody>
      </p:sp>
      <p:sp>
        <p:nvSpPr>
          <p:cNvPr id="7" name="Slide Image Placeholder 6">
            <a:extLst>
              <a:ext uri="{FF2B5EF4-FFF2-40B4-BE49-F238E27FC236}">
                <a16:creationId xmlns:a16="http://schemas.microsoft.com/office/drawing/2014/main" id="{57028E69-DD57-CC9E-7A3C-2FF1BB0F118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316244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defTabSz="933325">
              <a:defRPr/>
            </a:pPr>
            <a:r>
              <a:rPr lang="en-US" b="1" u="sng" dirty="0"/>
              <a:t>Option 1 of 2 for presenting a scenario emphasizing options for the Duty to Follow Client Instructions. </a:t>
            </a:r>
            <a:r>
              <a:rPr lang="en-US" b="1" dirty="0"/>
              <a:t>(Must select at least one)</a:t>
            </a:r>
            <a:endParaRPr lang="en-US" b="1" u="sng" dirty="0"/>
          </a:p>
          <a:p>
            <a:pPr defTabSz="933325">
              <a:defRPr/>
            </a:pPr>
            <a:endParaRPr lang="en-US" b="1" dirty="0"/>
          </a:p>
          <a:p>
            <a:pPr marL="339711" indent="-339711">
              <a:lnSpc>
                <a:spcPct val="107000"/>
              </a:lnSpc>
              <a:buFont typeface="Wingdings" panose="05000000000000000000" pitchFamily="2" charset="2"/>
              <a:buChar char=""/>
              <a:tabLst>
                <a:tab pos="452948"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Optional Interactive Scenario is a good opportunity to emphasize the following points: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Times New Roman" panose="02020603050405020304" pitchFamily="18" charset="0"/>
              </a:rPr>
              <a:t>There can be a difference between a Client “preference” or “idea” and a “direction,” which is why discussing why the action would not be in the Client’s best interests is important, in addition to addressing the Duty of Care.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Times New Roman" panose="02020603050405020304" pitchFamily="18" charset="0"/>
              </a:rPr>
              <a:t>Termination of the engagement is not required, but is permitted, but it should be done in a manner that does not harm the client.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175016" indent="-175016" defTabSz="933325">
              <a:buFont typeface="Arial" panose="020B0604020202020204" pitchFamily="34" charset="0"/>
              <a:buChar char="•"/>
              <a:defRPr/>
            </a:pPr>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71013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defTabSz="933325">
              <a:defRPr/>
            </a:pPr>
            <a:r>
              <a:rPr lang="en-US" b="1" u="sng" dirty="0"/>
              <a:t>Option 2 of 2 for presenting a scenario emphasizing options for the Duty to Follow Client Instructions. </a:t>
            </a:r>
            <a:r>
              <a:rPr lang="en-US" b="1" dirty="0"/>
              <a:t>(Must select at least one)</a:t>
            </a:r>
            <a:endParaRPr lang="en-US" b="1" u="sng" dirty="0"/>
          </a:p>
          <a:p>
            <a:r>
              <a:rPr lang="en-US" b="0" dirty="0"/>
              <a:t>You may wish to present the scenario from the previous slide as a poll.</a:t>
            </a:r>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3509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*Note for participants that in addition to the Duty of Loyalty, there is a distinct section in the </a:t>
            </a:r>
            <a:r>
              <a:rPr lang="en-US" i="1" dirty="0"/>
              <a:t>Code and Standards </a:t>
            </a:r>
            <a:r>
              <a:rPr lang="en-US" dirty="0"/>
              <a:t>concerning the obligation to Disclose and Manage Conflicts of Interest (A.5)</a:t>
            </a:r>
          </a:p>
          <a:p>
            <a:pPr marL="169856" indent="-169856">
              <a:buFont typeface="Arial" panose="020B0604020202020204" pitchFamily="34" charset="0"/>
              <a:buChar char="•"/>
            </a:pPr>
            <a:r>
              <a:rPr lang="en-US" dirty="0"/>
              <a:t> The Duty of Loyalty is provided on p. 4 of the </a:t>
            </a:r>
            <a:r>
              <a:rPr lang="en-US" i="1" dirty="0"/>
              <a:t>Roadmap</a:t>
            </a:r>
            <a:r>
              <a:rPr lang="en-US" dirty="0"/>
              <a:t>.</a:t>
            </a:r>
          </a:p>
          <a:p>
            <a:pPr lvl="0"/>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36</a:t>
            </a:fld>
            <a:endParaRPr lang="en-US" dirty="0"/>
          </a:p>
        </p:txBody>
      </p:sp>
      <p:sp>
        <p:nvSpPr>
          <p:cNvPr id="7" name="Slide Image Placeholder 6">
            <a:extLst>
              <a:ext uri="{FF2B5EF4-FFF2-40B4-BE49-F238E27FC236}">
                <a16:creationId xmlns:a16="http://schemas.microsoft.com/office/drawing/2014/main" id="{197B72B8-9263-1D49-0177-EA0A9910560E}"/>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314339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Conflict of Interest is a defined term in the </a:t>
            </a:r>
            <a:r>
              <a:rPr lang="en-US" i="1" dirty="0"/>
              <a:t>Code and Standards </a:t>
            </a:r>
            <a:r>
              <a:rPr lang="en-US" dirty="0"/>
              <a:t>Glossary.</a:t>
            </a:r>
          </a:p>
          <a:p>
            <a:pPr marL="169856" indent="-169856">
              <a:buFont typeface="Arial" panose="020B0604020202020204" pitchFamily="34" charset="0"/>
              <a:buChar char="•"/>
            </a:pPr>
            <a:r>
              <a:rPr lang="en-US" dirty="0"/>
              <a:t>*Highlight that the interests of the Firm are included in the definition of a Conflict of Interest.</a:t>
            </a:r>
          </a:p>
          <a:p>
            <a:pPr marL="169856" indent="-169856">
              <a:buFont typeface="Arial" panose="020B0604020202020204" pitchFamily="34" charset="0"/>
              <a:buChar char="•"/>
            </a:pPr>
            <a:r>
              <a:rPr lang="en-US" b="1" dirty="0"/>
              <a:t>*</a:t>
            </a:r>
            <a:r>
              <a:rPr lang="en-US" dirty="0"/>
              <a:t>Examples of Duties to one Client that are adverse to the duty of another Client:</a:t>
            </a:r>
          </a:p>
          <a:p>
            <a:pPr marL="622804" lvl="1" indent="-169856">
              <a:buFont typeface="Arial" panose="020B0604020202020204" pitchFamily="34" charset="0"/>
              <a:buChar char="•"/>
            </a:pPr>
            <a:r>
              <a:rPr lang="en-US" dirty="0"/>
              <a:t>Clients that Divorce</a:t>
            </a:r>
          </a:p>
          <a:p>
            <a:pPr marL="622804" lvl="1" indent="-169856">
              <a:buFont typeface="Arial" panose="020B0604020202020204" pitchFamily="34" charset="0"/>
              <a:buChar char="•"/>
            </a:pPr>
            <a:r>
              <a:rPr lang="en-US" dirty="0"/>
              <a:t>Representation of different individuals in a partnership or business can cause a conflict of interest to arise if there is a sale or reorganization of the business.</a:t>
            </a:r>
          </a:p>
          <a:p>
            <a:pPr marL="169856" indent="-169856">
              <a:buFont typeface="Arial" panose="020B0604020202020204" pitchFamily="34" charset="0"/>
              <a:buChar char="•"/>
            </a:pPr>
            <a:r>
              <a:rPr lang="en-US" dirty="0"/>
              <a:t>The language regarding having a conflict not being the same as acting on a conflict is meant to tee up the first part of the interactive scenario that follows  </a:t>
            </a:r>
          </a:p>
          <a:p>
            <a:pPr marL="169856" indent="-169856">
              <a:buFont typeface="Arial" panose="020B0604020202020204" pitchFamily="34" charset="0"/>
              <a:buChar char="•"/>
            </a:pPr>
            <a:r>
              <a:rPr lang="en-US" dirty="0"/>
              <a:t>The Interactive Scenario will cover the point that all business models have Conflicts, so consider waiting to address that point.</a:t>
            </a:r>
          </a:p>
          <a:p>
            <a:pPr lvl="0"/>
            <a:endParaRPr lang="en-US" b="1" dirty="0"/>
          </a:p>
          <a:p>
            <a:pPr marL="169856" indent="-169856">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37</a:t>
            </a:fld>
            <a:endParaRPr lang="en-US" dirty="0"/>
          </a:p>
        </p:txBody>
      </p:sp>
      <p:sp>
        <p:nvSpPr>
          <p:cNvPr id="7" name="Slide Image Placeholder 6">
            <a:extLst>
              <a:ext uri="{FF2B5EF4-FFF2-40B4-BE49-F238E27FC236}">
                <a16:creationId xmlns:a16="http://schemas.microsoft.com/office/drawing/2014/main" id="{EBB7B596-6CB4-2C14-27D0-65DC2C1B8F6E}"/>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16162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702628" y="4025013"/>
            <a:ext cx="5993685" cy="5150782"/>
          </a:xfrm>
        </p:spPr>
        <p:txBody>
          <a:bodyPr/>
          <a:lstStyle/>
          <a:p>
            <a:r>
              <a:rPr lang="en-US" b="1" u="sng" dirty="0"/>
              <a:t>Interactive Scenario</a:t>
            </a:r>
          </a:p>
          <a:p>
            <a:r>
              <a:rPr lang="en-US" dirty="0"/>
              <a:t>Scenario begins with introducing a CFP® professional and a prospective Client to bring scenario to life. </a:t>
            </a: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r>
              <a:rPr lang="en-US" sz="1100" b="1" kern="100" dirty="0">
                <a:latin typeface="Calibri" panose="020F0502020204030204" pitchFamily="34" charset="0"/>
                <a:ea typeface="Calibri" panose="020F0502020204030204" pitchFamily="34" charset="0"/>
                <a:cs typeface="Calibri" panose="020F0502020204030204" pitchFamily="34" charset="0"/>
              </a:rPr>
              <a:t>Objectives:</a:t>
            </a:r>
            <a:endParaRPr lang="en-US" sz="1100" b="1"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ea typeface="Calibri" panose="020F0502020204030204" pitchFamily="34" charset="0"/>
                <a:cs typeface="Calibri" panose="020F0502020204030204" pitchFamily="34" charset="0"/>
              </a:rPr>
              <a:t>Instructors are encouraged to review the </a:t>
            </a:r>
            <a:r>
              <a:rPr lang="en-US" i="1" kern="100" dirty="0">
                <a:ea typeface="Calibri" panose="020F0502020204030204" pitchFamily="34" charset="0"/>
                <a:cs typeface="Calibri" panose="020F0502020204030204" pitchFamily="34" charset="0"/>
              </a:rPr>
              <a:t>Guide to Managing Conflicts </a:t>
            </a:r>
            <a:r>
              <a:rPr lang="en-US" kern="100" dirty="0">
                <a:ea typeface="Calibri" panose="020F0502020204030204" pitchFamily="34" charset="0"/>
                <a:cs typeface="Calibri" panose="020F0502020204030204" pitchFamily="34" charset="0"/>
              </a:rPr>
              <a:t>in preparation for this scenario.</a:t>
            </a:r>
            <a:endParaRPr lang="en-US" kern="100" dirty="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ea typeface="Calibri" panose="020F0502020204030204" pitchFamily="34" charset="0"/>
                <a:cs typeface="Calibri" panose="020F0502020204030204" pitchFamily="34" charset="0"/>
              </a:rPr>
              <a:t>Walk the class through the process of Disclosing and Managing Conflicts of Interest, with a focus on:</a:t>
            </a:r>
            <a:endParaRPr lang="en-US" kern="100" dirty="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Recognizing that all business models have conflicts;</a:t>
            </a:r>
            <a:endParaRPr lang="en-US" kern="100" dirty="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Reinforcing that benefits to the CFP® Professional’s Firm also create conflicts for the CFP® professional;</a:t>
            </a:r>
            <a:endParaRPr lang="en-US" kern="100" dirty="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Understanding what constitutes “sufficiently specific facts” to obtain full disclosure and informed consent; and</a:t>
            </a:r>
            <a:endParaRPr lang="en-US" kern="100" dirty="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The importance of managing the Conflict through a prudent process consistent with the Duty of Care.</a:t>
            </a:r>
            <a:endParaRPr lang="en-US" kern="100" dirty="0">
              <a:ea typeface="Calibri" panose="020F0502020204030204" pitchFamily="34" charset="0"/>
              <a:cs typeface="Times New Roman" panose="02020603050405020304" pitchFamily="18" charset="0"/>
            </a:endParaRPr>
          </a:p>
          <a:p>
            <a:pPr>
              <a:lnSpc>
                <a:spcPct val="150000"/>
              </a:lnSpc>
              <a:spcAft>
                <a:spcPts val="793"/>
              </a:spcAft>
            </a:pPr>
            <a:r>
              <a:rPr lang="en-US" b="1" kern="100" dirty="0">
                <a:effectLst/>
                <a:ea typeface="Calibri" panose="020F0502020204030204" pitchFamily="34" charset="0"/>
                <a:cs typeface="Times New Roman" panose="02020603050405020304" pitchFamily="18" charset="0"/>
              </a:rPr>
              <a:t>Instructor Presentation Options</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spcAft>
                <a:spcPts val="793"/>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This presentation is highly dependent on interaction and guided instruction, with less material in the slides. If you anticipate needing more instruction in the slides, you may add slides from the </a:t>
            </a:r>
            <a:r>
              <a:rPr lang="en-US" kern="100" dirty="0">
                <a:ea typeface="Calibri" panose="020F0502020204030204" pitchFamily="34" charset="0"/>
                <a:cs typeface="Calibri" panose="020F0502020204030204" pitchFamily="34" charset="0"/>
              </a:rPr>
              <a:t>Self-Study program.</a:t>
            </a:r>
            <a:endParaRPr lang="en-US" kern="100" dirty="0">
              <a:effectLst/>
              <a:ea typeface="Calibri" panose="020F0502020204030204" pitchFamily="34" charset="0"/>
              <a:cs typeface="Times New Roman" panose="02020603050405020304" pitchFamily="18" charset="0"/>
            </a:endParaRPr>
          </a:p>
          <a:p>
            <a:pPr>
              <a:lnSpc>
                <a:spcPct val="107000"/>
              </a:lnSpc>
              <a:spcAft>
                <a:spcPts val="817"/>
              </a:spcAft>
            </a:pPr>
            <a:endParaRPr lang="en-US" kern="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77332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kern="100" dirty="0">
                <a:ea typeface="Calibri" panose="020F0502020204030204" pitchFamily="34" charset="0"/>
                <a:cs typeface="Calibri" panose="020F0502020204030204" pitchFamily="34" charset="0"/>
              </a:rPr>
              <a:t>Meet Darren.</a:t>
            </a:r>
          </a:p>
          <a:p>
            <a:pPr marL="350034" indent="-350034">
              <a:lnSpc>
                <a:spcPct val="107000"/>
              </a:lnSpc>
              <a:buFont typeface="Symbol" panose="05050102010706020507" pitchFamily="18" charset="2"/>
              <a:buChar char=""/>
            </a:pPr>
            <a:r>
              <a:rPr lang="en-US" kern="100" dirty="0">
                <a:ea typeface="Calibri" panose="020F0502020204030204" pitchFamily="34" charset="0"/>
                <a:cs typeface="Calibri" panose="020F0502020204030204" pitchFamily="34" charset="0"/>
              </a:rPr>
              <a:t>CFP® professional at an investment adviser. </a:t>
            </a:r>
            <a:endParaRPr lang="en-US" sz="1100" kern="100" dirty="0">
              <a:ea typeface="Calibri" panose="020F0502020204030204" pitchFamily="34" charset="0"/>
              <a:cs typeface="Times New Roman" panose="02020603050405020304" pitchFamily="18" charset="0"/>
            </a:endParaRPr>
          </a:p>
          <a:p>
            <a:pPr marL="350034" indent="-350034">
              <a:lnSpc>
                <a:spcPct val="107000"/>
              </a:lnSpc>
              <a:buFont typeface="Symbol" panose="05050102010706020507" pitchFamily="18" charset="2"/>
              <a:buChar char=""/>
            </a:pPr>
            <a:r>
              <a:rPr lang="en-US" kern="100" dirty="0">
                <a:ea typeface="Calibri" panose="020F0502020204030204" pitchFamily="34" charset="0"/>
                <a:cs typeface="Calibri" panose="020F0502020204030204" pitchFamily="34" charset="0"/>
              </a:rPr>
              <a:t>Darren is an investment adviser representative and is compensated through a percentage of assets other management</a:t>
            </a:r>
            <a:endParaRPr lang="en-US" sz="1100" kern="1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2473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kern="1200" dirty="0">
                <a:effectLst/>
                <a:ea typeface="Calibri" panose="020F0502020204030204" pitchFamily="34" charset="0"/>
                <a:cs typeface="Calibri" panose="020F0502020204030204" pitchFamily="34" charset="0"/>
              </a:rPr>
              <a:t> </a:t>
            </a:r>
            <a:endParaRPr lang="en-US" kern="100" dirty="0">
              <a:effectLst/>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76904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Instructor Notes</a:t>
            </a:r>
            <a:endParaRPr lang="en-US" b="0" dirty="0"/>
          </a:p>
          <a:p>
            <a:r>
              <a:rPr lang="en-US" b="0" dirty="0"/>
              <a:t>These arrangements are sometimes referred to as Revenue Sharing.</a:t>
            </a:r>
            <a:endParaRPr lang="en-US" b="1"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48440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spcAft>
                <a:spcPts val="817"/>
              </a:spcAft>
            </a:pPr>
            <a:r>
              <a:rPr lang="en-US" b="1" kern="100" dirty="0">
                <a:latin typeface="Calibri" panose="020F0502020204030204" pitchFamily="34" charset="0"/>
                <a:ea typeface="Calibri" panose="020F0502020204030204" pitchFamily="34" charset="0"/>
                <a:cs typeface="Times New Roman" panose="02020603050405020304" pitchFamily="18" charset="0"/>
              </a:rPr>
              <a:t>Options for Instruction:</a:t>
            </a:r>
          </a:p>
          <a:p>
            <a:pPr>
              <a:lnSpc>
                <a:spcPct val="107000"/>
              </a:lnSpc>
              <a:spcAft>
                <a:spcPts val="817"/>
              </a:spcAft>
            </a:pPr>
            <a:r>
              <a:rPr lang="en-US" kern="100" dirty="0">
                <a:latin typeface="Calibri" panose="020F0502020204030204" pitchFamily="34" charset="0"/>
                <a:ea typeface="Calibri" panose="020F0502020204030204" pitchFamily="34" charset="0"/>
                <a:cs typeface="Times New Roman" panose="02020603050405020304" pitchFamily="18" charset="0"/>
              </a:rPr>
              <a:t>You may wish to present the scenario question as a poll, with possible answers: Yes, No, Unsure.</a:t>
            </a:r>
          </a:p>
          <a:p>
            <a:pPr>
              <a:lnSpc>
                <a:spcPct val="107000"/>
              </a:lnSpc>
              <a:spcAft>
                <a:spcPts val="817"/>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r>
              <a:rPr lang="en-US" b="1" dirty="0"/>
              <a:t>Key instruction points </a:t>
            </a:r>
            <a:r>
              <a:rPr lang="en-US" dirty="0"/>
              <a:t>(asterisk includes information that must be addressed through affirmation of discussion or direct instruction; other information is optional but helpful):</a:t>
            </a:r>
          </a:p>
          <a:p>
            <a:pPr marL="171450" indent="-171450">
              <a:lnSpc>
                <a:spcPct val="107000"/>
              </a:lnSpc>
              <a:spcAft>
                <a:spcPts val="817"/>
              </a:spcAft>
              <a:buFont typeface="Arial" panose="020B0604020202020204" pitchFamily="34" charset="0"/>
              <a:buChar char="•"/>
            </a:pPr>
            <a:r>
              <a:rPr lang="en-US" b="1" kern="100" dirty="0">
                <a:latin typeface="Calibri" panose="020F0502020204030204" pitchFamily="34" charset="0"/>
                <a:ea typeface="Calibri" panose="020F0502020204030204" pitchFamily="34" charset="0"/>
                <a:cs typeface="Times New Roman" panose="02020603050405020304" pitchFamily="18" charset="0"/>
              </a:rPr>
              <a:t>*</a:t>
            </a:r>
            <a:r>
              <a:rPr lang="en-US" kern="100" dirty="0">
                <a:latin typeface="Calibri" panose="020F0502020204030204" pitchFamily="34" charset="0"/>
                <a:ea typeface="Calibri" panose="020F0502020204030204" pitchFamily="34" charset="0"/>
                <a:cs typeface="Times New Roman" panose="02020603050405020304" pitchFamily="18" charset="0"/>
              </a:rPr>
              <a:t>All Business Models have Conflicts of Interests (the Conflicts specific to Darren are discussed on the next slide).</a:t>
            </a:r>
          </a:p>
          <a:p>
            <a:pPr marL="171450" indent="-171450">
              <a:lnSpc>
                <a:spcPct val="107000"/>
              </a:lnSpc>
              <a:spcAft>
                <a:spcPts val="817"/>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The arrangement that Darren’s firm has is also a Conflict.</a:t>
            </a:r>
          </a:p>
          <a:p>
            <a:pPr marL="350034" indent="-350034">
              <a:lnSpc>
                <a:spcPct val="107000"/>
              </a:lnSpc>
              <a:buFont typeface="Symbol" panose="05050102010706020507" pitchFamily="18" charset="2"/>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7"/>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64518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2"/>
            <a:ext cx="5621020" cy="4903425"/>
          </a:xfrm>
        </p:spPr>
        <p:txBody>
          <a:bodyPr/>
          <a:lstStyle/>
          <a:p>
            <a:r>
              <a:rPr lang="en-US" b="1" dirty="0"/>
              <a:t>Options for Instruction:</a:t>
            </a:r>
          </a:p>
          <a:p>
            <a:pPr marL="169856" indent="-169856">
              <a:buFont typeface="Arial" panose="020B0604020202020204" pitchFamily="34" charset="0"/>
              <a:buChar char="•"/>
            </a:pPr>
            <a:r>
              <a:rPr lang="en-US" dirty="0"/>
              <a:t>Discussion or text response of what conflicts are present before showing the Conflicts.</a:t>
            </a:r>
          </a:p>
          <a:p>
            <a:pPr marL="169856" indent="-169856">
              <a:buFont typeface="Arial" panose="020B0604020202020204" pitchFamily="34" charset="0"/>
              <a:buChar char="•"/>
            </a:pPr>
            <a:r>
              <a:rPr lang="en-US" dirty="0"/>
              <a:t>Optional activity 1: Consider walking through the common conflicts present in other business models (</a:t>
            </a:r>
            <a:r>
              <a:rPr lang="en-US" i="1" dirty="0"/>
              <a:t>e.g., </a:t>
            </a:r>
            <a:r>
              <a:rPr lang="en-US" dirty="0"/>
              <a:t>commissioned sales, flat fee, hourly fee)</a:t>
            </a:r>
          </a:p>
          <a:p>
            <a:pPr marL="169856" indent="-169856">
              <a:buFont typeface="Arial" panose="020B0604020202020204" pitchFamily="34" charset="0"/>
              <a:buChar char="•"/>
            </a:pPr>
            <a:r>
              <a:rPr lang="en-US" dirty="0"/>
              <a:t>Optional activity 2: Discuss ways a CFP® professional can benefit indirectly from a firm arrangement like revenue sharing.</a:t>
            </a:r>
          </a:p>
          <a:p>
            <a:endParaRPr lang="en-US" b="1" dirty="0"/>
          </a:p>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*Conflict inherent to an assets under management fee</a:t>
            </a:r>
          </a:p>
          <a:p>
            <a:pPr marL="622804" lvl="1" indent="-169856">
              <a:buFont typeface="Arial" panose="020B0604020202020204" pitchFamily="34" charset="0"/>
              <a:buChar char="•"/>
            </a:pPr>
            <a:r>
              <a:rPr lang="en-US" dirty="0"/>
              <a:t>*Incentive to recommend adding more assets under management.</a:t>
            </a:r>
          </a:p>
          <a:p>
            <a:pPr marL="1075752" lvl="2" indent="-169856">
              <a:buFont typeface="Arial" panose="020B0604020202020204" pitchFamily="34" charset="0"/>
              <a:buChar char="•"/>
            </a:pPr>
            <a:r>
              <a:rPr lang="en-US" dirty="0"/>
              <a:t>*Specific to this arrangement, Mei is seeking advice on how much money to invest as opposed to paying off her mortgage. An AUM fee creates an interest to recommend investing money instead of paying debt.</a:t>
            </a:r>
          </a:p>
          <a:p>
            <a:pPr marL="169856" indent="-169856">
              <a:buFont typeface="Arial" panose="020B0604020202020204" pitchFamily="34" charset="0"/>
              <a:buChar char="•"/>
            </a:pPr>
            <a:r>
              <a:rPr lang="en-US" dirty="0"/>
              <a:t>*Additionally, Darren’s firm has conflicts; even if he does not receive the referral compensation directly.</a:t>
            </a:r>
          </a:p>
          <a:p>
            <a:pPr marL="169856" indent="-169856">
              <a:buFont typeface="Arial" panose="020B0604020202020204" pitchFamily="34" charset="0"/>
              <a:buChar char="•"/>
            </a:pPr>
            <a:r>
              <a:rPr lang="en-US" dirty="0"/>
              <a:t>*There might be additional conflicts – the slide shows common ones (the sub-bullets are optional) </a:t>
            </a:r>
          </a:p>
          <a:p>
            <a:pPr marL="627056" lvl="1" indent="-169856">
              <a:buFont typeface="Arial" panose="020B0604020202020204" pitchFamily="34" charset="0"/>
              <a:buChar char="•"/>
            </a:pPr>
            <a:r>
              <a:rPr lang="en-US" dirty="0"/>
              <a:t>“Reverse churning” is sometimes identified as a conflict in an assets under management fee model. </a:t>
            </a:r>
          </a:p>
          <a:p>
            <a:pPr marL="622804" lvl="1" indent="-169856">
              <a:buFont typeface="Arial" panose="020B0604020202020204" pitchFamily="34" charset="0"/>
              <a:buChar char="•"/>
            </a:pPr>
            <a:r>
              <a:rPr lang="en-US" dirty="0"/>
              <a:t>Firm conflicts can include, for example, referral arrangements with custodians and other service providers, incentives for opening certain types of account, and production bonuses.</a:t>
            </a:r>
          </a:p>
          <a:p>
            <a:r>
              <a:rPr lang="en-US" dirty="0"/>
              <a:t> </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42</a:t>
            </a:fld>
            <a:endParaRPr lang="en-US" dirty="0"/>
          </a:p>
        </p:txBody>
      </p:sp>
      <p:sp>
        <p:nvSpPr>
          <p:cNvPr id="7" name="Slide Image Placeholder 6">
            <a:extLst>
              <a:ext uri="{FF2B5EF4-FFF2-40B4-BE49-F238E27FC236}">
                <a16:creationId xmlns:a16="http://schemas.microsoft.com/office/drawing/2014/main" id="{D8D28B84-04AA-B0D0-EBEC-E88F8D37FE6C}"/>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691284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a:t>
            </a:r>
          </a:p>
          <a:p>
            <a:r>
              <a:rPr lang="en-US" dirty="0"/>
              <a:t>*The </a:t>
            </a:r>
            <a:r>
              <a:rPr lang="en-US" i="1" dirty="0"/>
              <a:t>Code and Standards </a:t>
            </a:r>
            <a:r>
              <a:rPr lang="en-US" dirty="0"/>
              <a:t>has a separate section dedicated to fulfilling your Duty of Loyalty through full disclosure, informed consent, and management of Material Conflicts, if the Conflict cannot be avoided. </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43</a:t>
            </a:fld>
            <a:endParaRPr lang="en-US" dirty="0"/>
          </a:p>
        </p:txBody>
      </p:sp>
      <p:sp>
        <p:nvSpPr>
          <p:cNvPr id="7" name="Slide Image Placeholder 6">
            <a:extLst>
              <a:ext uri="{FF2B5EF4-FFF2-40B4-BE49-F238E27FC236}">
                <a16:creationId xmlns:a16="http://schemas.microsoft.com/office/drawing/2014/main" id="{4154BED8-893B-965C-E43F-C701A2C858C5}"/>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186507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*Is this conflict material? Yes. </a:t>
            </a:r>
          </a:p>
          <a:p>
            <a:pPr marL="169856" indent="-169856">
              <a:buFont typeface="Arial" panose="020B0604020202020204" pitchFamily="34" charset="0"/>
              <a:buChar char="•"/>
            </a:pPr>
            <a:r>
              <a:rPr lang="en-US" dirty="0"/>
              <a:t>*Material definition is in the Glossary (slide includes the full definition).</a:t>
            </a:r>
          </a:p>
          <a:p>
            <a:pPr marL="169856" indent="-169856">
              <a:buFont typeface="Arial" panose="020B0604020202020204" pitchFamily="34" charset="0"/>
              <a:buChar char="•"/>
            </a:pPr>
            <a:r>
              <a:rPr lang="en-US" dirty="0"/>
              <a:t>*Note the emphasis on the perspective of the Client, not the professional.</a:t>
            </a:r>
          </a:p>
          <a:p>
            <a:pPr marL="169856" indent="-169856">
              <a:buFont typeface="Arial" panose="020B0604020202020204" pitchFamily="34" charset="0"/>
              <a:buChar char="•"/>
            </a:pPr>
            <a:r>
              <a:rPr lang="en-US" dirty="0"/>
              <a:t>*Almost always matters of compensation will be Material.</a:t>
            </a:r>
          </a:p>
          <a:p>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44</a:t>
            </a:fld>
            <a:endParaRPr lang="en-US" dirty="0"/>
          </a:p>
        </p:txBody>
      </p:sp>
      <p:sp>
        <p:nvSpPr>
          <p:cNvPr id="7" name="Slide Image Placeholder 6">
            <a:extLst>
              <a:ext uri="{FF2B5EF4-FFF2-40B4-BE49-F238E27FC236}">
                <a16:creationId xmlns:a16="http://schemas.microsoft.com/office/drawing/2014/main" id="{AB3D3C02-E5AC-6033-F09F-1B583582FA1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701197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u="sng" dirty="0"/>
              <a:t>Optional Slide</a:t>
            </a:r>
          </a:p>
          <a:p>
            <a:r>
              <a:rPr lang="en-US" dirty="0"/>
              <a:t>If omitting, include in your guided discussion the fact that Darren cannot avoid these Conflicts of Interest.</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45</a:t>
            </a:fld>
            <a:endParaRPr lang="en-US" dirty="0"/>
          </a:p>
        </p:txBody>
      </p:sp>
      <p:sp>
        <p:nvSpPr>
          <p:cNvPr id="7" name="Slide Image Placeholder 6">
            <a:extLst>
              <a:ext uri="{FF2B5EF4-FFF2-40B4-BE49-F238E27FC236}">
                <a16:creationId xmlns:a16="http://schemas.microsoft.com/office/drawing/2014/main" id="{25C31963-A70C-3FE4-128F-0D0E1F810400}"/>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554243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spcAft>
                <a:spcPts val="817"/>
              </a:spcAft>
            </a:pPr>
            <a:r>
              <a:rPr lang="en-US" b="1" u="sng" kern="100" dirty="0">
                <a:ea typeface="Calibri" panose="020F0502020204030204" pitchFamily="34" charset="0"/>
                <a:cs typeface="Calibri" panose="020F0502020204030204" pitchFamily="34" charset="0"/>
              </a:rPr>
              <a:t>Options for Instruction:</a:t>
            </a:r>
          </a:p>
          <a:p>
            <a:pPr marL="169856" indent="-169856">
              <a:lnSpc>
                <a:spcPct val="107000"/>
              </a:lnSpc>
              <a:spcAft>
                <a:spcPts val="817"/>
              </a:spcAft>
              <a:buFont typeface="Arial" panose="020B0604020202020204" pitchFamily="34" charset="0"/>
              <a:buChar char="•"/>
            </a:pPr>
            <a:r>
              <a:rPr lang="en-US" kern="100" dirty="0">
                <a:ea typeface="Calibri" panose="020F0502020204030204" pitchFamily="34" charset="0"/>
                <a:cs typeface="Calibri" panose="020F0502020204030204" pitchFamily="34" charset="0"/>
              </a:rPr>
              <a:t>This slide from earlier in the scenario is repeated with an animation that Darren cannot avoid the particular conflicts here. The animation is optional and may be omitted (but the directive to Avoid Conflicts must remain). </a:t>
            </a:r>
          </a:p>
          <a:p>
            <a:pPr marL="169856" indent="-169856">
              <a:lnSpc>
                <a:spcPct val="107000"/>
              </a:lnSpc>
              <a:spcAft>
                <a:spcPts val="817"/>
              </a:spcAft>
              <a:buFont typeface="Arial" panose="020B0604020202020204" pitchFamily="34" charset="0"/>
              <a:buChar char="•"/>
            </a:pPr>
            <a:r>
              <a:rPr lang="en-US" kern="100" dirty="0">
                <a:ea typeface="Calibri" panose="020F0502020204030204" pitchFamily="34" charset="0"/>
                <a:cs typeface="Calibri" panose="020F0502020204030204" pitchFamily="34" charset="0"/>
              </a:rPr>
              <a:t>The instructor may also omit this instance of the slide and move straight to the next slides, but providing the reminder of the 3 steps required could be helpful.</a:t>
            </a:r>
          </a:p>
          <a:p>
            <a:pPr>
              <a:lnSpc>
                <a:spcPct val="107000"/>
              </a:lnSpc>
              <a:spcAft>
                <a:spcPts val="817"/>
              </a:spcAft>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52899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solidFill>
                  <a:srgbClr val="000000"/>
                </a:solidFill>
                <a:latin typeface="Gotham Book"/>
              </a:rPr>
              <a:t>Instructor Notes</a:t>
            </a:r>
          </a:p>
          <a:p>
            <a:pPr marL="169856" indent="-169856">
              <a:buFont typeface="Arial" panose="020B0604020202020204" pitchFamily="34" charset="0"/>
              <a:buChar char="•"/>
            </a:pPr>
            <a:r>
              <a:rPr lang="en-US" dirty="0">
                <a:solidFill>
                  <a:srgbClr val="000000"/>
                </a:solidFill>
                <a:latin typeface="Gotham Book"/>
              </a:rPr>
              <a:t>This slide is intended to set up the discussion that follows in the next slides.</a:t>
            </a: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64410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*A sincere belief by the CFP® professional that he or she is acting in the best interest does not excuse lack of full disclosure.</a:t>
            </a:r>
          </a:p>
          <a:p>
            <a:pPr marL="169856" indent="-169856">
              <a:buFont typeface="Arial" panose="020B0604020202020204" pitchFamily="34" charset="0"/>
              <a:buChar char="•"/>
            </a:pPr>
            <a:r>
              <a:rPr lang="en-US" dirty="0"/>
              <a:t>*Full Disclosure must occur before financial advice is given.</a:t>
            </a:r>
          </a:p>
          <a:p>
            <a:endParaRPr lang="en-US" dirty="0"/>
          </a:p>
          <a:p>
            <a:r>
              <a:rPr lang="en-US" dirty="0"/>
              <a:t>From Article A.5 of the </a:t>
            </a:r>
            <a:r>
              <a:rPr lang="en-US" i="1" dirty="0"/>
              <a:t>Code and Standards:  </a:t>
            </a:r>
            <a:r>
              <a:rPr lang="en-US" dirty="0"/>
              <a:t>Under the </a:t>
            </a:r>
            <a:r>
              <a:rPr lang="en-US" i="1" dirty="0"/>
              <a:t>Code and Standards</a:t>
            </a:r>
            <a:r>
              <a:rPr lang="en-US" dirty="0"/>
              <a:t>, the obligation to provide Full Disclosure requires the CFP® professional to provide the Client with sufficiently specific facts so that a reasonable Client would be able to understand the CFP® professional’s Material Conflicts of Interest and the business practices that give rise to the conflicts, and give informed consent to such conflicts or reject them.</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48</a:t>
            </a:fld>
            <a:endParaRPr lang="en-US" dirty="0"/>
          </a:p>
        </p:txBody>
      </p:sp>
      <p:sp>
        <p:nvSpPr>
          <p:cNvPr id="7" name="Slide Image Placeholder 6">
            <a:extLst>
              <a:ext uri="{FF2B5EF4-FFF2-40B4-BE49-F238E27FC236}">
                <a16:creationId xmlns:a16="http://schemas.microsoft.com/office/drawing/2014/main" id="{774DE2C9-0CCD-FCE3-18CE-3F689F1B19EB}"/>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0461505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78010" y="4043908"/>
            <a:ext cx="5621020" cy="4139659"/>
          </a:xfrm>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*Types of sufficiently specific facts</a:t>
            </a:r>
          </a:p>
          <a:p>
            <a:pPr marL="169856" indent="-169856">
              <a:buFont typeface="Arial" panose="020B0604020202020204" pitchFamily="34" charset="0"/>
              <a:buChar char="•"/>
            </a:pPr>
            <a:r>
              <a:rPr lang="en-US" dirty="0"/>
              <a:t> *The incentives created by the conflict and how the conflict affects or could affect the recommendation or advice provided to the retail investor </a:t>
            </a:r>
          </a:p>
          <a:p>
            <a:pPr marL="169856" indent="-169856">
              <a:buFont typeface="Arial" panose="020B0604020202020204" pitchFamily="34" charset="0"/>
              <a:buChar char="•"/>
            </a:pPr>
            <a:r>
              <a:rPr lang="en-US" dirty="0"/>
              <a:t>*The source(s) and scale of compensation for the firm and/or financial professional</a:t>
            </a:r>
          </a:p>
          <a:p>
            <a:pPr marL="169856" indent="-169856">
              <a:buFont typeface="Arial" panose="020B0604020202020204" pitchFamily="34" charset="0"/>
              <a:buChar char="•"/>
            </a:pPr>
            <a:r>
              <a:rPr lang="en-US" dirty="0"/>
              <a:t>Specific amount of the compensation is not explicitly required, you but need to give the investor a sense of the magnitude of the conflict.</a:t>
            </a:r>
          </a:p>
          <a:p>
            <a:pPr marL="169856" indent="-169856">
              <a:buFont typeface="Arial" panose="020B0604020202020204" pitchFamily="34" charset="0"/>
              <a:buChar char="•"/>
            </a:pPr>
            <a:r>
              <a:rPr lang="en-US" dirty="0"/>
              <a:t>*What is generally not sufficient:</a:t>
            </a:r>
          </a:p>
          <a:p>
            <a:pPr marL="622804" lvl="1" indent="-169856">
              <a:buFont typeface="Arial" panose="020B0604020202020204" pitchFamily="34" charset="0"/>
              <a:buChar char="•"/>
            </a:pPr>
            <a:r>
              <a:rPr lang="en-US" dirty="0"/>
              <a:t>*Mere identification of how CFP® professional is paid (</a:t>
            </a:r>
            <a:r>
              <a:rPr lang="en-US" i="1" dirty="0"/>
              <a:t>e.g., </a:t>
            </a:r>
            <a:r>
              <a:rPr lang="en-US" dirty="0"/>
              <a:t>commission, assets under management fee, hourly fee). You need to explain how that compensation method can affect the advice.</a:t>
            </a:r>
          </a:p>
          <a:p>
            <a:pPr marL="622804" lvl="1" indent="-169856">
              <a:buFont typeface="Arial" panose="020B0604020202020204" pitchFamily="34" charset="0"/>
              <a:buChar char="•"/>
            </a:pPr>
            <a:r>
              <a:rPr lang="en-US" dirty="0"/>
              <a:t>*Use of the word “may” if the conflict actually exists.</a:t>
            </a:r>
          </a:p>
          <a:p>
            <a:pPr lvl="1"/>
            <a:endParaRPr lang="en-US" dirty="0"/>
          </a:p>
          <a:p>
            <a:pPr marL="0" marR="0">
              <a:lnSpc>
                <a:spcPct val="107000"/>
              </a:lnSpc>
              <a:spcBef>
                <a:spcPts val="0"/>
              </a:spcBef>
              <a:spcAft>
                <a:spcPts val="800"/>
              </a:spcAft>
            </a:pPr>
            <a:r>
              <a:rPr lang="en-US" dirty="0"/>
              <a:t>Drawn from </a:t>
            </a:r>
            <a:r>
              <a:rPr lang="en-US" u="sng" kern="100" dirty="0">
                <a:solidFill>
                  <a:srgbClr val="0563C1"/>
                </a:solidFill>
                <a:effectLst/>
                <a:ea typeface="Calibri" panose="020F0502020204030204" pitchFamily="34" charset="0"/>
                <a:cs typeface="Times New Roman" panose="02020603050405020304" pitchFamily="18" charset="0"/>
                <a:hlinkClick r:id="rId3"/>
              </a:rPr>
              <a:t>SEC Staff Bulletin on Conflicts of Interest</a:t>
            </a:r>
            <a:r>
              <a:rPr lang="en-US" kern="100" dirty="0">
                <a:effectLst/>
                <a:ea typeface="Calibri" panose="020F0502020204030204" pitchFamily="34" charset="0"/>
                <a:cs typeface="Times New Roman" panose="02020603050405020304" pitchFamily="18" charset="0"/>
              </a:rPr>
              <a:t> Items 11 and 12</a:t>
            </a:r>
          </a:p>
          <a:p>
            <a:pPr lvl="0"/>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49</a:t>
            </a:fld>
            <a:endParaRPr lang="en-US" dirty="0"/>
          </a:p>
        </p:txBody>
      </p:sp>
      <p:sp>
        <p:nvSpPr>
          <p:cNvPr id="7" name="Slide Image Placeholder 6">
            <a:extLst>
              <a:ext uri="{FF2B5EF4-FFF2-40B4-BE49-F238E27FC236}">
                <a16:creationId xmlns:a16="http://schemas.microsoft.com/office/drawing/2014/main" id="{3B7CE39F-576F-AE15-C7B9-EB796F99967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21180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Instructor Notes</a:t>
            </a:r>
          </a:p>
          <a:p>
            <a:pPr marL="169856" indent="-169856">
              <a:buFont typeface="Arial" panose="020B0604020202020204" pitchFamily="34" charset="0"/>
              <a:buChar char="•"/>
            </a:pPr>
            <a:r>
              <a:rPr lang="en-US" dirty="0"/>
              <a:t>The Introduction will cover the high-level </a:t>
            </a:r>
            <a:r>
              <a:rPr lang="en-US" i="1" dirty="0"/>
              <a:t>Code of Ethics </a:t>
            </a:r>
            <a:r>
              <a:rPr lang="en-US" dirty="0"/>
              <a:t>and other Guidance resources that are available.</a:t>
            </a:r>
          </a:p>
          <a:p>
            <a:pPr marL="169856" indent="-169856">
              <a:buFont typeface="Arial" panose="020B0604020202020204" pitchFamily="34" charset="0"/>
              <a:buChar char="•"/>
            </a:pPr>
            <a:r>
              <a:rPr lang="en-US" dirty="0"/>
              <a:t> After the video:</a:t>
            </a:r>
          </a:p>
          <a:p>
            <a:pPr marL="622804" lvl="1" indent="-169856">
              <a:buFont typeface="Arial" panose="020B0604020202020204" pitchFamily="34" charset="0"/>
              <a:buChar char="•"/>
            </a:pPr>
            <a:r>
              <a:rPr lang="en-US" dirty="0"/>
              <a:t>Emphasize that the </a:t>
            </a:r>
            <a:r>
              <a:rPr lang="en-US" i="1" dirty="0"/>
              <a:t>Code of Ethics </a:t>
            </a:r>
            <a:r>
              <a:rPr lang="en-US" dirty="0"/>
              <a:t>are the high-level principles that serve as the foundation for the </a:t>
            </a:r>
            <a:r>
              <a:rPr lang="en-US" i="1" dirty="0"/>
              <a:t>Standards of Conduct</a:t>
            </a:r>
            <a:r>
              <a:rPr lang="en-US" dirty="0"/>
              <a:t>.</a:t>
            </a:r>
          </a:p>
          <a:p>
            <a:pPr marL="622804" lvl="1" indent="-169856">
              <a:buFont typeface="Arial" panose="020B0604020202020204" pitchFamily="34" charset="0"/>
              <a:buChar char="•"/>
            </a:pPr>
            <a:r>
              <a:rPr lang="en-US" dirty="0"/>
              <a:t>Optional: Instructors may place Slide 12 (Duties of a CFP® Professional) after the video to help emphasize how the Standards apply more specifically the general duties of the </a:t>
            </a:r>
            <a:r>
              <a:rPr lang="en-US" i="1" dirty="0"/>
              <a:t>Code of Ethics</a:t>
            </a:r>
            <a:r>
              <a:rPr lang="en-US" dirty="0"/>
              <a:t>.</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pPr/>
              <a:t>5</a:t>
            </a:fld>
            <a:endParaRPr lang="en-US" dirty="0"/>
          </a:p>
        </p:txBody>
      </p:sp>
      <p:sp>
        <p:nvSpPr>
          <p:cNvPr id="7" name="Slide Image Placeholder 6">
            <a:extLst>
              <a:ext uri="{FF2B5EF4-FFF2-40B4-BE49-F238E27FC236}">
                <a16:creationId xmlns:a16="http://schemas.microsoft.com/office/drawing/2014/main" id="{F4C18D9B-7220-1A51-4D97-55F1331C7B18}"/>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4087315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spcAft>
                <a:spcPts val="793"/>
              </a:spcAft>
              <a:buFont typeface="Arial" panose="020B0604020202020204" pitchFamily="34" charset="0"/>
              <a:buChar char="•"/>
              <a:tabLst>
                <a:tab pos="452948" algn="l"/>
              </a:tabLst>
            </a:pPr>
            <a:r>
              <a:rPr lang="en-US" kern="100" dirty="0">
                <a:ea typeface="Calibri" panose="020F0502020204030204" pitchFamily="34" charset="0"/>
                <a:cs typeface="Calibri" panose="020F0502020204030204" pitchFamily="34" charset="0"/>
              </a:rPr>
              <a:t>*Informed consent does not mean explicit verbal or written consent. It can be inferred. </a:t>
            </a:r>
            <a:endParaRPr lang="en-US" kern="100" dirty="0">
              <a:ea typeface="Calibri" panose="020F0502020204030204" pitchFamily="34" charset="0"/>
              <a:cs typeface="Times New Roman" panose="02020603050405020304" pitchFamily="18" charset="0"/>
            </a:endParaRPr>
          </a:p>
          <a:p>
            <a:pPr marL="339711" indent="-339711">
              <a:lnSpc>
                <a:spcPct val="107000"/>
              </a:lnSpc>
              <a:spcAft>
                <a:spcPts val="793"/>
              </a:spcAft>
              <a:buFont typeface="Arial" panose="020B0604020202020204" pitchFamily="34" charset="0"/>
              <a:buChar char="•"/>
              <a:tabLst>
                <a:tab pos="452948" algn="l"/>
              </a:tabLst>
            </a:pPr>
            <a:r>
              <a:rPr lang="en-US" kern="100" dirty="0">
                <a:ea typeface="Calibri" panose="020F0502020204030204" pitchFamily="34" charset="0"/>
                <a:cs typeface="Calibri" panose="020F0502020204030204" pitchFamily="34" charset="0"/>
              </a:rPr>
              <a:t>*Provide an overview of the requirements from the </a:t>
            </a:r>
            <a:r>
              <a:rPr lang="en-US" i="1" kern="100" dirty="0">
                <a:ea typeface="Calibri" panose="020F0502020204030204" pitchFamily="34" charset="0"/>
                <a:cs typeface="Calibri" panose="020F0502020204030204" pitchFamily="34" charset="0"/>
              </a:rPr>
              <a:t>Code and Standards </a:t>
            </a:r>
            <a:r>
              <a:rPr lang="en-US" kern="100" dirty="0">
                <a:ea typeface="Calibri" panose="020F0502020204030204" pitchFamily="34" charset="0"/>
                <a:cs typeface="Calibri" panose="020F0502020204030204" pitchFamily="34" charset="0"/>
              </a:rPr>
              <a:t>A.5. (does not need to be read exactly as it appears in the </a:t>
            </a:r>
            <a:r>
              <a:rPr lang="en-US" i="1" kern="100" dirty="0">
                <a:ea typeface="Calibri" panose="020F0502020204030204" pitchFamily="34" charset="0"/>
                <a:cs typeface="Calibri" panose="020F0502020204030204" pitchFamily="34" charset="0"/>
              </a:rPr>
              <a:t>Code and Standards</a:t>
            </a:r>
            <a:r>
              <a:rPr lang="en-US" kern="100" dirty="0">
                <a:ea typeface="Calibri" panose="020F0502020204030204" pitchFamily="34" charset="0"/>
                <a:cs typeface="Calibri" panose="020F0502020204030204" pitchFamily="34" charset="0"/>
              </a:rPr>
              <a:t>):</a:t>
            </a:r>
            <a:endParaRPr lang="en-US" kern="100" dirty="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Arial" panose="020B0604020202020204" pitchFamily="34" charset="0"/>
              <a:buChar char="•"/>
              <a:tabLst>
                <a:tab pos="905896" algn="l"/>
              </a:tabLst>
            </a:pPr>
            <a:r>
              <a:rPr lang="en-US" kern="100" dirty="0">
                <a:ea typeface="Calibri" panose="020F0502020204030204" pitchFamily="34" charset="0"/>
                <a:cs typeface="Calibri" panose="020F0502020204030204" pitchFamily="34" charset="0"/>
              </a:rPr>
              <a:t>In determining whether the disclosure about a Material Conflict of Interest provided to the Client was sufficient to infer that a Client has consented to a Material Conflict of Interest, CFP Board will evaluate whether a reasonable Client receiving the disclosure would have understood the conflict and how it could affect the advice the Client will receive from the CFP</a:t>
            </a:r>
            <a:r>
              <a:rPr lang="en-US" kern="100" baseline="30000" dirty="0">
                <a:ea typeface="Calibri" panose="020F0502020204030204" pitchFamily="34" charset="0"/>
                <a:cs typeface="Calibri" panose="020F0502020204030204" pitchFamily="34" charset="0"/>
              </a:rPr>
              <a:t>®</a:t>
            </a:r>
            <a:r>
              <a:rPr lang="en-US" kern="100" dirty="0">
                <a:ea typeface="Calibri" panose="020F0502020204030204" pitchFamily="34" charset="0"/>
                <a:cs typeface="Calibri" panose="020F0502020204030204" pitchFamily="34" charset="0"/>
              </a:rPr>
              <a:t> professional.</a:t>
            </a:r>
            <a:endParaRPr lang="en-US" kern="100" dirty="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Arial" panose="020B0604020202020204" pitchFamily="34" charset="0"/>
              <a:buChar char="•"/>
              <a:tabLst>
                <a:tab pos="905896" algn="l"/>
              </a:tabLst>
            </a:pPr>
            <a:r>
              <a:rPr lang="en-US" kern="100" dirty="0">
                <a:ea typeface="Calibri" panose="020F0502020204030204" pitchFamily="34" charset="0"/>
                <a:cs typeface="Calibri" panose="020F0502020204030204" pitchFamily="34" charset="0"/>
              </a:rPr>
              <a:t>The greater the potential harm the conflict presents to the Client, and the more significantly a business practice that gives rise to the conflict departs from commonly accepted practices among CFP</a:t>
            </a:r>
            <a:r>
              <a:rPr lang="en-US" kern="100" baseline="30000" dirty="0">
                <a:ea typeface="Calibri" panose="020F0502020204030204" pitchFamily="34" charset="0"/>
                <a:cs typeface="Calibri" panose="020F0502020204030204" pitchFamily="34" charset="0"/>
              </a:rPr>
              <a:t>®</a:t>
            </a:r>
            <a:r>
              <a:rPr lang="en-US" kern="100" dirty="0">
                <a:ea typeface="Calibri" panose="020F0502020204030204" pitchFamily="34" charset="0"/>
                <a:cs typeface="Calibri" panose="020F0502020204030204" pitchFamily="34" charset="0"/>
              </a:rPr>
              <a:t> professionals, the less likely it is that CFP Board will infer informed consent absent clear evidence of informed consent.</a:t>
            </a:r>
            <a:endParaRPr lang="en-US" kern="100" dirty="0">
              <a:ea typeface="Calibri" panose="020F0502020204030204" pitchFamily="34" charset="0"/>
              <a:cs typeface="Times New Roman" panose="02020603050405020304" pitchFamily="18" charset="0"/>
            </a:endParaRPr>
          </a:p>
          <a:p>
            <a:pPr>
              <a:lnSpc>
                <a:spcPct val="107000"/>
              </a:lnSpc>
              <a:spcAft>
                <a:spcPts val="793"/>
              </a:spcAft>
            </a:pPr>
            <a:r>
              <a:rPr lang="en-US" kern="100" dirty="0">
                <a:latin typeface="Calibri" panose="020F0502020204030204" pitchFamily="34" charset="0"/>
                <a:ea typeface="Calibri" panose="020F0502020204030204" pitchFamily="34" charset="0"/>
                <a:cs typeface="Calibri" panose="020F0502020204030204" pitchFamily="34" charset="0"/>
              </a:rPr>
              <a:t>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23699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5325" y="3955163"/>
            <a:ext cx="5621020" cy="4682424"/>
          </a:xfrm>
        </p:spPr>
        <p:txBody>
          <a:bodyPr/>
          <a:lstStyle/>
          <a:p>
            <a:r>
              <a:rPr lang="en-US" b="1" dirty="0"/>
              <a:t>Options for Instruction:</a:t>
            </a:r>
          </a:p>
          <a:p>
            <a:pPr marL="169856" indent="-169856">
              <a:buFont typeface="Arial" panose="020B0604020202020204" pitchFamily="34" charset="0"/>
              <a:buChar char="•"/>
            </a:pPr>
            <a:r>
              <a:rPr lang="en-US" dirty="0"/>
              <a:t>Create polls to pick the better disclosure </a:t>
            </a:r>
          </a:p>
          <a:p>
            <a:pPr marL="169856" indent="-169856">
              <a:spcAft>
                <a:spcPts val="600"/>
              </a:spcAft>
              <a:buFont typeface="Arial" panose="020B0604020202020204" pitchFamily="34" charset="0"/>
              <a:buChar char="•"/>
            </a:pPr>
            <a:r>
              <a:rPr lang="en-US" dirty="0"/>
              <a:t>Word cloud or discussion to discuss the problems with the disclosure</a:t>
            </a:r>
          </a:p>
          <a:p>
            <a:pPr>
              <a:spcAft>
                <a:spcPts val="600"/>
              </a:spcAft>
            </a:pPr>
            <a:r>
              <a:rPr lang="en-US" b="1" dirty="0"/>
              <a:t>Key instruction points </a:t>
            </a:r>
            <a:r>
              <a:rPr lang="en-US" dirty="0"/>
              <a:t>(asterisk includes information that must be addressed through affirmation of discussion or direct instruction; other information is optional but helpful):</a:t>
            </a:r>
          </a:p>
          <a:p>
            <a:r>
              <a:rPr lang="en-US" dirty="0"/>
              <a:t>Problems with Disclosure A: </a:t>
            </a:r>
          </a:p>
          <a:p>
            <a:pPr marL="169856" indent="-169856">
              <a:buFont typeface="Arial" panose="020B0604020202020204" pitchFamily="34" charset="0"/>
              <a:buChar char="•"/>
            </a:pPr>
            <a:r>
              <a:rPr lang="en-US" dirty="0"/>
              <a:t>*Just disclosing the type of fee a CFP® professional receives generally will not be sufficient for full disclosure. The CFP® professional needs to disclose how that affects the advice.</a:t>
            </a:r>
          </a:p>
          <a:p>
            <a:pPr marL="169856" indent="-169856">
              <a:buFont typeface="Arial" panose="020B0604020202020204" pitchFamily="34" charset="0"/>
              <a:buChar char="•"/>
            </a:pPr>
            <a:r>
              <a:rPr lang="en-US" dirty="0"/>
              <a:t>*AUM is also jargon and should be explained in plain language.</a:t>
            </a:r>
          </a:p>
          <a:p>
            <a:pPr marL="169856" indent="-169856">
              <a:spcAft>
                <a:spcPts val="600"/>
              </a:spcAft>
              <a:buFont typeface="Arial" panose="020B0604020202020204" pitchFamily="34" charset="0"/>
              <a:buChar char="•"/>
            </a:pPr>
            <a:r>
              <a:rPr lang="en-US" dirty="0"/>
              <a:t>Darren can consider using as an example for Mei the fact that she also wants advice on paying down debt to help her understand the conflict.</a:t>
            </a:r>
          </a:p>
          <a:p>
            <a:r>
              <a:rPr lang="en-US" dirty="0"/>
              <a:t>Problems with Disclosure B:</a:t>
            </a:r>
          </a:p>
          <a:p>
            <a:pPr marL="169856" indent="-169856">
              <a:buFont typeface="Arial" panose="020B0604020202020204" pitchFamily="34" charset="0"/>
              <a:buChar char="•"/>
            </a:pPr>
            <a:r>
              <a:rPr lang="en-US" dirty="0"/>
              <a:t>*Jargon: Mei might not understand what revenue sharing is.</a:t>
            </a:r>
          </a:p>
          <a:p>
            <a:pPr marL="169856" indent="-169856">
              <a:buFont typeface="Arial" panose="020B0604020202020204" pitchFamily="34" charset="0"/>
              <a:buChar char="•"/>
            </a:pPr>
            <a:r>
              <a:rPr lang="en-US" dirty="0"/>
              <a:t>*The disclosure used the word “may” that described a conflict that actually exists. </a:t>
            </a:r>
          </a:p>
          <a:p>
            <a:pPr marL="169856" indent="-169856">
              <a:spcAft>
                <a:spcPts val="600"/>
              </a:spcAft>
              <a:buFont typeface="Arial" panose="020B0604020202020204" pitchFamily="34" charset="0"/>
              <a:buChar char="•"/>
            </a:pPr>
            <a:r>
              <a:rPr lang="en-US" i="1" dirty="0"/>
              <a:t>Note if questions arise: </a:t>
            </a:r>
            <a:r>
              <a:rPr lang="en-US" dirty="0"/>
              <a:t>this disclosure might be written by Darren’s firm and provided to all clients. Sometimes firm conflict disclosures are not ideal (</a:t>
            </a:r>
            <a:r>
              <a:rPr lang="en-US" i="1" dirty="0"/>
              <a:t>e.g., </a:t>
            </a:r>
            <a:r>
              <a:rPr lang="en-US" dirty="0"/>
              <a:t>using “may”, and jargon).  The CFP® professional can consider providing additional information consistent with firm policies, such as pre-approving a disclosure or providing it orally.</a:t>
            </a:r>
          </a:p>
          <a:p>
            <a:r>
              <a:rPr lang="en-US" b="1" dirty="0"/>
              <a:t>Background resource:</a:t>
            </a:r>
          </a:p>
          <a:p>
            <a:r>
              <a:rPr lang="en-US" u="sng" dirty="0">
                <a:solidFill>
                  <a:srgbClr val="0563C1"/>
                </a:solidFill>
                <a:effectLst/>
                <a:ea typeface="Calibri" panose="020F0502020204030204" pitchFamily="34" charset="0"/>
                <a:hlinkClick r:id="rId3"/>
              </a:rPr>
              <a:t>CFP Board Sample Engagement Letters</a:t>
            </a:r>
            <a:r>
              <a:rPr lang="en-US" dirty="0">
                <a:effectLst/>
                <a:ea typeface="Calibri" panose="020F0502020204030204" pitchFamily="34" charset="0"/>
              </a:rPr>
              <a:t> (this is the source of the “Better disclosures”) </a:t>
            </a:r>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51</a:t>
            </a:fld>
            <a:endParaRPr lang="en-US" dirty="0"/>
          </a:p>
        </p:txBody>
      </p:sp>
      <p:sp>
        <p:nvSpPr>
          <p:cNvPr id="7" name="Slide Image Placeholder 6">
            <a:extLst>
              <a:ext uri="{FF2B5EF4-FFF2-40B4-BE49-F238E27FC236}">
                <a16:creationId xmlns:a16="http://schemas.microsoft.com/office/drawing/2014/main" id="{1EFD33E2-673D-97D7-DFBA-8B476E57B791}"/>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5165432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Options for instruction: </a:t>
            </a:r>
          </a:p>
          <a:p>
            <a:r>
              <a:rPr lang="en-US" dirty="0"/>
              <a:t>If discussion (whether live or through chat features) is not feasible, consider using the slide from the self-study program.</a:t>
            </a:r>
          </a:p>
          <a:p>
            <a:endParaRPr lang="en-US" dirty="0"/>
          </a:p>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*Written disclosure helps clients better understand the Conflict.</a:t>
            </a:r>
          </a:p>
          <a:p>
            <a:pPr marL="169856" indent="-169856">
              <a:buFont typeface="Arial" panose="020B0604020202020204" pitchFamily="34" charset="0"/>
              <a:buChar char="•"/>
            </a:pPr>
            <a:r>
              <a:rPr lang="en-US" dirty="0"/>
              <a:t>*Provides evidence of fulfilling the duty “Evidence of oral disclosure of a conflict will be given such weight as CFP Board in its judgment deems appropriate.” </a:t>
            </a:r>
            <a:r>
              <a:rPr lang="en-US" i="1" dirty="0"/>
              <a:t>Code and Standards</a:t>
            </a:r>
            <a:r>
              <a:rPr lang="en-US" dirty="0"/>
              <a:t> Article A.5.a</a:t>
            </a:r>
          </a:p>
          <a:p>
            <a:pPr marL="169856" indent="-169856">
              <a:buFont typeface="Arial" panose="020B0604020202020204" pitchFamily="34" charset="0"/>
              <a:buChar char="•"/>
            </a:pPr>
            <a:r>
              <a:rPr lang="en-US" dirty="0"/>
              <a:t>*Other regulatory requirements: Depending on the circumstance, other regulations might require written disclosure and the </a:t>
            </a:r>
            <a:r>
              <a:rPr lang="en-US" i="1" dirty="0"/>
              <a:t>Code and Standards </a:t>
            </a:r>
            <a:r>
              <a:rPr lang="en-US" dirty="0"/>
              <a:t>requires compliance with other laws and regulations.</a:t>
            </a:r>
          </a:p>
          <a:p>
            <a:pPr marL="169856" indent="-169856">
              <a:buFont typeface="Arial" panose="020B0604020202020204" pitchFamily="34" charset="0"/>
              <a:buChar char="•"/>
            </a:pPr>
            <a:r>
              <a:rPr lang="en-US" dirty="0"/>
              <a:t>The requirement to document the provision of conflicts of interest disclosure is found in the Code and Standards, A.10, Provide Information to a Client.</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52</a:t>
            </a:fld>
            <a:endParaRPr lang="en-US" dirty="0"/>
          </a:p>
        </p:txBody>
      </p:sp>
      <p:sp>
        <p:nvSpPr>
          <p:cNvPr id="7" name="Slide Image Placeholder 6">
            <a:extLst>
              <a:ext uri="{FF2B5EF4-FFF2-40B4-BE49-F238E27FC236}">
                <a16:creationId xmlns:a16="http://schemas.microsoft.com/office/drawing/2014/main" id="{9BB9AE6D-AABD-0F36-1886-A0E727D66E3A}"/>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174952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b="1" kern="100" dirty="0">
                <a:ea typeface="Calibri" panose="020F0502020204030204" pitchFamily="34" charset="0"/>
                <a:cs typeface="Calibri" panose="020F0502020204030204" pitchFamily="34" charset="0"/>
              </a:rPr>
              <a:t>Key Instruction Points</a:t>
            </a:r>
            <a:endParaRPr lang="en-US" b="1" kern="100" dirty="0">
              <a:effectLst/>
              <a:ea typeface="Calibri" panose="020F0502020204030204" pitchFamily="34" charset="0"/>
              <a:cs typeface="Calibri" panose="020F0502020204030204" pitchFamily="34" charset="0"/>
            </a:endParaRPr>
          </a:p>
          <a:p>
            <a:pPr marL="339711" indent="-339711">
              <a:lnSpc>
                <a:spcPct val="107000"/>
              </a:lnSpc>
              <a:buFont typeface="Symbol" panose="05050102010706020507" pitchFamily="18" charset="2"/>
              <a:buChar char=""/>
            </a:pPr>
            <a:r>
              <a:rPr lang="en-US" b="1" i="1" kern="100" dirty="0">
                <a:effectLst/>
                <a:ea typeface="Calibri" panose="020F0502020204030204" pitchFamily="34" charset="0"/>
                <a:cs typeface="Calibri" panose="020F0502020204030204" pitchFamily="34" charset="0"/>
              </a:rPr>
              <a:t>*Code and Standards </a:t>
            </a:r>
            <a:r>
              <a:rPr lang="en-US" b="1" kern="100" dirty="0">
                <a:effectLst/>
                <a:ea typeface="Calibri" panose="020F0502020204030204" pitchFamily="34" charset="0"/>
                <a:cs typeface="Calibri" panose="020F0502020204030204" pitchFamily="34" charset="0"/>
              </a:rPr>
              <a:t>requires more than disclosure to manage conflicts of interest.</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b="1" kern="100" dirty="0">
                <a:effectLst/>
                <a:ea typeface="Calibri" panose="020F0502020204030204" pitchFamily="34" charset="0"/>
                <a:cs typeface="Calibri" panose="020F0502020204030204" pitchFamily="34" charset="0"/>
              </a:rPr>
              <a:t>*Why:</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*Articulation of the Fiduciary </a:t>
            </a:r>
            <a:r>
              <a:rPr lang="en-US" kern="100" dirty="0">
                <a:ea typeface="Calibri" panose="020F0502020204030204" pitchFamily="34" charset="0"/>
                <a:cs typeface="Calibri" panose="020F0502020204030204" pitchFamily="34" charset="0"/>
              </a:rPr>
              <a:t>D</a:t>
            </a:r>
            <a:r>
              <a:rPr lang="en-US" kern="100" dirty="0">
                <a:effectLst/>
                <a:ea typeface="Calibri" panose="020F0502020204030204" pitchFamily="34" charset="0"/>
                <a:cs typeface="Calibri" panose="020F0502020204030204" pitchFamily="34" charset="0"/>
              </a:rPr>
              <a:t>uty: “Act without regard to the financial or other interests of the CFP</a:t>
            </a:r>
            <a:r>
              <a:rPr lang="en-US" kern="100" baseline="30000" dirty="0">
                <a:effectLst/>
                <a:ea typeface="Calibri" panose="020F0502020204030204" pitchFamily="34" charset="0"/>
                <a:cs typeface="Calibri" panose="020F0502020204030204" pitchFamily="34" charset="0"/>
              </a:rPr>
              <a:t>®</a:t>
            </a:r>
            <a:r>
              <a:rPr lang="en-US" kern="100" dirty="0">
                <a:effectLst/>
                <a:ea typeface="Calibri" panose="020F0502020204030204" pitchFamily="34" charset="0"/>
                <a:cs typeface="Calibri" panose="020F0502020204030204" pitchFamily="34" charset="0"/>
              </a:rPr>
              <a:t> professional, the CFP</a:t>
            </a:r>
            <a:r>
              <a:rPr lang="en-US" kern="100" baseline="30000" dirty="0">
                <a:effectLst/>
                <a:ea typeface="Calibri" panose="020F0502020204030204" pitchFamily="34" charset="0"/>
                <a:cs typeface="Calibri" panose="020F0502020204030204" pitchFamily="34" charset="0"/>
              </a:rPr>
              <a:t>®</a:t>
            </a:r>
            <a:r>
              <a:rPr lang="en-US" kern="100" dirty="0">
                <a:effectLst/>
                <a:ea typeface="Calibri" panose="020F0502020204030204" pitchFamily="34" charset="0"/>
                <a:cs typeface="Calibri" panose="020F0502020204030204" pitchFamily="34" charset="0"/>
              </a:rPr>
              <a:t> Professional’s Firm, or any individual or entity other than the Client, which means that a CFP</a:t>
            </a:r>
            <a:r>
              <a:rPr lang="en-US" kern="100" baseline="30000" dirty="0">
                <a:effectLst/>
                <a:ea typeface="Calibri" panose="020F0502020204030204" pitchFamily="34" charset="0"/>
                <a:cs typeface="Calibri" panose="020F0502020204030204" pitchFamily="34" charset="0"/>
              </a:rPr>
              <a:t>®</a:t>
            </a:r>
            <a:r>
              <a:rPr lang="en-US" kern="100" dirty="0">
                <a:effectLst/>
                <a:ea typeface="Calibri" panose="020F0502020204030204" pitchFamily="34" charset="0"/>
                <a:cs typeface="Calibri" panose="020F0502020204030204" pitchFamily="34" charset="0"/>
              </a:rPr>
              <a:t> professional acting under a Conflict of Interest continues to have a duty to act in the best interests of the Client and place the Client’s interests above the CFP</a:t>
            </a:r>
            <a:r>
              <a:rPr lang="en-US" kern="100" baseline="30000" dirty="0">
                <a:effectLst/>
                <a:ea typeface="Calibri" panose="020F0502020204030204" pitchFamily="34" charset="0"/>
                <a:cs typeface="Calibri" panose="020F0502020204030204" pitchFamily="34" charset="0"/>
              </a:rPr>
              <a:t>®</a:t>
            </a:r>
            <a:r>
              <a:rPr lang="en-US" kern="100" dirty="0">
                <a:effectLst/>
                <a:ea typeface="Calibri" panose="020F0502020204030204" pitchFamily="34" charset="0"/>
                <a:cs typeface="Calibri" panose="020F0502020204030204" pitchFamily="34" charset="0"/>
              </a:rPr>
              <a:t> professional’s.” (Code and Standards A.1.a.iii)</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Management prevents a CFP® professional from acting on a conflict that has been disclosed.</a:t>
            </a:r>
          </a:p>
          <a:p>
            <a:pPr marL="283093" indent="-283093">
              <a:lnSpc>
                <a:spcPct val="107000"/>
              </a:lnSpc>
              <a:spcAft>
                <a:spcPts val="793"/>
              </a:spcAft>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Business practices to </a:t>
            </a:r>
            <a:r>
              <a:rPr lang="en-US" kern="100" dirty="0">
                <a:ea typeface="Calibri" panose="020F0502020204030204" pitchFamily="34" charset="0"/>
                <a:cs typeface="Calibri" panose="020F0502020204030204" pitchFamily="34" charset="0"/>
              </a:rPr>
              <a:t>manage conflicts are addressed on forthcoming slides.</a:t>
            </a:r>
            <a:endParaRPr lang="en-US" kern="100" dirty="0">
              <a:effectLst/>
              <a:ea typeface="Calibri" panose="020F0502020204030204" pitchFamily="34" charset="0"/>
              <a:cs typeface="Times New Roman" panose="02020603050405020304" pitchFamily="18" charset="0"/>
            </a:endParaRPr>
          </a:p>
          <a:p>
            <a:pPr defTabSz="933422" eaLnBrk="0" fontAlgn="base" hangingPunct="0">
              <a:lnSpc>
                <a:spcPct val="107000"/>
              </a:lnSpc>
              <a:spcAft>
                <a:spcPts val="817"/>
              </a:spcAft>
              <a:defRPr/>
            </a:pPr>
            <a:endParaRPr lang="en-US" sz="900" kern="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1836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solidFill>
                  <a:srgbClr val="000000"/>
                </a:solidFill>
                <a:latin typeface="Gotham Book"/>
              </a:rPr>
              <a:t>Optional Slide</a:t>
            </a:r>
            <a:r>
              <a:rPr lang="en-US" b="1" dirty="0">
                <a:solidFill>
                  <a:srgbClr val="000000"/>
                </a:solidFill>
                <a:latin typeface="Gotham Book"/>
              </a:rPr>
              <a:t> </a:t>
            </a:r>
            <a:r>
              <a:rPr lang="en-US" dirty="0">
                <a:solidFill>
                  <a:srgbClr val="000000"/>
                </a:solidFill>
                <a:latin typeface="Gotham Book"/>
              </a:rPr>
              <a:t>(intended to set up the discussion of business practices to manage Conflicts of Interest)</a:t>
            </a:r>
            <a:endParaRPr lang="en-US" u="sng" dirty="0">
              <a:solidFill>
                <a:srgbClr val="000000"/>
              </a:solidFill>
              <a:latin typeface="Gotham Book"/>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61309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The process outlined in the slide appears in the </a:t>
            </a:r>
            <a:r>
              <a:rPr lang="en-US" i="1" kern="100" dirty="0">
                <a:effectLst/>
                <a:ea typeface="Calibri" panose="020F0502020204030204" pitchFamily="34" charset="0"/>
                <a:cs typeface="Calibri" panose="020F0502020204030204" pitchFamily="34" charset="0"/>
              </a:rPr>
              <a:t>Guide to Managing Conflicts</a:t>
            </a:r>
            <a:r>
              <a:rPr lang="en-US" kern="100" dirty="0">
                <a:effectLst/>
                <a:ea typeface="Calibri" panose="020F0502020204030204" pitchFamily="34" charset="0"/>
                <a:cs typeface="Calibri" panose="020F0502020204030204" pitchFamily="34" charset="0"/>
              </a:rPr>
              <a:t>, which is in the </a:t>
            </a:r>
            <a:r>
              <a:rPr lang="en-US" i="1" kern="100" dirty="0">
                <a:effectLst/>
                <a:ea typeface="Calibri" panose="020F0502020204030204" pitchFamily="34" charset="0"/>
                <a:cs typeface="Calibri" panose="020F0502020204030204" pitchFamily="34" charset="0"/>
              </a:rPr>
              <a:t>Companion Guide.</a:t>
            </a:r>
            <a:endParaRPr lang="en-US" kern="100" dirty="0">
              <a:effectLst/>
              <a:ea typeface="Calibri" panose="020F0502020204030204" pitchFamily="34" charset="0"/>
              <a:cs typeface="Times New Roman" panose="02020603050405020304" pitchFamily="18" charset="0"/>
            </a:endParaRPr>
          </a:p>
          <a:p>
            <a:pPr marL="283093" indent="-283093">
              <a:lnSpc>
                <a:spcPct val="107000"/>
              </a:lnSpc>
              <a:spcAft>
                <a:spcPts val="793"/>
              </a:spcAft>
              <a:buFont typeface="Arial" panose="020B0604020202020204" pitchFamily="34" charset="0"/>
              <a:buChar char="•"/>
            </a:pPr>
            <a:r>
              <a:rPr lang="en-US" b="1" kern="100" dirty="0">
                <a:effectLst/>
                <a:ea typeface="Calibri" panose="020F0502020204030204" pitchFamily="34" charset="0"/>
                <a:cs typeface="Calibri" panose="020F0502020204030204" pitchFamily="34" charset="0"/>
              </a:rPr>
              <a:t>*Transition to Next slide: What if the business practice that creates the Conflict is not in the </a:t>
            </a:r>
            <a:r>
              <a:rPr lang="en-US" b="1" kern="100" dirty="0">
                <a:ea typeface="Calibri" panose="020F0502020204030204" pitchFamily="34" charset="0"/>
                <a:cs typeface="Calibri" panose="020F0502020204030204" pitchFamily="34" charset="0"/>
              </a:rPr>
              <a:t>CFP®</a:t>
            </a:r>
            <a:r>
              <a:rPr lang="en-US" b="1" kern="100" dirty="0">
                <a:effectLst/>
                <a:ea typeface="Calibri" panose="020F0502020204030204" pitchFamily="34" charset="0"/>
                <a:cs typeface="Calibri" panose="020F0502020204030204" pitchFamily="34" charset="0"/>
              </a:rPr>
              <a:t> professional’s control to manage? </a:t>
            </a:r>
            <a:r>
              <a:rPr lang="en-US" kern="100" dirty="0">
                <a:effectLst/>
                <a:ea typeface="Calibri" panose="020F0502020204030204" pitchFamily="34" charset="0"/>
                <a:cs typeface="Calibri" panose="020F0502020204030204" pitchFamily="34" charset="0"/>
              </a:rPr>
              <a:t> </a:t>
            </a:r>
            <a:endParaRPr lang="en-US" kern="100" dirty="0">
              <a:effectLst/>
              <a:ea typeface="Calibri" panose="020F0502020204030204" pitchFamily="34" charset="0"/>
              <a:cs typeface="Times New Roman" panose="02020603050405020304" pitchFamily="18" charset="0"/>
            </a:endParaRPr>
          </a:p>
          <a:p>
            <a:pPr>
              <a:lnSpc>
                <a:spcPct val="107000"/>
              </a:lnSpc>
              <a:spcAft>
                <a:spcPts val="817"/>
              </a:spcAft>
            </a:pP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76186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endParaRPr lang="en-US" dirty="0"/>
          </a:p>
          <a:p>
            <a:pPr marL="171450" indent="-171450">
              <a:buFont typeface="Arial" panose="020B0604020202020204" pitchFamily="34" charset="0"/>
              <a:buChar char="•"/>
            </a:pPr>
            <a:r>
              <a:rPr lang="en-US" dirty="0"/>
              <a:t>*Repeating this slide from the Duty of Care scenario is intended to emphasize that a prudent process under the Duty of Care (or the Practice Standards) is a form of Conflict management that the CFP® professional can control.</a:t>
            </a:r>
          </a:p>
          <a:p>
            <a:pPr marL="171450" indent="-171450">
              <a:buFont typeface="Arial" panose="020B0604020202020204" pitchFamily="34" charset="0"/>
              <a:buChar char="•"/>
            </a:pPr>
            <a:r>
              <a:rPr lang="en-US" dirty="0"/>
              <a:t>*From the </a:t>
            </a:r>
            <a:r>
              <a:rPr lang="en-US" i="1" dirty="0"/>
              <a:t>Guide to Managing Conflicts</a:t>
            </a:r>
            <a:r>
              <a:rPr lang="en-US" dirty="0"/>
              <a:t>: “In any circumstance, a CFP® professional may manage compensation conflicts through a process, consistent with the CFP® professional’s Duty of Care, that is reasonably designed to result in Financial Advice that is in the Client’s best interests despite the conflicts of interest.” p. 8</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56</a:t>
            </a:fld>
            <a:endParaRPr lang="en-US" dirty="0"/>
          </a:p>
        </p:txBody>
      </p:sp>
      <p:sp>
        <p:nvSpPr>
          <p:cNvPr id="6" name="Slide Image Placeholder 5">
            <a:extLst>
              <a:ext uri="{FF2B5EF4-FFF2-40B4-BE49-F238E27FC236}">
                <a16:creationId xmlns:a16="http://schemas.microsoft.com/office/drawing/2014/main" id="{47682214-69DA-0BF3-0D0C-80998DA9F800}"/>
              </a:ext>
            </a:extLst>
          </p:cNvPr>
          <p:cNvSpPr>
            <a:spLocks noGrp="1" noRot="1" noChangeAspect="1"/>
          </p:cNvSpPr>
          <p:nvPr>
            <p:ph type="sldImg"/>
          </p:nvPr>
        </p:nvSpPr>
        <p:spPr/>
      </p:sp>
    </p:spTree>
    <p:extLst>
      <p:ext uri="{BB962C8B-B14F-4D97-AF65-F5344CB8AC3E}">
        <p14:creationId xmlns:p14="http://schemas.microsoft.com/office/powerpoint/2010/main" val="33060373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sz="1100" b="1" dirty="0"/>
              <a:t>Applied Objectives:</a:t>
            </a:r>
          </a:p>
          <a:p>
            <a:pPr marL="339711" indent="-339711">
              <a:lnSpc>
                <a:spcPct val="107000"/>
              </a:lnSpc>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Recognize when Financial Planning is required by applying the Integration Factors in an Interactive Scenario</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spcAft>
                <a:spcPts val="793"/>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Identify the additional obligations when Financial Planning is required.</a:t>
            </a:r>
            <a:endParaRPr lang="en-US" kern="100" dirty="0">
              <a:effectLst/>
              <a:ea typeface="Calibri" panose="020F0502020204030204" pitchFamily="34" charset="0"/>
              <a:cs typeface="Times New Roman" panose="02020603050405020304" pitchFamily="18" charset="0"/>
            </a:endParaRPr>
          </a:p>
          <a:p>
            <a:pPr>
              <a:lnSpc>
                <a:spcPct val="107000"/>
              </a:lnSpc>
              <a:spcBef>
                <a:spcPts val="204"/>
              </a:spcBef>
            </a:pPr>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791132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lvl="0"/>
            <a:r>
              <a:rPr lang="en-US" b="1" u="sng" dirty="0"/>
              <a:t>Optional slide</a:t>
            </a:r>
            <a:r>
              <a:rPr lang="en-US" b="1" dirty="0"/>
              <a:t> </a:t>
            </a:r>
            <a:r>
              <a:rPr lang="en-US" dirty="0"/>
              <a:t>intended to serve as a reminder that:</a:t>
            </a:r>
          </a:p>
          <a:p>
            <a:pPr marL="283093" indent="-283093">
              <a:lnSpc>
                <a:spcPct val="107000"/>
              </a:lnSpc>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Financial Planning is a type of Financial Advice, so all of the duties that apply to Financial Advice </a:t>
            </a:r>
            <a:endParaRPr lang="en-US" kern="100" dirty="0">
              <a:effectLst/>
              <a:ea typeface="Calibri" panose="020F0502020204030204" pitchFamily="34" charset="0"/>
              <a:cs typeface="Times New Roman" panose="02020603050405020304" pitchFamily="18" charset="0"/>
            </a:endParaRPr>
          </a:p>
          <a:p>
            <a:pPr marL="283093" indent="-283093">
              <a:lnSpc>
                <a:spcPct val="107000"/>
              </a:lnSpc>
              <a:spcAft>
                <a:spcPts val="793"/>
              </a:spcAft>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Financial Planning has additional specific obligations that this objective will cover.</a:t>
            </a:r>
            <a:endParaRPr lang="en-US" kern="100" dirty="0">
              <a:effectLst/>
              <a:ea typeface="Calibri" panose="020F0502020204030204" pitchFamily="34" charset="0"/>
              <a:cs typeface="Times New Roman" panose="02020603050405020304" pitchFamily="18" charset="0"/>
            </a:endParaRPr>
          </a:p>
          <a:p>
            <a:pPr lvl="0"/>
            <a:endParaRPr lang="en-US" b="1" u="sng" dirty="0"/>
          </a:p>
          <a:p>
            <a:pPr lvl="0"/>
            <a:endParaRPr lang="en-US" sz="1100" dirty="0"/>
          </a:p>
          <a:p>
            <a:pPr defTabSz="933422" eaLnBrk="0" fontAlgn="base" hangingPunct="0">
              <a:spcBef>
                <a:spcPct val="30000"/>
              </a:spcBef>
              <a:spcAft>
                <a:spcPct val="0"/>
              </a:spcAft>
              <a:defRPr/>
            </a:pPr>
            <a:r>
              <a:rPr lang="en-US" sz="1100" dirty="0">
                <a:solidFill>
                  <a:schemeClr val="bg1"/>
                </a:solidFill>
                <a:latin typeface="Arial"/>
                <a:cs typeface="Arial"/>
              </a:rPr>
              <a:t>The Fiduciary Duty applies, and a CFP® professional is required to apply the Practice Standards for the financial planning process, provide financial planning, and provide information to the Client in writing</a:t>
            </a:r>
          </a:p>
          <a:p>
            <a:pPr lvl="0"/>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43540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*Financial Planning is a defined term in the Glossary of the </a:t>
            </a:r>
            <a:r>
              <a:rPr lang="en-US" i="1" dirty="0"/>
              <a:t>Code and Standards</a:t>
            </a:r>
            <a:r>
              <a:rPr lang="en-US" dirty="0"/>
              <a:t>.</a:t>
            </a:r>
          </a:p>
          <a:p>
            <a:pPr marL="169856" indent="-169856">
              <a:buFont typeface="Arial" panose="020B0604020202020204" pitchFamily="34" charset="0"/>
              <a:buChar char="•"/>
            </a:pPr>
            <a:r>
              <a:rPr lang="en-US" dirty="0"/>
              <a:t>*Make clear that this definition can be broader than what some firms consider to be financial planning. The requirements of the </a:t>
            </a:r>
            <a:r>
              <a:rPr lang="en-US" i="1" dirty="0"/>
              <a:t>Code and Standards </a:t>
            </a:r>
            <a:r>
              <a:rPr lang="en-US" dirty="0"/>
              <a:t>turn on the </a:t>
            </a:r>
            <a:r>
              <a:rPr lang="en-US" i="1" dirty="0"/>
              <a:t>Code and Standards</a:t>
            </a:r>
            <a:r>
              <a:rPr lang="en-US" dirty="0"/>
              <a:t> definition, not a firm’s definition.</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59</a:t>
            </a:fld>
            <a:endParaRPr lang="en-US" dirty="0"/>
          </a:p>
        </p:txBody>
      </p:sp>
      <p:sp>
        <p:nvSpPr>
          <p:cNvPr id="7" name="Slide Image Placeholder 6">
            <a:extLst>
              <a:ext uri="{FF2B5EF4-FFF2-40B4-BE49-F238E27FC236}">
                <a16:creationId xmlns:a16="http://schemas.microsoft.com/office/drawing/2014/main" id="{6A1B02B9-65EE-857A-0B7A-2E4B754CA17F}"/>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1772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3"/>
            <a:ext cx="5621020" cy="4363337"/>
          </a:xfrm>
        </p:spPr>
        <p:txBody>
          <a:bodyPr/>
          <a:lstStyle/>
          <a:p>
            <a:r>
              <a:rPr lang="en-US" b="1" dirty="0"/>
              <a:t>Options for Instruction</a:t>
            </a:r>
          </a:p>
          <a:p>
            <a:pPr lvl="0"/>
            <a:r>
              <a:rPr lang="en-US" dirty="0"/>
              <a:t>Pose these questions to the group. You may modify these questions as long as you follow the same theme and emphases below.</a:t>
            </a:r>
          </a:p>
          <a:p>
            <a:pPr lvl="0"/>
            <a:r>
              <a:rPr lang="en-US" dirty="0"/>
              <a:t>Polling questions, word map, text responses.</a:t>
            </a:r>
          </a:p>
          <a:p>
            <a:r>
              <a:rPr lang="en-US" dirty="0"/>
              <a:t> </a:t>
            </a:r>
          </a:p>
          <a:p>
            <a:r>
              <a:rPr lang="en-US" b="1" dirty="0"/>
              <a:t>Key instruction points</a:t>
            </a:r>
            <a:r>
              <a:rPr lang="en-US" dirty="0"/>
              <a:t> (asterisk includes information that must be addressed through affirmation of discussion or direct instruction):</a:t>
            </a:r>
          </a:p>
          <a:p>
            <a:endParaRPr lang="en-US" dirty="0"/>
          </a:p>
          <a:p>
            <a:r>
              <a:rPr lang="en-US" dirty="0"/>
              <a:t>Question 1</a:t>
            </a:r>
          </a:p>
          <a:p>
            <a:pPr marL="171450" lvl="0" indent="-171450">
              <a:buFont typeface="Arial" panose="020B0604020202020204" pitchFamily="34" charset="0"/>
              <a:buChar char="•"/>
            </a:pPr>
            <a:r>
              <a:rPr lang="en-US" dirty="0"/>
              <a:t>*CFP Board’s </a:t>
            </a:r>
            <a:r>
              <a:rPr lang="en-US" i="1" dirty="0"/>
              <a:t>Code of Ethics and Standards of Conduct </a:t>
            </a:r>
            <a:r>
              <a:rPr lang="en-US" dirty="0"/>
              <a:t>reflects the commitment that all CFP® professionals make to high standards of competency and ethics. </a:t>
            </a:r>
          </a:p>
          <a:p>
            <a:pPr marL="171450" lvl="0" indent="-171450">
              <a:buFont typeface="Arial" panose="020B0604020202020204" pitchFamily="34" charset="0"/>
              <a:buChar char="•"/>
            </a:pPr>
            <a:r>
              <a:rPr lang="en-US" dirty="0"/>
              <a:t>*Protects clients and the public</a:t>
            </a:r>
          </a:p>
          <a:p>
            <a:pPr marL="171450" lvl="0" indent="-171450">
              <a:buFont typeface="Arial" panose="020B0604020202020204" pitchFamily="34" charset="0"/>
              <a:buChar char="•"/>
            </a:pPr>
            <a:r>
              <a:rPr lang="en-US" dirty="0"/>
              <a:t>*Strong Ethical Standards are a differentiator that builds public trust.</a:t>
            </a:r>
          </a:p>
          <a:p>
            <a:pPr marL="171450" indent="-171450">
              <a:buFont typeface="Arial" panose="020B0604020202020204" pitchFamily="34" charset="0"/>
              <a:buChar char="•"/>
            </a:pPr>
            <a:r>
              <a:rPr lang="en-US" dirty="0"/>
              <a:t> </a:t>
            </a:r>
          </a:p>
          <a:p>
            <a:r>
              <a:rPr lang="en-US" dirty="0"/>
              <a:t>Question 2:</a:t>
            </a:r>
          </a:p>
          <a:p>
            <a:pPr marL="171450" lvl="0" indent="-171450">
              <a:buFont typeface="Arial" panose="020B0604020202020204" pitchFamily="34" charset="0"/>
              <a:buChar char="•"/>
            </a:pPr>
            <a:r>
              <a:rPr lang="en-US" dirty="0"/>
              <a:t>Public will lose trust in the professional services offered. </a:t>
            </a:r>
          </a:p>
          <a:p>
            <a:pPr marL="171450" lvl="0" indent="-171450">
              <a:buFont typeface="Arial" panose="020B0604020202020204" pitchFamily="34" charset="0"/>
              <a:buChar char="•"/>
            </a:pPr>
            <a:r>
              <a:rPr lang="en-US" dirty="0"/>
              <a:t>Compliance is a requirement of CFP® certification that is critical to the integrity of the CFP® marks. </a:t>
            </a:r>
          </a:p>
          <a:p>
            <a:pPr marL="171450" lvl="0" indent="-171450">
              <a:buFont typeface="Arial" panose="020B0604020202020204" pitchFamily="34" charset="0"/>
              <a:buChar char="•"/>
            </a:pPr>
            <a:r>
              <a:rPr lang="en-US" dirty="0"/>
              <a:t>*Violations of the </a:t>
            </a:r>
            <a:r>
              <a:rPr lang="en-US" i="1" dirty="0"/>
              <a:t>Code and Standards </a:t>
            </a:r>
            <a:r>
              <a:rPr lang="en-US" dirty="0"/>
              <a:t>may subject a CFP® professional to discipline, including a private censure, a public censure, or having the professional’s right to use the marks temporarily suspended or permanently revoked.</a:t>
            </a:r>
          </a:p>
          <a:p>
            <a:pPr marL="171450" indent="-171450">
              <a:buFont typeface="Arial" panose="020B0604020202020204" pitchFamily="34" charset="0"/>
              <a:buChar char="•"/>
            </a:pPr>
            <a:r>
              <a:rPr lang="en-US" dirty="0"/>
              <a:t> </a:t>
            </a:r>
          </a:p>
          <a:p>
            <a:r>
              <a:rPr lang="en-US" dirty="0"/>
              <a:t>Source Materials: </a:t>
            </a:r>
            <a:r>
              <a:rPr lang="en-US" i="1" dirty="0"/>
              <a:t>Code and Standards </a:t>
            </a:r>
            <a:r>
              <a:rPr lang="en-US" dirty="0"/>
              <a:t>Preamble Procedural Rules Article 11, Sanctions</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6</a:t>
            </a:fld>
            <a:endParaRPr lang="en-US" dirty="0"/>
          </a:p>
        </p:txBody>
      </p:sp>
      <p:sp>
        <p:nvSpPr>
          <p:cNvPr id="7" name="Slide Image Placeholder 6">
            <a:extLst>
              <a:ext uri="{FF2B5EF4-FFF2-40B4-BE49-F238E27FC236}">
                <a16:creationId xmlns:a16="http://schemas.microsoft.com/office/drawing/2014/main" id="{8CC2BDED-DE69-5F7A-6695-7FA664D47080}"/>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593437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*Sometimes Financial Planning is required even if there is not an explicit agreement. (the information in the slide is found in the </a:t>
            </a:r>
            <a:r>
              <a:rPr lang="en-US" i="1" dirty="0"/>
              <a:t>Roadmap</a:t>
            </a:r>
            <a:r>
              <a:rPr lang="en-US" dirty="0"/>
              <a:t> on p. 7)</a:t>
            </a:r>
          </a:p>
          <a:p>
            <a:pPr marL="169856" indent="-169856">
              <a:buFont typeface="Arial" panose="020B0604020202020204" pitchFamily="34" charset="0"/>
              <a:buChar char="•"/>
            </a:pPr>
            <a:r>
              <a:rPr lang="en-US" dirty="0"/>
              <a:t>The second factor is when the context of the Client’s engagement would reasonably suggest they are receiving Financial Planning (</a:t>
            </a:r>
            <a:r>
              <a:rPr lang="en-US" i="1" dirty="0"/>
              <a:t>See</a:t>
            </a:r>
            <a:r>
              <a:rPr lang="en-US" dirty="0"/>
              <a:t> </a:t>
            </a:r>
            <a:r>
              <a:rPr lang="en-US" u="sng" dirty="0">
                <a:solidFill>
                  <a:srgbClr val="0563C1"/>
                </a:solidFill>
                <a:effectLst/>
                <a:ea typeface="Calibri" panose="020F0502020204030204" pitchFamily="34" charset="0"/>
                <a:hlinkClick r:id="rId3"/>
              </a:rPr>
              <a:t>Case Study </a:t>
            </a:r>
            <a:r>
              <a:rPr lang="en-US" dirty="0"/>
              <a:t>for an example of when this factor situation can arise, but you are not required to present or discuss the case study)</a:t>
            </a:r>
          </a:p>
          <a:p>
            <a:pPr marL="169856" indent="-169856">
              <a:buFont typeface="Arial" panose="020B0604020202020204" pitchFamily="34" charset="0"/>
              <a:buChar char="•"/>
            </a:pPr>
            <a:r>
              <a:rPr lang="en-US" dirty="0"/>
              <a:t>The slides that follow will illustrate the concept of the third factor, integration.</a:t>
            </a:r>
          </a:p>
        </p:txBody>
      </p:sp>
      <p:sp>
        <p:nvSpPr>
          <p:cNvPr id="4" name="Slide Number Placeholder 3"/>
          <p:cNvSpPr>
            <a:spLocks noGrp="1"/>
          </p:cNvSpPr>
          <p:nvPr>
            <p:ph type="sldNum" sz="quarter" idx="5"/>
          </p:nvPr>
        </p:nvSpPr>
        <p:spPr/>
        <p:txBody>
          <a:bodyPr/>
          <a:lstStyle/>
          <a:p>
            <a:fld id="{CDC2407E-8647-4FD9-842D-172AD5AD54E7}" type="slidenum">
              <a:rPr lang="en-US"/>
              <a:pPr/>
              <a:t>60</a:t>
            </a:fld>
            <a:endParaRPr lang="en-US" dirty="0"/>
          </a:p>
        </p:txBody>
      </p:sp>
      <p:sp>
        <p:nvSpPr>
          <p:cNvPr id="7" name="Slide Image Placeholder 6">
            <a:extLst>
              <a:ext uri="{FF2B5EF4-FFF2-40B4-BE49-F238E27FC236}">
                <a16:creationId xmlns:a16="http://schemas.microsoft.com/office/drawing/2014/main" id="{1ECD1A90-55C7-CFEF-35AE-CEB5B71122C0}"/>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8475139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lvl="0"/>
            <a:r>
              <a:rPr lang="en-US" dirty="0"/>
              <a:t>*Provide a quick overview of examples of Client’s relevant personal and financial circumstances, which are also found in the </a:t>
            </a:r>
            <a:r>
              <a:rPr lang="en-US" i="1" dirty="0"/>
              <a:t>Code and Standards </a:t>
            </a:r>
            <a:r>
              <a:rPr lang="en-US" dirty="0"/>
              <a:t>(Article B.2)</a:t>
            </a:r>
          </a:p>
        </p:txBody>
      </p:sp>
      <p:sp>
        <p:nvSpPr>
          <p:cNvPr id="4" name="Slide Number Placeholder 3"/>
          <p:cNvSpPr>
            <a:spLocks noGrp="1"/>
          </p:cNvSpPr>
          <p:nvPr>
            <p:ph type="sldNum" sz="quarter" idx="5"/>
          </p:nvPr>
        </p:nvSpPr>
        <p:spPr/>
        <p:txBody>
          <a:bodyPr/>
          <a:lstStyle/>
          <a:p>
            <a:fld id="{CDC2407E-8647-4FD9-842D-172AD5AD54E7}" type="slidenum">
              <a:rPr lang="en-US"/>
              <a:pPr/>
              <a:t>61</a:t>
            </a:fld>
            <a:endParaRPr lang="en-US" dirty="0"/>
          </a:p>
        </p:txBody>
      </p:sp>
      <p:sp>
        <p:nvSpPr>
          <p:cNvPr id="7" name="Slide Image Placeholder 6">
            <a:extLst>
              <a:ext uri="{FF2B5EF4-FFF2-40B4-BE49-F238E27FC236}">
                <a16:creationId xmlns:a16="http://schemas.microsoft.com/office/drawing/2014/main" id="{1913A654-0BDF-A17E-2674-A16F34021BB8}"/>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2360280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3"/>
            <a:ext cx="5621020" cy="4325237"/>
          </a:xfrm>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*Provide an overview of the Integration Factors, also listed in the </a:t>
            </a:r>
            <a:r>
              <a:rPr lang="en-US" i="1" dirty="0"/>
              <a:t>Code and Standards</a:t>
            </a:r>
            <a:r>
              <a:rPr lang="en-US" dirty="0"/>
              <a:t>, which the CFP® professional should consider when determining if Financial Planning is required. </a:t>
            </a:r>
          </a:p>
          <a:p>
            <a:pPr marL="169856" indent="-169856">
              <a:buFont typeface="Arial" panose="020B0604020202020204" pitchFamily="34" charset="0"/>
              <a:buChar char="•"/>
            </a:pPr>
            <a:r>
              <a:rPr lang="en-US" dirty="0"/>
              <a:t>The full description of the Integration Factors from the </a:t>
            </a:r>
            <a:r>
              <a:rPr lang="en-US" i="1" dirty="0"/>
              <a:t>Code and Standards</a:t>
            </a:r>
            <a:r>
              <a:rPr lang="en-US" dirty="0"/>
              <a:t> is found in Article B.4. The list below provides more detail but is not the exact wording in the </a:t>
            </a:r>
            <a:r>
              <a:rPr lang="en-US" i="1" dirty="0"/>
              <a:t>Code and Standards</a:t>
            </a:r>
            <a:r>
              <a:rPr lang="en-US" dirty="0"/>
              <a:t>:</a:t>
            </a:r>
          </a:p>
          <a:p>
            <a:pPr marL="622804" lvl="1" indent="-169856">
              <a:buFont typeface="Arial" panose="020B0604020202020204" pitchFamily="34" charset="0"/>
              <a:buChar char="•"/>
            </a:pPr>
            <a:r>
              <a:rPr lang="en-US" dirty="0"/>
              <a:t>The number of relevant elements of the Client’s personal and financial circumstances </a:t>
            </a:r>
          </a:p>
          <a:p>
            <a:pPr marL="622804" lvl="1" indent="-169856">
              <a:buFont typeface="Arial" panose="020B0604020202020204" pitchFamily="34" charset="0"/>
              <a:buChar char="•"/>
            </a:pPr>
            <a:r>
              <a:rPr lang="en-US" dirty="0"/>
              <a:t>The portion and amount of the Client’s Financial Assets</a:t>
            </a:r>
          </a:p>
          <a:p>
            <a:pPr marL="622804" lvl="1" indent="-169856">
              <a:buFont typeface="Arial" panose="020B0604020202020204" pitchFamily="34" charset="0"/>
              <a:buChar char="•"/>
            </a:pPr>
            <a:r>
              <a:rPr lang="en-US" dirty="0"/>
              <a:t>The length of time the Client’s personal and financial circumstances may be affected by the Financial Advice</a:t>
            </a:r>
          </a:p>
          <a:p>
            <a:pPr marL="622804" lvl="1" indent="-169856">
              <a:buFont typeface="Arial" panose="020B0604020202020204" pitchFamily="34" charset="0"/>
              <a:buChar char="•"/>
            </a:pPr>
            <a:r>
              <a:rPr lang="en-US" dirty="0"/>
              <a:t>The effect on the Client’s overall exposure to risk if the Client implements the Financial Advice</a:t>
            </a:r>
          </a:p>
          <a:p>
            <a:pPr marL="1075752" lvl="2" indent="-169856">
              <a:buFont typeface="Arial" panose="020B0604020202020204" pitchFamily="34" charset="0"/>
              <a:buChar char="•"/>
            </a:pPr>
            <a:r>
              <a:rPr lang="en-US" dirty="0"/>
              <a:t>Note that this factor concerns the Client’s overall exposure to risk, not the Client’s risk tolerance</a:t>
            </a:r>
          </a:p>
          <a:p>
            <a:pPr marL="622804" lvl="1" indent="-169856">
              <a:buFont typeface="Arial" panose="020B0604020202020204" pitchFamily="34" charset="0"/>
              <a:buChar char="•"/>
            </a:pPr>
            <a:r>
              <a:rPr lang="en-US" dirty="0"/>
              <a:t>The barriers to modifying the actions taken to implement the Financial Advice, such as tax penalties for withdrawing funds or irrevocable trusts.</a:t>
            </a:r>
          </a:p>
          <a:p>
            <a:endParaRPr lang="en-US" dirty="0"/>
          </a:p>
          <a:p>
            <a:r>
              <a:rPr lang="en-US" dirty="0"/>
              <a:t>To prepare for instruction, Instructors should consider reviewing the </a:t>
            </a:r>
            <a:r>
              <a:rPr lang="en-US" i="1" u="sng" dirty="0">
                <a:solidFill>
                  <a:srgbClr val="0563C1"/>
                </a:solidFill>
                <a:effectLst/>
                <a:ea typeface="Calibri" panose="020F0502020204030204" pitchFamily="34" charset="0"/>
                <a:hlinkClick r:id="rId3"/>
              </a:rPr>
              <a:t>Commentary on the Code and Standards</a:t>
            </a:r>
            <a:r>
              <a:rPr lang="en-US" dirty="0"/>
              <a:t>, p. 16.</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62</a:t>
            </a:fld>
            <a:endParaRPr lang="en-US" dirty="0"/>
          </a:p>
        </p:txBody>
      </p:sp>
      <p:sp>
        <p:nvSpPr>
          <p:cNvPr id="7" name="Slide Image Placeholder 6">
            <a:extLst>
              <a:ext uri="{FF2B5EF4-FFF2-40B4-BE49-F238E27FC236}">
                <a16:creationId xmlns:a16="http://schemas.microsoft.com/office/drawing/2014/main" id="{EC7AFDE5-6582-1498-0A0A-4B67D9D49BCA}"/>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877601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Interactive Scenario</a:t>
            </a:r>
          </a:p>
          <a:p>
            <a:r>
              <a:rPr lang="en-US" dirty="0"/>
              <a:t>Scenario begins with introducing a CFP® professional and a prospective Client to bring scenario to life. </a:t>
            </a: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r>
              <a:rPr lang="en-US" sz="1100" b="1" kern="100" dirty="0">
                <a:latin typeface="Calibri" panose="020F0502020204030204" pitchFamily="34" charset="0"/>
                <a:ea typeface="Calibri" panose="020F0502020204030204" pitchFamily="34" charset="0"/>
                <a:cs typeface="Calibri" panose="020F0502020204030204" pitchFamily="34" charset="0"/>
              </a:rPr>
              <a:t>Objective:</a:t>
            </a:r>
            <a:endParaRPr lang="en-US" sz="1100" b="1"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Apply the Integration Factors to changing scenarios.</a:t>
            </a:r>
          </a:p>
          <a:p>
            <a:pPr marL="339711" indent="-339711">
              <a:lnSpc>
                <a:spcPct val="107000"/>
              </a:lnSpc>
              <a:buFont typeface="Symbol" panose="05050102010706020507" pitchFamily="18" charset="2"/>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a:p>
            <a:pPr lvl="0"/>
            <a:r>
              <a:rPr lang="en-US" sz="1100" b="1" dirty="0"/>
              <a:t>Options for Instruction (applies to entire Interactive Scenario)</a:t>
            </a:r>
          </a:p>
          <a:p>
            <a:pPr marL="169856" indent="-169856">
              <a:buFont typeface="Arial" panose="020B0604020202020204" pitchFamily="34" charset="0"/>
              <a:buChar char="•"/>
            </a:pPr>
            <a:r>
              <a:rPr lang="en-US" sz="1100" dirty="0"/>
              <a:t>Group discussion of questions</a:t>
            </a:r>
          </a:p>
          <a:p>
            <a:pPr marL="169856" indent="-169856">
              <a:buFont typeface="Arial" panose="020B0604020202020204" pitchFamily="34" charset="0"/>
              <a:buChar char="•"/>
            </a:pPr>
            <a:r>
              <a:rPr lang="en-US" sz="1100" dirty="0"/>
              <a:t>Polling questions (</a:t>
            </a:r>
            <a:r>
              <a:rPr lang="en-US" sz="1100" i="1" dirty="0"/>
              <a:t>e.g., </a:t>
            </a:r>
            <a:r>
              <a:rPr lang="en-US" sz="1100" dirty="0"/>
              <a:t>Yes, No, Maybe, I don’t know)</a:t>
            </a:r>
          </a:p>
          <a:p>
            <a:pPr marL="169856" indent="-169856">
              <a:buFont typeface="Arial" panose="020B0604020202020204" pitchFamily="34" charset="0"/>
              <a:buChar char="•"/>
            </a:pPr>
            <a:r>
              <a:rPr lang="en-US" sz="1100" dirty="0"/>
              <a:t>“Sliding scale” – e.g., present a scale of 0-5 on how likely it is that Financial Planning is required (can emphasize that the determination of whether Financial Advice requires Financial Planning depends on the facts and circumstances).</a:t>
            </a:r>
          </a:p>
          <a:p>
            <a:pPr marL="339711" indent="-339711">
              <a:lnSpc>
                <a:spcPct val="107000"/>
              </a:lnSpc>
              <a:buFont typeface="Symbol" panose="05050102010706020507" pitchFamily="18" charset="2"/>
              <a:buChar char=""/>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92654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700088"/>
            <a:ext cx="5584825" cy="3141662"/>
          </a:xfrm>
        </p:spPr>
      </p:sp>
      <p:sp>
        <p:nvSpPr>
          <p:cNvPr id="3" name="Notes Placeholder 2"/>
          <p:cNvSpPr>
            <a:spLocks noGrp="1"/>
          </p:cNvSpPr>
          <p:nvPr>
            <p:ph type="body" idx="1"/>
          </p:nvPr>
        </p:nvSpPr>
        <p:spPr/>
        <p:txBody>
          <a:bodyPr/>
          <a:lstStyle/>
          <a:p>
            <a:r>
              <a:rPr lang="en-US" sz="1100" b="1" dirty="0"/>
              <a:t>Key instruction points </a:t>
            </a:r>
            <a:r>
              <a:rPr lang="en-US" sz="1100" dirty="0"/>
              <a:t>(asterisk includes information that must be addressed through affirmation of discussion or direct instruction; other information is optional but helpful):</a:t>
            </a:r>
          </a:p>
          <a:p>
            <a:endParaRPr lang="en-US" sz="1100" dirty="0"/>
          </a:p>
          <a:p>
            <a:pPr marL="169856" indent="-169856">
              <a:buFont typeface="Arial" panose="020B0604020202020204" pitchFamily="34" charset="0"/>
              <a:buChar char="•"/>
            </a:pPr>
            <a:r>
              <a:rPr lang="en-US" sz="1100" dirty="0"/>
              <a:t>*Financial planning likely not required</a:t>
            </a:r>
          </a:p>
          <a:p>
            <a:pPr marL="622804" lvl="1" indent="-169856">
              <a:buFont typeface="Arial" panose="020B0604020202020204" pitchFamily="34" charset="0"/>
              <a:buChar char="•"/>
            </a:pPr>
            <a:r>
              <a:rPr lang="en-US" sz="1100" dirty="0"/>
              <a:t>Not many relevant elements of the Client’s circumstances</a:t>
            </a:r>
          </a:p>
          <a:p>
            <a:pPr marL="622804" lvl="1" indent="-169856">
              <a:buFont typeface="Arial" panose="020B0604020202020204" pitchFamily="34" charset="0"/>
              <a:buChar char="•"/>
            </a:pPr>
            <a:r>
              <a:rPr lang="en-US" sz="1100" dirty="0"/>
              <a:t>Amount of Assets – we don’t know what small means from the facts, but Pedro has no current need for the funds</a:t>
            </a:r>
          </a:p>
          <a:p>
            <a:pPr marL="622804" lvl="1" indent="-169856">
              <a:buFont typeface="Arial" panose="020B0604020202020204" pitchFamily="34" charset="0"/>
              <a:buChar char="•"/>
            </a:pPr>
            <a:r>
              <a:rPr lang="en-US" sz="1100" dirty="0"/>
              <a:t>No reason to think that Pedro’s circumstances would be affected for a long period.</a:t>
            </a:r>
          </a:p>
          <a:p>
            <a:pPr marL="622804" lvl="1" indent="-169856">
              <a:buFont typeface="Arial" panose="020B0604020202020204" pitchFamily="34" charset="0"/>
              <a:buChar char="•"/>
            </a:pPr>
            <a:r>
              <a:rPr lang="en-US" sz="1100" dirty="0"/>
              <a:t>No red flags for exposure to risk beyond market risk</a:t>
            </a:r>
          </a:p>
          <a:p>
            <a:pPr marL="622804" lvl="1" indent="-169856">
              <a:buFont typeface="Arial" panose="020B0604020202020204" pitchFamily="34" charset="0"/>
              <a:buChar char="•"/>
            </a:pPr>
            <a:r>
              <a:rPr lang="en-US" sz="1100" dirty="0"/>
              <a:t>No barriers to modification</a:t>
            </a:r>
          </a:p>
          <a:p>
            <a:pPr marL="169856" indent="-169856">
              <a:buFont typeface="Arial" panose="020B0604020202020204" pitchFamily="34" charset="0"/>
              <a:buChar char="•"/>
            </a:pPr>
            <a:r>
              <a:rPr lang="en-US" sz="1100" dirty="0"/>
              <a:t>Students might point out that there is limited information and that there would still need to be more inquiry. </a:t>
            </a:r>
          </a:p>
          <a:p>
            <a:pPr marL="622804" lvl="1" indent="-169856">
              <a:buFont typeface="Arial" panose="020B0604020202020204" pitchFamily="34" charset="0"/>
              <a:buChar char="•"/>
            </a:pPr>
            <a:r>
              <a:rPr lang="en-US" sz="1100" dirty="0"/>
              <a:t>Affirm this instinct.</a:t>
            </a:r>
          </a:p>
          <a:p>
            <a:pPr marL="622804" lvl="1" indent="-169856">
              <a:buFont typeface="Arial" panose="020B0604020202020204" pitchFamily="34" charset="0"/>
              <a:buChar char="•"/>
            </a:pPr>
            <a:r>
              <a:rPr lang="en-US" sz="1100" dirty="0"/>
              <a:t>Affirm that a deeper dive into the circumstances might change the answer.</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19242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*This scenario likely requires Financial Planning.</a:t>
            </a:r>
          </a:p>
          <a:p>
            <a:pPr marL="622804" lvl="1" indent="-169856">
              <a:buFont typeface="Arial" panose="020B0604020202020204" pitchFamily="34" charset="0"/>
              <a:buChar char="•"/>
            </a:pPr>
            <a:r>
              <a:rPr lang="en-US" dirty="0"/>
              <a:t>Number of elements: work, home, education (favors financial planning)</a:t>
            </a:r>
          </a:p>
          <a:p>
            <a:pPr marL="622804" lvl="1" indent="-169856">
              <a:buFont typeface="Arial" panose="020B0604020202020204" pitchFamily="34" charset="0"/>
              <a:buChar char="•"/>
            </a:pPr>
            <a:r>
              <a:rPr lang="en-US" dirty="0"/>
              <a:t>Amount of assets (favors financial planning)</a:t>
            </a:r>
          </a:p>
          <a:p>
            <a:pPr marL="622804" lvl="1" indent="-169856">
              <a:buFont typeface="Arial" panose="020B0604020202020204" pitchFamily="34" charset="0"/>
              <a:buChar char="•"/>
            </a:pPr>
            <a:r>
              <a:rPr lang="en-US" dirty="0"/>
              <a:t>Length of time – early retirement and long-term college planning (favors financial planning)</a:t>
            </a:r>
          </a:p>
          <a:p>
            <a:pPr marL="622804" lvl="1" indent="-169856">
              <a:buFont typeface="Arial" panose="020B0604020202020204" pitchFamily="34" charset="0"/>
              <a:buChar char="•"/>
            </a:pPr>
            <a:r>
              <a:rPr lang="en-US" dirty="0"/>
              <a:t>Exposure to risk and barriers to modifying the Financial Advice: </a:t>
            </a:r>
          </a:p>
          <a:p>
            <a:pPr marL="1080004" lvl="2" indent="-169856">
              <a:buFont typeface="Arial" panose="020B0604020202020204" pitchFamily="34" charset="0"/>
              <a:buChar char="•"/>
            </a:pPr>
            <a:r>
              <a:rPr lang="en-US" dirty="0"/>
              <a:t>Depends on what Pedro’s investment advice is</a:t>
            </a:r>
          </a:p>
          <a:p>
            <a:pPr marL="1080004" lvl="2" indent="-169856">
              <a:buFont typeface="Arial" panose="020B0604020202020204" pitchFamily="34" charset="0"/>
              <a:buChar char="•"/>
            </a:pPr>
            <a:r>
              <a:rPr lang="en-US" dirty="0"/>
              <a:t>*Malik’s goals suggest that the Financial Advice might include illiquid assets (real estate) a 529 plan (which are tax-advantaged and therefore have conditions for withdrawal)</a:t>
            </a:r>
          </a:p>
          <a:p>
            <a:pPr marL="622804" lvl="1" indent="-169856">
              <a:buFont typeface="Arial" panose="020B0604020202020204" pitchFamily="34" charset="0"/>
              <a:buChar char="•"/>
            </a:pPr>
            <a:r>
              <a:rPr lang="en-US" dirty="0"/>
              <a:t>*No matter the initial engagement, the changed circumstances indicate that the Financial Advice requires Financial Planning.</a:t>
            </a:r>
          </a:p>
          <a:p>
            <a:br>
              <a:rPr lang="en-US" dirty="0"/>
            </a:br>
            <a:r>
              <a:rPr lang="en-US" dirty="0"/>
              <a:t> </a:t>
            </a:r>
          </a:p>
        </p:txBody>
      </p:sp>
      <p:sp>
        <p:nvSpPr>
          <p:cNvPr id="4" name="Slide Number Placeholder 3"/>
          <p:cNvSpPr>
            <a:spLocks noGrp="1"/>
          </p:cNvSpPr>
          <p:nvPr>
            <p:ph type="sldNum" sz="quarter" idx="5"/>
          </p:nvPr>
        </p:nvSpPr>
        <p:spPr/>
        <p:txBody>
          <a:bodyPr/>
          <a:lstStyle/>
          <a:p>
            <a:fld id="{CDC2407E-8647-4FD9-842D-172AD5AD54E7}" type="slidenum">
              <a:rPr lang="en-US"/>
              <a:pPr/>
              <a:t>65</a:t>
            </a:fld>
            <a:endParaRPr lang="en-US" dirty="0"/>
          </a:p>
        </p:txBody>
      </p:sp>
      <p:sp>
        <p:nvSpPr>
          <p:cNvPr id="7" name="Slide Image Placeholder 6">
            <a:extLst>
              <a:ext uri="{FF2B5EF4-FFF2-40B4-BE49-F238E27FC236}">
                <a16:creationId xmlns:a16="http://schemas.microsoft.com/office/drawing/2014/main" id="{5CF9FFDE-52A0-C101-D8D0-A75D9251CBE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45770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*Pedro needs to enter into a new Engagement.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*Must be in writing.</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*Must include the scope of the engagement and any limitations.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1132370" lvl="2" indent="-226474">
              <a:lnSpc>
                <a:spcPct val="107000"/>
              </a:lnSpc>
              <a:buFont typeface="Wingdings" panose="05000000000000000000" pitchFamily="2"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Implementing the financial plan and Monitoring and Updating the Financial Plan (Steps 6 and 7 of the </a:t>
            </a:r>
            <a:r>
              <a:rPr lang="en-US" i="1" kern="100" dirty="0">
                <a:latin typeface="Calibri" panose="020F0502020204030204" pitchFamily="34" charset="0"/>
                <a:ea typeface="Calibri" panose="020F0502020204030204" pitchFamily="34" charset="0"/>
                <a:cs typeface="Calibri" panose="020F0502020204030204" pitchFamily="34" charset="0"/>
              </a:rPr>
              <a:t>Practice Standards</a:t>
            </a:r>
            <a:r>
              <a:rPr lang="en-US" kern="100" dirty="0">
                <a:latin typeface="Calibri" panose="020F0502020204030204" pitchFamily="34" charset="0"/>
                <a:ea typeface="Calibri" panose="020F0502020204030204" pitchFamily="34" charset="0"/>
                <a:cs typeface="Calibri" panose="020F0502020204030204" pitchFamily="34" charset="0"/>
              </a:rPr>
              <a:t>) are required unless explicitly limited by the terms of the engagement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Provide certain information to the Client in writing (this will be covered in Learning Objective 6)</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*Must follow the Practice Standards under the </a:t>
            </a:r>
            <a:r>
              <a:rPr lang="en-US" i="1" kern="100" dirty="0">
                <a:latin typeface="Calibri" panose="020F0502020204030204" pitchFamily="34" charset="0"/>
                <a:ea typeface="Calibri" panose="020F0502020204030204" pitchFamily="34" charset="0"/>
                <a:cs typeface="Calibri" panose="020F0502020204030204" pitchFamily="34" charset="0"/>
              </a:rPr>
              <a:t>Code and Standards </a:t>
            </a:r>
          </a:p>
          <a:p>
            <a:pPr marL="339711" indent="-339711">
              <a:lnSpc>
                <a:spcPct val="107000"/>
              </a:lnSpc>
              <a:buFont typeface="Arial" panose="020B0604020202020204" pitchFamily="34" charset="0"/>
              <a:buChar char="•"/>
              <a:tabLst>
                <a:tab pos="452948" algn="l"/>
              </a:tabLst>
            </a:pPr>
            <a:endParaRPr lang="en-US" i="1" kern="100" dirty="0">
              <a:latin typeface="Calibri" panose="020F0502020204030204" pitchFamily="34" charset="0"/>
              <a:ea typeface="Calibri" panose="020F0502020204030204" pitchFamily="34" charset="0"/>
              <a:cs typeface="Calibri" panose="020F0502020204030204" pitchFamily="34" charset="0"/>
            </a:endParaRPr>
          </a:p>
          <a:p>
            <a:endParaRPr lang="en-US" i="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834757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Note to instructors: </a:t>
            </a:r>
          </a:p>
          <a:p>
            <a:pPr marL="169856" indent="-169856">
              <a:buFont typeface="Arial" panose="020B0604020202020204" pitchFamily="34" charset="0"/>
              <a:buChar char="•"/>
            </a:pPr>
            <a:r>
              <a:rPr lang="en-US" dirty="0"/>
              <a:t>This course purposely does not go into the </a:t>
            </a:r>
            <a:r>
              <a:rPr lang="en-US" i="1" dirty="0"/>
              <a:t>Practice Standards </a:t>
            </a:r>
            <a:r>
              <a:rPr lang="en-US" dirty="0"/>
              <a:t>in detail as some of the content is discussed as part of the Duty of Care. </a:t>
            </a:r>
          </a:p>
          <a:p>
            <a:pPr marL="169856" indent="-169856">
              <a:buFont typeface="Arial" panose="020B0604020202020204" pitchFamily="34" charset="0"/>
              <a:buChar char="•"/>
            </a:pPr>
            <a:r>
              <a:rPr lang="en-US" dirty="0"/>
              <a:t>Consider reinforcing the connection between the </a:t>
            </a:r>
            <a:r>
              <a:rPr lang="en-US" i="1" dirty="0"/>
              <a:t>Practice Standards</a:t>
            </a:r>
            <a:r>
              <a:rPr lang="en-US" dirty="0"/>
              <a:t> and the Duty of Care Process.</a:t>
            </a:r>
          </a:p>
        </p:txBody>
      </p:sp>
      <p:sp>
        <p:nvSpPr>
          <p:cNvPr id="4" name="Slide Number Placeholder 3"/>
          <p:cNvSpPr>
            <a:spLocks noGrp="1"/>
          </p:cNvSpPr>
          <p:nvPr>
            <p:ph type="sldNum" sz="quarter" idx="5"/>
          </p:nvPr>
        </p:nvSpPr>
        <p:spPr/>
        <p:txBody>
          <a:bodyPr/>
          <a:lstStyle/>
          <a:p>
            <a:fld id="{CDC2407E-8647-4FD9-842D-172AD5AD54E7}" type="slidenum">
              <a:rPr lang="en-US"/>
              <a:pPr/>
              <a:t>67</a:t>
            </a:fld>
            <a:endParaRPr lang="en-US" dirty="0"/>
          </a:p>
        </p:txBody>
      </p:sp>
      <p:sp>
        <p:nvSpPr>
          <p:cNvPr id="7" name="Slide Image Placeholder 6">
            <a:extLst>
              <a:ext uri="{FF2B5EF4-FFF2-40B4-BE49-F238E27FC236}">
                <a16:creationId xmlns:a16="http://schemas.microsoft.com/office/drawing/2014/main" id="{EDB07E35-E193-3AA3-2D81-3F760B81D885}"/>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9212291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*Any of this options are acceptable.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b="1" kern="100" dirty="0">
                <a:latin typeface="Calibri" panose="020F0502020204030204" pitchFamily="34" charset="0"/>
                <a:ea typeface="Calibri" panose="020F0502020204030204" pitchFamily="34" charset="0"/>
                <a:cs typeface="Calibri" panose="020F0502020204030204" pitchFamily="34" charset="0"/>
              </a:rPr>
              <a:t>Terminate </a:t>
            </a:r>
            <a:r>
              <a:rPr lang="en-US" kern="100" dirty="0">
                <a:latin typeface="Calibri" panose="020F0502020204030204" pitchFamily="34" charset="0"/>
                <a:ea typeface="Calibri" panose="020F0502020204030204" pitchFamily="34" charset="0"/>
                <a:cs typeface="Calibri" panose="020F0502020204030204" pitchFamily="34" charset="0"/>
              </a:rPr>
              <a:t>the Engagement also includes a decision </a:t>
            </a:r>
            <a:r>
              <a:rPr lang="en-US" b="1" kern="100" dirty="0">
                <a:latin typeface="Calibri" panose="020F0502020204030204" pitchFamily="34" charset="0"/>
                <a:ea typeface="Calibri" panose="020F0502020204030204" pitchFamily="34" charset="0"/>
                <a:cs typeface="Calibri" panose="020F0502020204030204" pitchFamily="34" charset="0"/>
              </a:rPr>
              <a:t>not to enter </a:t>
            </a:r>
            <a:r>
              <a:rPr lang="en-US" kern="100" dirty="0">
                <a:latin typeface="Calibri" panose="020F0502020204030204" pitchFamily="34" charset="0"/>
                <a:ea typeface="Calibri" panose="020F0502020204030204" pitchFamily="34" charset="0"/>
                <a:cs typeface="Calibri" panose="020F0502020204030204" pitchFamily="34" charset="0"/>
              </a:rPr>
              <a:t>into the Engagement with prospective Clients.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b="1" kern="100" dirty="0">
                <a:latin typeface="Calibri" panose="020F0502020204030204" pitchFamily="34" charset="0"/>
                <a:ea typeface="Calibri" panose="020F0502020204030204" pitchFamily="34" charset="0"/>
                <a:cs typeface="Calibri" panose="020F0502020204030204" pitchFamily="34" charset="0"/>
              </a:rPr>
              <a:t>*Limit</a:t>
            </a:r>
            <a:r>
              <a:rPr lang="en-US" kern="100" dirty="0">
                <a:latin typeface="Calibri" panose="020F0502020204030204" pitchFamily="34" charset="0"/>
                <a:ea typeface="Calibri" panose="020F0502020204030204" pitchFamily="34" charset="0"/>
                <a:cs typeface="Calibri" panose="020F0502020204030204" pitchFamily="34" charset="0"/>
              </a:rPr>
              <a:t> the Scope of Engagement requires the CFP® professional to describe to the Client the services the Client requests that the CFP</a:t>
            </a:r>
            <a:r>
              <a:rPr lang="en-US" kern="100" baseline="30000" dirty="0">
                <a:latin typeface="Calibri" panose="020F0502020204030204" pitchFamily="34" charset="0"/>
                <a:ea typeface="Calibri" panose="020F0502020204030204" pitchFamily="34" charset="0"/>
                <a:cs typeface="Calibri" panose="020F0502020204030204" pitchFamily="34" charset="0"/>
              </a:rPr>
              <a:t>®</a:t>
            </a:r>
            <a:r>
              <a:rPr lang="en-US" kern="100" dirty="0">
                <a:latin typeface="Calibri" panose="020F0502020204030204" pitchFamily="34" charset="0"/>
                <a:ea typeface="Calibri" panose="020F0502020204030204" pitchFamily="34" charset="0"/>
                <a:cs typeface="Calibri" panose="020F0502020204030204" pitchFamily="34" charset="0"/>
              </a:rPr>
              <a:t> professional will not be performing.</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*The “two key points” referenced that the CFP® professional must disclose when performing the services are: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how Financial Planning would benefit the Client; and</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how the decision not to engage the CFP</a:t>
            </a:r>
            <a:r>
              <a:rPr lang="en-US" kern="100" baseline="30000" dirty="0">
                <a:latin typeface="Calibri" panose="020F0502020204030204" pitchFamily="34" charset="0"/>
                <a:ea typeface="Calibri" panose="020F0502020204030204" pitchFamily="34" charset="0"/>
                <a:cs typeface="Calibri" panose="020F0502020204030204" pitchFamily="34" charset="0"/>
              </a:rPr>
              <a:t>®</a:t>
            </a:r>
            <a:r>
              <a:rPr lang="en-US" kern="100" dirty="0">
                <a:latin typeface="Calibri" panose="020F0502020204030204" pitchFamily="34" charset="0"/>
                <a:ea typeface="Calibri" panose="020F0502020204030204" pitchFamily="34" charset="0"/>
                <a:cs typeface="Calibri" panose="020F0502020204030204" pitchFamily="34" charset="0"/>
              </a:rPr>
              <a:t> professional to provide Financial Planning may limit the CFP</a:t>
            </a:r>
            <a:r>
              <a:rPr lang="en-US" kern="100" baseline="30000" dirty="0">
                <a:latin typeface="Calibri" panose="020F0502020204030204" pitchFamily="34" charset="0"/>
                <a:ea typeface="Calibri" panose="020F0502020204030204" pitchFamily="34" charset="0"/>
                <a:cs typeface="Calibri" panose="020F0502020204030204" pitchFamily="34" charset="0"/>
              </a:rPr>
              <a:t>®</a:t>
            </a:r>
            <a:r>
              <a:rPr lang="en-US" kern="100" dirty="0">
                <a:latin typeface="Calibri" panose="020F0502020204030204" pitchFamily="34" charset="0"/>
                <a:ea typeface="Calibri" panose="020F0502020204030204" pitchFamily="34" charset="0"/>
                <a:cs typeface="Calibri" panose="020F0502020204030204" pitchFamily="34" charset="0"/>
              </a:rPr>
              <a:t> professional’s Financial Advice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37709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marL="169856" indent="-169856">
              <a:buFont typeface="Arial" panose="020B0604020202020204" pitchFamily="34" charset="0"/>
              <a:buChar char="•"/>
            </a:pPr>
            <a:r>
              <a:rPr lang="en-US" b="1" dirty="0"/>
              <a:t>Applied Objectives</a:t>
            </a:r>
          </a:p>
          <a:p>
            <a:pPr marL="622804" lvl="1" indent="-169856">
              <a:buFont typeface="Arial" panose="020B0604020202020204" pitchFamily="34" charset="0"/>
              <a:buChar char="•"/>
            </a:pPr>
            <a:r>
              <a:rPr lang="en-US" dirty="0"/>
              <a:t>Emphasize the similar underlying principles when selecting, engaging and recommending other persons and selecting, using, and recommending technologies through the two-part interactive scenario.</a:t>
            </a:r>
          </a:p>
          <a:p>
            <a:pPr marL="622804" lvl="1" indent="-169856">
              <a:buFont typeface="Arial" panose="020B0604020202020204" pitchFamily="34" charset="0"/>
              <a:buChar char="•"/>
            </a:pPr>
            <a:r>
              <a:rPr lang="en-US" dirty="0"/>
              <a:t>Make students aware of the new resources concerning the Technology Standard.</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56385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defTabSz="933325">
              <a:defRPr/>
            </a:pPr>
            <a:r>
              <a:rPr lang="en-US" b="1" u="sng" dirty="0"/>
              <a:t>Optional Slide</a:t>
            </a:r>
            <a:r>
              <a:rPr lang="en-US" b="1" dirty="0"/>
              <a:t> </a:t>
            </a:r>
            <a:r>
              <a:rPr lang="en-US" dirty="0"/>
              <a:t>(answer is on the next screen)</a:t>
            </a:r>
          </a:p>
          <a:p>
            <a:pPr defTabSz="933325">
              <a:defRPr/>
            </a:pPr>
            <a:endParaRPr lang="en-US" b="1" dirty="0"/>
          </a:p>
          <a:p>
            <a:pPr defTabSz="933325">
              <a:defRPr/>
            </a:pPr>
            <a:endParaRPr lang="en-US" b="1" dirty="0"/>
          </a:p>
          <a:p>
            <a:pPr defTabSz="933325">
              <a:defRPr/>
            </a:pPr>
            <a:endParaRPr lang="en-US" b="1"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9983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spcAft>
                <a:spcPts val="793"/>
              </a:spcAft>
            </a:pPr>
            <a:r>
              <a:rPr lang="en-US" b="1" u="sng" kern="100" dirty="0">
                <a:latin typeface="Calibri" panose="020F0502020204030204" pitchFamily="34" charset="0"/>
                <a:ea typeface="Calibri" panose="020F0502020204030204" pitchFamily="34" charset="0"/>
                <a:cs typeface="Calibri" panose="020F0502020204030204" pitchFamily="34" charset="0"/>
              </a:rPr>
              <a:t>Optional Slide</a:t>
            </a:r>
            <a:endParaRPr lang="en-US"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r>
              <a:rPr lang="en-US" b="1" kern="100" dirty="0">
                <a:latin typeface="Calibri" panose="020F0502020204030204" pitchFamily="34" charset="0"/>
                <a:ea typeface="Calibri" panose="020F0502020204030204" pitchFamily="34" charset="0"/>
                <a:cs typeface="Calibri" panose="020F0502020204030204" pitchFamily="34" charset="0"/>
              </a:rPr>
              <a:t>Options for Instruction: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Both polls in this objective are optional and are intended to be an icebreaker. They can also be used to show the links between the two obligations.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You may omit the polls or replace with another poll or interactive activity.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Potential optional activity – discussion (live or in a chat) of ways the students and their firms handle referrals.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533409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784292" y="4106893"/>
            <a:ext cx="5621020" cy="4139659"/>
          </a:xfrm>
        </p:spPr>
        <p:txBody>
          <a:bodyPr/>
          <a:lstStyle/>
          <a:p>
            <a:pPr>
              <a:lnSpc>
                <a:spcPct val="107000"/>
              </a:lnSpc>
              <a:spcAft>
                <a:spcPts val="793"/>
              </a:spcAft>
            </a:pPr>
            <a:r>
              <a:rPr lang="en-US" b="1" u="sng" kern="100" dirty="0">
                <a:latin typeface="Calibri" panose="020F0502020204030204" pitchFamily="34" charset="0"/>
                <a:ea typeface="Calibri" panose="020F0502020204030204" pitchFamily="34" charset="0"/>
                <a:cs typeface="Calibri" panose="020F0502020204030204" pitchFamily="34" charset="0"/>
              </a:rPr>
              <a:t>Optional slide:</a:t>
            </a:r>
          </a:p>
          <a:p>
            <a:pPr>
              <a:lnSpc>
                <a:spcPct val="107000"/>
              </a:lnSpc>
              <a:spcAft>
                <a:spcPts val="793"/>
              </a:spcAft>
            </a:pPr>
            <a:r>
              <a:rPr lang="en-US" b="1" kern="100" dirty="0">
                <a:latin typeface="Calibri" panose="020F0502020204030204" pitchFamily="34" charset="0"/>
                <a:ea typeface="Calibri" panose="020F0502020204030204" pitchFamily="34" charset="0"/>
                <a:cs typeface="Calibri" panose="020F0502020204030204" pitchFamily="34" charset="0"/>
              </a:rPr>
              <a:t>Options for Instruction: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Both polls in this objective are optional and are intended to be an icebreaker. They can also be used to show the links between the two obligations.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You may omit the polls or replace with another poll or interactive activity.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Potential optional activity – discussion (live or in a chat) of ways the students and their firms handle referrals.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388722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Interactive Scenario</a:t>
            </a:r>
          </a:p>
          <a:p>
            <a:r>
              <a:rPr lang="en-US" dirty="0"/>
              <a:t>Scenario begins with introducing a CFP® professional and a prospective Client to bring scenario to life. </a:t>
            </a: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r>
              <a:rPr lang="en-US" sz="1100" b="1" kern="100" dirty="0">
                <a:latin typeface="Calibri" panose="020F0502020204030204" pitchFamily="34" charset="0"/>
                <a:ea typeface="Calibri" panose="020F0502020204030204" pitchFamily="34" charset="0"/>
                <a:cs typeface="Calibri" panose="020F0502020204030204" pitchFamily="34" charset="0"/>
              </a:rPr>
              <a:t>Objectives:</a:t>
            </a:r>
            <a:endParaRPr lang="en-US" sz="1100" b="1"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17"/>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Identify </a:t>
            </a:r>
            <a:r>
              <a:rPr lang="en-US" dirty="0">
                <a:latin typeface="Gotham" pitchFamily="50" charset="0"/>
                <a:ea typeface="Calibri" panose="020F0502020204030204" pitchFamily="34" charset="0"/>
                <a:cs typeface="Times New Roman" panose="02020603050405020304" pitchFamily="18" charset="0"/>
              </a:rPr>
              <a:t>duties when offering referrals of other persons or technologies.</a:t>
            </a:r>
          </a:p>
          <a:p>
            <a:pPr marL="171450" indent="-171450">
              <a:lnSpc>
                <a:spcPct val="107000"/>
              </a:lnSpc>
              <a:spcAft>
                <a:spcPts val="817"/>
              </a:spcAft>
              <a:buFont typeface="Arial" panose="020B0604020202020204" pitchFamily="34" charset="0"/>
              <a:buChar char="•"/>
            </a:pPr>
            <a:r>
              <a:rPr lang="en-US" dirty="0">
                <a:latin typeface="Gotham" pitchFamily="50" charset="0"/>
                <a:ea typeface="Calibri" panose="020F0502020204030204" pitchFamily="34" charset="0"/>
                <a:cs typeface="Times New Roman" panose="02020603050405020304" pitchFamily="18" charset="0"/>
              </a:rPr>
              <a:t>Emphasize the importance of clear communication with the Client when you do not have a reasonable basis for a recommendation.</a:t>
            </a:r>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37422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spcAft>
                <a:spcPts val="817"/>
              </a:spcAft>
            </a:pPr>
            <a:r>
              <a:rPr lang="en-US" b="1" dirty="0"/>
              <a:t>Interactive Scenario</a:t>
            </a:r>
            <a:r>
              <a:rPr lang="en-US" dirty="0"/>
              <a:t> continues on  the next page with the Duty to Recommend Additional Persons</a:t>
            </a:r>
            <a:endParaRPr lang="en-US" b="1"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926043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42900" marR="0" lvl="0" indent="-342900">
              <a:lnSpc>
                <a:spcPct val="107000"/>
              </a:lnSpc>
              <a:spcBef>
                <a:spcPts val="0"/>
              </a:spcBef>
              <a:spcAft>
                <a:spcPts val="0"/>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*Walk through the obligations when recommending others </a:t>
            </a:r>
            <a:endParaRPr lang="en-US" kern="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*Remind students that recommendations of others to provide professional services is part of the definition of Financial Advice.</a:t>
            </a:r>
            <a:endParaRPr lang="en-US" kern="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Consider discussing a best practice of having more than one individual to recommend.</a:t>
            </a:r>
            <a:endParaRPr lang="en-US" kern="100" dirty="0">
              <a:effectLst/>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defTabSz="905896">
              <a:defRPr/>
            </a:pPr>
            <a:fld id="{CDC2407E-8647-4FD9-842D-172AD5AD54E7}" type="slidenum">
              <a:rPr lang="en-US">
                <a:solidFill>
                  <a:prstClr val="black"/>
                </a:solidFill>
                <a:latin typeface="Calibri" panose="020F0502020204030204"/>
              </a:rPr>
              <a:pPr defTabSz="905896">
                <a:defRPr/>
              </a:pPr>
              <a:t>74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426988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*Make the connection between the process for this and the process for recommending other persons.</a:t>
            </a:r>
          </a:p>
          <a:p>
            <a:pPr marL="165604" indent="-169856">
              <a:buFont typeface="Arial" panose="020B0604020202020204" pitchFamily="34" charset="0"/>
              <a:buChar char="•"/>
            </a:pPr>
            <a:r>
              <a:rPr lang="en-US" dirty="0"/>
              <a:t>*The wording is different, but in both cases you need to have reasonable basis for supplying the recommendation</a:t>
            </a:r>
          </a:p>
          <a:p>
            <a:pPr marL="169856" indent="-169856">
              <a:buFont typeface="Arial" panose="020B0604020202020204" pitchFamily="34" charset="0"/>
              <a:buChar char="•"/>
            </a:pPr>
            <a:r>
              <a:rPr lang="en-US" dirty="0"/>
              <a:t>*Kareem does not have a sufficient basis to recommend a technology/software solution</a:t>
            </a:r>
          </a:p>
          <a:p>
            <a:pPr marL="169856" indent="-169856">
              <a:buFont typeface="Arial" panose="020B0604020202020204" pitchFamily="34" charset="0"/>
              <a:buChar char="•"/>
            </a:pPr>
            <a:r>
              <a:rPr lang="en-US" dirty="0"/>
              <a:t>If asked, the Technology Standard, including technology recommendations, is explicitly limited to the context of providing Professional Services to a Client.</a:t>
            </a:r>
          </a:p>
          <a:p>
            <a:endParaRPr lang="en-US" dirty="0"/>
          </a:p>
          <a:p>
            <a:r>
              <a:rPr lang="en-US" dirty="0"/>
              <a:t>Full Text of the Technology Standard (</a:t>
            </a:r>
            <a:r>
              <a:rPr lang="en-US" i="1" dirty="0"/>
              <a:t>Code and Standards </a:t>
            </a:r>
            <a:r>
              <a:rPr lang="en-US" dirty="0"/>
              <a:t>Article A.14)</a:t>
            </a:r>
          </a:p>
          <a:p>
            <a:pPr marL="169856" indent="-169856">
              <a:buFont typeface="Arial" panose="020B0604020202020204" pitchFamily="34" charset="0"/>
              <a:buChar char="•"/>
            </a:pPr>
            <a:r>
              <a:rPr lang="en-US" dirty="0"/>
              <a:t>A CFP® professional must exercise reasonable care and judgment when selecting, using, or recommending any software, digital advice tool, or other technology while providing Professional Services to a Client. </a:t>
            </a:r>
          </a:p>
          <a:p>
            <a:pPr marL="169856" indent="-169856">
              <a:buFont typeface="Arial" panose="020B0604020202020204" pitchFamily="34" charset="0"/>
              <a:buChar char="•"/>
            </a:pPr>
            <a:r>
              <a:rPr lang="en-US" dirty="0"/>
              <a:t>A CFP® professional must have a reasonable level of understanding of the assumptions and outcomes of the technology employed.</a:t>
            </a:r>
          </a:p>
          <a:p>
            <a:pPr marL="169856" indent="-169856">
              <a:buFont typeface="Arial" panose="020B0604020202020204" pitchFamily="34" charset="0"/>
              <a:buChar char="•"/>
            </a:pPr>
            <a:r>
              <a:rPr lang="en-US" dirty="0"/>
              <a:t>A CFP® professional must have a reasonable basis for believing that the technology produces reliable, objective, and appropriate outcomes.</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75</a:t>
            </a:fld>
            <a:endParaRPr lang="en-US" dirty="0"/>
          </a:p>
        </p:txBody>
      </p:sp>
      <p:sp>
        <p:nvSpPr>
          <p:cNvPr id="7" name="Slide Image Placeholder 6">
            <a:extLst>
              <a:ext uri="{FF2B5EF4-FFF2-40B4-BE49-F238E27FC236}">
                <a16:creationId xmlns:a16="http://schemas.microsoft.com/office/drawing/2014/main" id="{B5B9B5D5-E674-F747-991B-9B4F63607EE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6904286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lvl="0"/>
            <a:r>
              <a:rPr lang="en-US" dirty="0"/>
              <a:t>1. I have no recommendation.</a:t>
            </a:r>
          </a:p>
          <a:p>
            <a:pPr marL="169856" indent="-169856">
              <a:buFont typeface="Arial" panose="020B0604020202020204" pitchFamily="34" charset="0"/>
              <a:buChar char="•"/>
            </a:pPr>
            <a:r>
              <a:rPr lang="en-US" dirty="0"/>
              <a:t>*This is appropriate and probably the safest response. </a:t>
            </a:r>
          </a:p>
          <a:p>
            <a:pPr marL="169856" indent="-169856">
              <a:buFont typeface="Arial" panose="020B0604020202020204" pitchFamily="34" charset="0"/>
              <a:buChar char="•"/>
            </a:pPr>
            <a:r>
              <a:rPr lang="en-US" dirty="0"/>
              <a:t>However, it can be difficult in the moment to provide no information, so there are other options.</a:t>
            </a:r>
          </a:p>
          <a:p>
            <a:r>
              <a:rPr lang="en-US" dirty="0"/>
              <a:t>2. Cash Flow Caretaker is good: </a:t>
            </a:r>
          </a:p>
          <a:p>
            <a:pPr marL="169856" indent="-169856">
              <a:buFont typeface="Arial" panose="020B0604020202020204" pitchFamily="34" charset="0"/>
              <a:buChar char="•"/>
            </a:pPr>
            <a:r>
              <a:rPr lang="en-US" dirty="0"/>
              <a:t>*This is not an appropriate response.</a:t>
            </a:r>
          </a:p>
          <a:p>
            <a:pPr marL="169856" indent="-169856">
              <a:buFont typeface="Arial" panose="020B0604020202020204" pitchFamily="34" charset="0"/>
              <a:buChar char="•"/>
            </a:pPr>
            <a:r>
              <a:rPr lang="en-US" dirty="0"/>
              <a:t>*Javier might reasonably assume that Kareem has a reasonable basis to recommend the technology, such as a result of personal experience or due diligence.</a:t>
            </a:r>
          </a:p>
          <a:p>
            <a:r>
              <a:rPr lang="en-US" dirty="0"/>
              <a:t>3. My colleague told me they like Cash Flow CareTaker, but I do not have experience with it or other programs.</a:t>
            </a:r>
          </a:p>
          <a:p>
            <a:pPr marL="169856" indent="-169856">
              <a:lnSpc>
                <a:spcPct val="107000"/>
              </a:lnSpc>
              <a:buFont typeface="Arial" panose="020B0604020202020204" pitchFamily="34" charset="0"/>
              <a:buChar char="•"/>
            </a:pPr>
            <a:r>
              <a:rPr lang="en-US" dirty="0"/>
              <a:t> </a:t>
            </a:r>
            <a:r>
              <a:rPr lang="en-US" kern="100" dirty="0">
                <a:effectLst/>
                <a:ea typeface="Calibri" panose="020F0502020204030204" pitchFamily="34" charset="0"/>
                <a:cs typeface="Calibri" panose="020F0502020204030204" pitchFamily="34" charset="0"/>
              </a:rPr>
              <a:t>*This is ALSO an appropriate response</a:t>
            </a:r>
          </a:p>
          <a:p>
            <a:pPr marL="169856" indent="-169856">
              <a:lnSpc>
                <a:spcPct val="107000"/>
              </a:lnSpc>
              <a:spcAft>
                <a:spcPts val="793"/>
              </a:spcAft>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*By giving Javier the full context for mentioning CashFlow Caretaker, a reasonable Client could discern that the basis for mentioning the software is limited.</a:t>
            </a:r>
            <a:endParaRPr lang="en-US" kern="1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76</a:t>
            </a:fld>
            <a:endParaRPr lang="en-US" dirty="0"/>
          </a:p>
        </p:txBody>
      </p:sp>
      <p:sp>
        <p:nvSpPr>
          <p:cNvPr id="7" name="Slide Image Placeholder 6">
            <a:extLst>
              <a:ext uri="{FF2B5EF4-FFF2-40B4-BE49-F238E27FC236}">
                <a16:creationId xmlns:a16="http://schemas.microsoft.com/office/drawing/2014/main" id="{149590B9-926B-671A-90DF-3F9D3E408E77}"/>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4010071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The Slide shows the six 6 key considerations for satisfying CFP Board’s Technology Standard as outlined in the </a:t>
            </a:r>
            <a:r>
              <a:rPr lang="en-US" i="1" dirty="0"/>
              <a:t>Technology Guide</a:t>
            </a:r>
            <a:r>
              <a:rPr lang="en-US" dirty="0"/>
              <a:t>.  </a:t>
            </a:r>
          </a:p>
          <a:p>
            <a:pPr marL="169856" indent="-169856">
              <a:buFont typeface="Arial" panose="020B0604020202020204" pitchFamily="34" charset="0"/>
              <a:buChar char="•"/>
            </a:pPr>
            <a:r>
              <a:rPr lang="en-US" dirty="0"/>
              <a:t>*A CFP® professional cannot rely on a technology’s outcomes without question or review. A CFP® professional must always use their professional skill and judgment to assess whether the technology’s outputs are:</a:t>
            </a:r>
          </a:p>
          <a:p>
            <a:pPr marL="452948" lvl="1"/>
            <a:r>
              <a:rPr lang="en-US" dirty="0"/>
              <a:t>(i) accurate and error-free, </a:t>
            </a:r>
          </a:p>
          <a:p>
            <a:pPr marL="452948" lvl="1"/>
            <a:r>
              <a:rPr lang="en-US" dirty="0"/>
              <a:t>(ii) the product of any bias or conflicts of interest, and</a:t>
            </a:r>
          </a:p>
          <a:p>
            <a:pPr marL="452948" lvl="1"/>
            <a:r>
              <a:rPr lang="en-US" dirty="0"/>
              <a:t>(iii) proper for the Client’s circumstances and the purpose for which they will be used. Helps prevent automation bias (See </a:t>
            </a:r>
            <a:r>
              <a:rPr lang="en-US" i="1" dirty="0"/>
              <a:t>Technology Guide,</a:t>
            </a:r>
            <a:r>
              <a:rPr lang="en-US" dirty="0"/>
              <a:t> p. 10).</a:t>
            </a:r>
          </a:p>
          <a:p>
            <a:pPr marL="169856" indent="-169856">
              <a:buFont typeface="Arial" panose="020B0604020202020204" pitchFamily="34" charset="0"/>
              <a:buChar char="•"/>
            </a:pPr>
            <a:r>
              <a:rPr lang="en-US" dirty="0"/>
              <a:t>CFP® professionals working at firms that use technology can reasonably rely on the selection of technology by the firm or the custodian they select, but if they identify concerns they should raise them (See </a:t>
            </a:r>
            <a:r>
              <a:rPr lang="en-US" i="1" dirty="0"/>
              <a:t>Technology Guide</a:t>
            </a:r>
            <a:r>
              <a:rPr lang="en-US" dirty="0"/>
              <a:t>, p. 8).</a:t>
            </a:r>
          </a:p>
        </p:txBody>
      </p:sp>
      <p:sp>
        <p:nvSpPr>
          <p:cNvPr id="4" name="Slide Number Placeholder 3"/>
          <p:cNvSpPr>
            <a:spLocks noGrp="1"/>
          </p:cNvSpPr>
          <p:nvPr>
            <p:ph type="sldNum" sz="quarter" idx="5"/>
          </p:nvPr>
        </p:nvSpPr>
        <p:spPr/>
        <p:txBody>
          <a:bodyPr/>
          <a:lstStyle/>
          <a:p>
            <a:fld id="{CDC2407E-8647-4FD9-842D-172AD5AD54E7}" type="slidenum">
              <a:rPr lang="en-US"/>
              <a:pPr/>
              <a:t>77</a:t>
            </a:fld>
            <a:endParaRPr lang="en-US" dirty="0"/>
          </a:p>
        </p:txBody>
      </p:sp>
      <p:sp>
        <p:nvSpPr>
          <p:cNvPr id="7" name="Slide Image Placeholder 6">
            <a:extLst>
              <a:ext uri="{FF2B5EF4-FFF2-40B4-BE49-F238E27FC236}">
                <a16:creationId xmlns:a16="http://schemas.microsoft.com/office/drawing/2014/main" id="{63A188F0-A8D8-C88C-59F2-0CC7903742B3}"/>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5815560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sz="1100" b="1" dirty="0"/>
              <a:t>Key instruction points </a:t>
            </a:r>
            <a:r>
              <a:rPr lang="en-US" sz="1100" dirty="0"/>
              <a:t>(asterisk includes information that must be addressed through affirmation of discussion or direct instruction; other information is optional but helpful):</a:t>
            </a:r>
          </a:p>
          <a:p>
            <a:pPr marL="171450" indent="-171450" defTabSz="933422">
              <a:buFont typeface="Arial" panose="020B0604020202020204" pitchFamily="34" charset="0"/>
              <a:buChar char="•"/>
              <a:defRPr/>
            </a:pPr>
            <a:r>
              <a:rPr lang="en-US" sz="1100" dirty="0"/>
              <a:t>*CFP Board developed the </a:t>
            </a:r>
            <a:r>
              <a:rPr lang="en-US" sz="1100" i="1" dirty="0"/>
              <a:t>Technology Guide</a:t>
            </a:r>
            <a:r>
              <a:rPr lang="en-US" sz="1100" dirty="0"/>
              <a:t>, as well as Sample Questionnaires and a Technology Evaluation Checklist, in order to provide a valuable resource to aid CFP® professionals.</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All of these materials are designed to help you comply with the Technology Standard, but more broadly to simply help you better use, select, and recommend technology when working with your clients.</a:t>
            </a:r>
          </a:p>
          <a:p>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94225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defTabSz="933234">
              <a:defRPr/>
            </a:pPr>
            <a:r>
              <a:rPr lang="en-US" b="1" dirty="0"/>
              <a:t>Applied Objectives</a:t>
            </a:r>
          </a:p>
          <a:p>
            <a:pPr marL="169856" indent="-169856" defTabSz="933234">
              <a:buFont typeface="Arial" panose="020B0604020202020204" pitchFamily="34" charset="0"/>
              <a:buChar char="•"/>
              <a:defRPr/>
            </a:pPr>
            <a:r>
              <a:rPr lang="en-US" dirty="0"/>
              <a:t>Provide an overview of the Enforcement process, with emphasis on:</a:t>
            </a:r>
          </a:p>
          <a:p>
            <a:pPr marL="622804" lvl="1" indent="-169856" defTabSz="933234">
              <a:buFont typeface="Arial" panose="020B0604020202020204" pitchFamily="34" charset="0"/>
              <a:buChar char="•"/>
              <a:defRPr/>
            </a:pPr>
            <a:r>
              <a:rPr lang="en-US" dirty="0"/>
              <a:t>The range of sanctions for violations</a:t>
            </a:r>
          </a:p>
          <a:p>
            <a:pPr marL="622804" lvl="1" indent="-169856" defTabSz="933234">
              <a:buFont typeface="Arial" panose="020B0604020202020204" pitchFamily="34" charset="0"/>
              <a:buChar char="•"/>
              <a:defRPr/>
            </a:pPr>
            <a:r>
              <a:rPr lang="en-US" dirty="0"/>
              <a:t>The separation of functions between CFP Board staff that investigate misconduct and the Disciplinary and Ethics Commission, which hears evidence and makes sanctions determination</a:t>
            </a:r>
          </a:p>
          <a:p>
            <a:pPr marL="169856" indent="-169856" defTabSz="933234">
              <a:buFont typeface="Arial" panose="020B0604020202020204" pitchFamily="34" charset="0"/>
              <a:buChar char="•"/>
              <a:defRPr/>
            </a:pPr>
            <a:r>
              <a:rPr lang="en-US" dirty="0"/>
              <a:t>Emphasize the importance of the Duty to Report, with an emphasis on general categories of reportable matters and common mistakes when reporting.</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72575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Instructor Notes</a:t>
            </a:r>
          </a:p>
          <a:p>
            <a:pPr marL="169856" indent="-169856">
              <a:buFont typeface="Arial" panose="020B0604020202020204" pitchFamily="34" charset="0"/>
              <a:buChar char="•"/>
            </a:pPr>
            <a:r>
              <a:rPr lang="en-US" dirty="0"/>
              <a:t>Objectives:</a:t>
            </a:r>
          </a:p>
          <a:p>
            <a:pPr marL="622804" lvl="1" indent="-169856">
              <a:buFont typeface="Arial" panose="020B0604020202020204" pitchFamily="34" charset="0"/>
              <a:buChar char="•"/>
            </a:pPr>
            <a:r>
              <a:rPr lang="en-US" dirty="0"/>
              <a:t>Ensure participants we understand that they might not absorb everything in this course.</a:t>
            </a:r>
          </a:p>
          <a:p>
            <a:pPr marL="622804" lvl="1" indent="-169856">
              <a:buFont typeface="Arial" panose="020B0604020202020204" pitchFamily="34" charset="0"/>
              <a:buChar char="•"/>
            </a:pPr>
            <a:r>
              <a:rPr lang="en-US" dirty="0"/>
              <a:t>There are resources for them if they have questions.</a:t>
            </a:r>
          </a:p>
          <a:p>
            <a:pPr marL="169856" indent="-169856">
              <a:buFont typeface="Arial" panose="020B0604020202020204" pitchFamily="34" charset="0"/>
              <a:buChar char="•"/>
            </a:pPr>
            <a:r>
              <a:rPr lang="en-US" dirty="0"/>
              <a:t>Encourage participants to bookmark the pages with compliance resources. </a:t>
            </a:r>
          </a:p>
          <a:p>
            <a:pPr marL="169856" indent="-169856">
              <a:buFont typeface="Arial" panose="020B0604020202020204" pitchFamily="34" charset="0"/>
              <a:buChar char="•"/>
            </a:pPr>
            <a:r>
              <a:rPr lang="en-US" b="1" dirty="0"/>
              <a:t>Companion Guide </a:t>
            </a:r>
            <a:r>
              <a:rPr lang="en-US" dirty="0"/>
              <a:t>includes a copy of the Roadmap, as well as guidance on the Duty to Report, and QR codes with links to all compliance resources.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8</a:t>
            </a:fld>
            <a:endParaRPr lang="en-US" dirty="0"/>
          </a:p>
        </p:txBody>
      </p:sp>
      <p:sp>
        <p:nvSpPr>
          <p:cNvPr id="7" name="Slide Image Placeholder 6">
            <a:extLst>
              <a:ext uri="{FF2B5EF4-FFF2-40B4-BE49-F238E27FC236}">
                <a16:creationId xmlns:a16="http://schemas.microsoft.com/office/drawing/2014/main" id="{E4C95C9D-0958-4314-05E1-FFC5005222A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1027826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sz="1100" b="1" dirty="0"/>
              <a:t>Instructor Notes:</a:t>
            </a:r>
          </a:p>
          <a:p>
            <a:r>
              <a:rPr lang="en-US" sz="1100" b="1" dirty="0"/>
              <a:t>Show</a:t>
            </a:r>
            <a:r>
              <a:rPr lang="en-US" sz="1100" dirty="0"/>
              <a:t> the video: https://www.youtube.com/watch?v=qJNNDId5fxE</a:t>
            </a:r>
          </a:p>
          <a:p>
            <a:endParaRPr lang="en-US" sz="1100" dirty="0"/>
          </a:p>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tabLst>
                <a:tab pos="452948" algn="l"/>
              </a:tabLst>
            </a:pPr>
            <a:r>
              <a:rPr lang="en-US" kern="100" dirty="0">
                <a:effectLst/>
                <a:ea typeface="Calibri" panose="020F0502020204030204" pitchFamily="34" charset="0"/>
                <a:cs typeface="Calibri" panose="020F0502020204030204" pitchFamily="34" charset="0"/>
              </a:rPr>
              <a:t>*The range of censures goes from Private Censure to Revocation.</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effectLst/>
                <a:ea typeface="Calibri" panose="020F0502020204030204" pitchFamily="34" charset="0"/>
                <a:cs typeface="Calibri" panose="020F0502020204030204" pitchFamily="34" charset="0"/>
              </a:rPr>
              <a:t>*Everything but a public censure is published on the website and does not get removed.</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effectLst/>
                <a:ea typeface="Calibri" panose="020F0502020204030204" pitchFamily="34" charset="0"/>
                <a:cs typeface="Calibri" panose="020F0502020204030204" pitchFamily="34" charset="0"/>
              </a:rPr>
              <a:t>*Emphasize that while CFP Board Staff investigate matters and decide whether to bring the complaint, it is the DEC that hears evidence and determines any sanction</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effectLst/>
                <a:ea typeface="Calibri" panose="020F0502020204030204" pitchFamily="34" charset="0"/>
                <a:cs typeface="Calibri" panose="020F0502020204030204" pitchFamily="34" charset="0"/>
              </a:rPr>
              <a:t>Consider mentioning:</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T</a:t>
            </a:r>
            <a:r>
              <a:rPr lang="en-US" kern="100" dirty="0">
                <a:effectLst/>
                <a:ea typeface="Calibri" panose="020F0502020204030204" pitchFamily="34" charset="0"/>
                <a:cs typeface="Calibri" panose="020F0502020204030204" pitchFamily="34" charset="0"/>
              </a:rPr>
              <a:t>he newly revised </a:t>
            </a:r>
            <a:r>
              <a:rPr lang="en-US" i="1" kern="100" dirty="0">
                <a:effectLst/>
                <a:ea typeface="Calibri" panose="020F0502020204030204" pitchFamily="34" charset="0"/>
                <a:cs typeface="Calibri" panose="020F0502020204030204" pitchFamily="34" charset="0"/>
              </a:rPr>
              <a:t>Sanctions Guidelines</a:t>
            </a:r>
            <a:r>
              <a:rPr lang="en-US" kern="100" dirty="0">
                <a:effectLst/>
                <a:ea typeface="Calibri" panose="020F0502020204030204" pitchFamily="34" charset="0"/>
                <a:cs typeface="Calibri" panose="020F0502020204030204" pitchFamily="34" charset="0"/>
              </a:rPr>
              <a:t> for those wanting more information.</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That this video is part of a series that explains the Enforcement process.</a:t>
            </a:r>
            <a:endParaRPr lang="en-US" kern="100" dirty="0">
              <a:effectLst/>
              <a:ea typeface="Calibri" panose="020F0502020204030204" pitchFamily="34" charset="0"/>
              <a:cs typeface="Times New Roman" panose="02020603050405020304" pitchFamily="18" charset="0"/>
            </a:endParaRPr>
          </a:p>
          <a:p>
            <a:endParaRPr lang="en-US" dirty="0"/>
          </a:p>
          <a:p>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619660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653001" y="4025013"/>
            <a:ext cx="5621020" cy="4139659"/>
          </a:xfrm>
        </p:spPr>
        <p:txBody>
          <a:bodyPr/>
          <a:lstStyle/>
          <a:p>
            <a:r>
              <a:rPr lang="en-US" b="1" u="sng" dirty="0">
                <a:solidFill>
                  <a:srgbClr val="000000"/>
                </a:solidFill>
                <a:latin typeface="Gotham Book"/>
              </a:rPr>
              <a:t>Optional Slide</a:t>
            </a:r>
            <a:r>
              <a:rPr lang="en-US" dirty="0">
                <a:solidFill>
                  <a:srgbClr val="000000"/>
                </a:solidFill>
                <a:latin typeface="Gotham Book"/>
              </a:rPr>
              <a:t> to connect the role of the Duty to Report in an effective Enforcement program.</a:t>
            </a:r>
            <a:endParaRPr lang="en-US" b="1" u="sng" dirty="0">
              <a:solidFill>
                <a:srgbClr val="000000"/>
              </a:solidFill>
              <a:latin typeface="Gotham Book"/>
            </a:endParaRPr>
          </a:p>
          <a:p>
            <a:endParaRPr lang="en-US" b="1" dirty="0">
              <a:solidFill>
                <a:srgbClr val="000000"/>
              </a:solidFill>
              <a:latin typeface="Gotham Book"/>
            </a:endParaRPr>
          </a:p>
          <a:p>
            <a:r>
              <a:rPr lang="en-US" b="1" dirty="0"/>
              <a:t>Key instruction points </a:t>
            </a:r>
            <a:r>
              <a:rPr lang="en-US" dirty="0"/>
              <a:t>(asterisk includes information that must be addressed through affirmation of discussion or direct instruction; other information is optional but helpful):</a:t>
            </a:r>
            <a:endParaRPr lang="en-US" dirty="0">
              <a:solidFill>
                <a:srgbClr val="000000"/>
              </a:solidFill>
              <a:latin typeface="Gotham Book"/>
            </a:endParaRPr>
          </a:p>
          <a:p>
            <a:pPr defTabSz="933422" eaLnBrk="0" fontAlgn="base" hangingPunct="0">
              <a:spcBef>
                <a:spcPct val="30000"/>
              </a:spcBef>
              <a:spcAft>
                <a:spcPct val="0"/>
              </a:spcAft>
              <a:defRPr/>
            </a:pPr>
            <a:r>
              <a:rPr lang="en-US" b="1" dirty="0"/>
              <a:t>For the value of the CFP® certification?</a:t>
            </a:r>
          </a:p>
          <a:p>
            <a:pPr marL="169856" indent="-169856" defTabSz="933422" eaLnBrk="0" fontAlgn="base" hangingPunct="0">
              <a:spcBef>
                <a:spcPct val="30000"/>
              </a:spcBef>
              <a:spcAft>
                <a:spcPct val="0"/>
              </a:spcAft>
              <a:buFont typeface="Arial" panose="020B0604020202020204" pitchFamily="34" charset="0"/>
              <a:buChar char="•"/>
              <a:defRPr/>
            </a:pPr>
            <a:r>
              <a:rPr lang="en-US" dirty="0"/>
              <a:t>The Duty to Report is a Key element of an enforcement program that seeks to detect potential misconduct.  </a:t>
            </a:r>
          </a:p>
          <a:p>
            <a:pPr marL="169856" indent="-169856" defTabSz="933422" eaLnBrk="0" fontAlgn="base" hangingPunct="0">
              <a:spcBef>
                <a:spcPct val="30000"/>
              </a:spcBef>
              <a:spcAft>
                <a:spcPct val="0"/>
              </a:spcAft>
              <a:buFont typeface="Arial" panose="020B0604020202020204" pitchFamily="34" charset="0"/>
              <a:buChar char="•"/>
              <a:defRPr/>
            </a:pPr>
            <a:r>
              <a:rPr lang="en-US" dirty="0"/>
              <a:t>*A significant component of the value of CFP</a:t>
            </a:r>
            <a:r>
              <a:rPr lang="en-US" baseline="30000" dirty="0"/>
              <a:t>®</a:t>
            </a:r>
            <a:r>
              <a:rPr lang="en-US" dirty="0"/>
              <a:t> certification is derived from the fact that CFP Board enforces the </a:t>
            </a:r>
            <a:r>
              <a:rPr lang="en-US" i="1" dirty="0"/>
              <a:t>Code and Standards</a:t>
            </a:r>
            <a:r>
              <a:rPr lang="en-US" dirty="0"/>
              <a:t>.  </a:t>
            </a:r>
          </a:p>
          <a:p>
            <a:pPr defTabSz="933422" eaLnBrk="0" fontAlgn="base" hangingPunct="0">
              <a:spcBef>
                <a:spcPct val="30000"/>
              </a:spcBef>
              <a:spcAft>
                <a:spcPct val="0"/>
              </a:spcAft>
              <a:defRPr/>
            </a:pPr>
            <a:endParaRPr lang="en-US" dirty="0"/>
          </a:p>
          <a:p>
            <a:pPr defTabSz="933422" eaLnBrk="0" fontAlgn="base" hangingPunct="0">
              <a:spcBef>
                <a:spcPct val="30000"/>
              </a:spcBef>
              <a:spcAft>
                <a:spcPct val="0"/>
              </a:spcAft>
              <a:defRPr/>
            </a:pPr>
            <a:r>
              <a:rPr lang="en-US" b="1" dirty="0"/>
              <a:t>For Clients:</a:t>
            </a:r>
          </a:p>
          <a:p>
            <a:pPr marL="171450" indent="-171450" defTabSz="933422" eaLnBrk="0" fontAlgn="base" hangingPunct="0">
              <a:spcBef>
                <a:spcPct val="30000"/>
              </a:spcBef>
              <a:spcAft>
                <a:spcPct val="0"/>
              </a:spcAft>
              <a:buFont typeface="Arial" panose="020B0604020202020204" pitchFamily="34" charset="0"/>
              <a:buChar char="•"/>
              <a:defRPr/>
            </a:pPr>
            <a:r>
              <a:rPr lang="en-US" b="0" dirty="0"/>
              <a:t>*Clients can have greater confidence that they are working with individuals who act in their best interests and act with integrity and competence. </a:t>
            </a:r>
          </a:p>
          <a:p>
            <a:pPr marL="171450" indent="-171450" defTabSz="933422" eaLnBrk="0" fontAlgn="base" hangingPunct="0">
              <a:spcBef>
                <a:spcPct val="30000"/>
              </a:spcBef>
              <a:spcAft>
                <a:spcPct val="0"/>
              </a:spcAft>
              <a:buFont typeface="Arial" panose="020B0604020202020204" pitchFamily="34" charset="0"/>
              <a:buChar char="•"/>
              <a:defRPr/>
            </a:pPr>
            <a:r>
              <a:rPr lang="en-US" b="0" dirty="0"/>
              <a:t>The reporting and enforcement process provides credibility for the public.</a:t>
            </a:r>
          </a:p>
          <a:p>
            <a:pPr defTabSz="933422" eaLnBrk="0" fontAlgn="base" hangingPunct="0">
              <a:spcBef>
                <a:spcPct val="30000"/>
              </a:spcBef>
              <a:spcAft>
                <a:spcPct val="0"/>
              </a:spcAft>
              <a:defRPr/>
            </a:pPr>
            <a:endParaRPr lang="en-US" b="1" dirty="0"/>
          </a:p>
          <a:p>
            <a:pPr defTabSz="933422" eaLnBrk="0" fontAlgn="base" hangingPunct="0">
              <a:spcBef>
                <a:spcPct val="30000"/>
              </a:spcBef>
              <a:spcAft>
                <a:spcPct val="0"/>
              </a:spcAft>
              <a:defRPr/>
            </a:pPr>
            <a:r>
              <a:rPr lang="en-US" b="1" dirty="0"/>
              <a:t>For individual CFP® professionals:</a:t>
            </a:r>
          </a:p>
          <a:p>
            <a:pPr marL="169856" indent="-169856" defTabSz="933422" eaLnBrk="0" fontAlgn="base" hangingPunct="0">
              <a:spcBef>
                <a:spcPct val="30000"/>
              </a:spcBef>
              <a:spcAft>
                <a:spcPct val="0"/>
              </a:spcAft>
              <a:buFont typeface="Arial" panose="020B0604020202020204" pitchFamily="34" charset="0"/>
              <a:buChar char="•"/>
              <a:defRPr/>
            </a:pPr>
            <a:r>
              <a:rPr lang="en-US" dirty="0"/>
              <a:t>See next slide</a:t>
            </a:r>
          </a:p>
          <a:p>
            <a:endParaRPr lang="en-US" dirty="0">
              <a:solidFill>
                <a:srgbClr val="000000"/>
              </a:solidFill>
              <a:latin typeface="Gotham Book"/>
            </a:endParaRPr>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72712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*Emphasize the reporting deadline of 30 days from the initiation of the event.</a:t>
            </a:r>
          </a:p>
          <a:p>
            <a:pPr marL="169856" indent="-169856">
              <a:buFont typeface="Arial" panose="020B0604020202020204" pitchFamily="34" charset="0"/>
              <a:buChar char="•"/>
            </a:pPr>
            <a:r>
              <a:rPr lang="en-US" dirty="0"/>
              <a:t>*Updates to the same event must be reported if they are also a reportable event (</a:t>
            </a:r>
            <a:r>
              <a:rPr lang="en-US" i="1" dirty="0"/>
              <a:t>e.g., </a:t>
            </a:r>
            <a:r>
              <a:rPr lang="en-US" dirty="0"/>
              <a:t>a customer complaint becomes an arbitration, an arrest becomes a conviction).</a:t>
            </a:r>
          </a:p>
          <a:p>
            <a:pPr marL="169856" indent="-169856">
              <a:buFont typeface="Arial" panose="020B0604020202020204" pitchFamily="34" charset="0"/>
              <a:buChar char="•"/>
            </a:pPr>
            <a:r>
              <a:rPr lang="en-US" dirty="0"/>
              <a:t>If needed in response to a question: Favorable resolutions to events, such as dismissals, are not required to be reported, but it is a good idea to report them.</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82</a:t>
            </a:fld>
            <a:endParaRPr lang="en-US" dirty="0"/>
          </a:p>
        </p:txBody>
      </p:sp>
      <p:sp>
        <p:nvSpPr>
          <p:cNvPr id="7" name="Slide Image Placeholder 6">
            <a:extLst>
              <a:ext uri="{FF2B5EF4-FFF2-40B4-BE49-F238E27FC236}">
                <a16:creationId xmlns:a16="http://schemas.microsoft.com/office/drawing/2014/main" id="{C69B1DBF-D596-A8C9-6788-7A2BE3216985}"/>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832972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endParaRPr lang="en-US" dirty="0"/>
          </a:p>
          <a:p>
            <a:pPr marL="169856" indent="-169856">
              <a:buFont typeface="Arial" panose="020B0604020202020204" pitchFamily="34" charset="0"/>
              <a:buChar char="•"/>
            </a:pPr>
            <a:r>
              <a:rPr lang="en-US" dirty="0"/>
              <a:t>*Provide a quick reminder that reporting is completed online by logging into their account (full instructions provided below).</a:t>
            </a:r>
          </a:p>
          <a:p>
            <a:endParaRPr lang="en-US" sz="1100" b="1" dirty="0"/>
          </a:p>
          <a:p>
            <a:r>
              <a:rPr lang="en-US" dirty="0"/>
              <a:t>Once a CFP® professional has accessed his or her account to make a report, they will navigate to the tab that is titled Ethics Reporting.  This tab is accessible through the dashboard shown here.  Once a CFP® professional submits a report, the information is stored permanently within that user’s account.  The user can access prior reports but cannot change a report once it has been submitted.</a:t>
            </a:r>
          </a:p>
          <a:p>
            <a:endParaRPr lang="en-US" dirty="0"/>
          </a:p>
          <a:p>
            <a:pPr defTabSz="933422" eaLnBrk="0" fontAlgn="base" hangingPunct="0">
              <a:spcBef>
                <a:spcPct val="30000"/>
              </a:spcBef>
              <a:spcAft>
                <a:spcPct val="0"/>
              </a:spcAft>
              <a:defRPr/>
            </a:pPr>
            <a:r>
              <a:rPr lang="en-US" dirty="0">
                <a:solidFill>
                  <a:prstClr val="black"/>
                </a:solidFill>
              </a:rPr>
              <a:t>CFP Board has established an online reporting form that is located at </a:t>
            </a:r>
            <a:r>
              <a:rPr lang="en-US" u="sng" dirty="0">
                <a:solidFill>
                  <a:prstClr val="black"/>
                </a:solidFill>
                <a:hlinkClick r:id="rId3">
                  <a:extLst>
                    <a:ext uri="{A12FA001-AC4F-418D-AE19-62706E023703}">
                      <ahyp:hlinkClr xmlns:ahyp="http://schemas.microsoft.com/office/drawing/2018/hyperlinkcolor" val="tx"/>
                    </a:ext>
                  </a:extLst>
                </a:hlinkClick>
              </a:rPr>
              <a:t>CFP.net/ethics/reporting</a:t>
            </a:r>
            <a:r>
              <a:rPr lang="en-US" dirty="0"/>
              <a:t>, at which the user will be directed to the relevant reporting page within his or her online account</a:t>
            </a:r>
            <a:r>
              <a:rPr lang="en-US" dirty="0">
                <a:solidFill>
                  <a:prstClr val="black"/>
                </a:solidFill>
              </a:rPr>
              <a:t>. Thereafter, a CFP</a:t>
            </a:r>
            <a:r>
              <a:rPr lang="en-US" baseline="30000" dirty="0">
                <a:solidFill>
                  <a:prstClr val="black"/>
                </a:solidFill>
              </a:rPr>
              <a:t>®</a:t>
            </a:r>
            <a:r>
              <a:rPr lang="en-US" dirty="0">
                <a:solidFill>
                  <a:prstClr val="black"/>
                </a:solidFill>
              </a:rPr>
              <a:t> professional also must complete the CFP Board Ethics Declaration when renewing his or her certification, although once a matter required to be reported is reported, it is not necessary to report it again.  </a:t>
            </a:r>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51874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*The slide shows </a:t>
            </a:r>
            <a:r>
              <a:rPr lang="en-US" b="1" kern="100" dirty="0">
                <a:latin typeface="Calibri" panose="020F0502020204030204" pitchFamily="34" charset="0"/>
                <a:ea typeface="Calibri" panose="020F0502020204030204" pitchFamily="34" charset="0"/>
                <a:cs typeface="Calibri" panose="020F0502020204030204" pitchFamily="34" charset="0"/>
              </a:rPr>
              <a:t>general categories only</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*Students should consult the Duty to Report Brochure (in the </a:t>
            </a:r>
            <a:r>
              <a:rPr lang="en-US" i="1" kern="100" dirty="0">
                <a:latin typeface="Calibri" panose="020F0502020204030204" pitchFamily="34" charset="0"/>
                <a:ea typeface="Calibri" panose="020F0502020204030204" pitchFamily="34" charset="0"/>
                <a:cs typeface="Calibri" panose="020F0502020204030204" pitchFamily="34" charset="0"/>
              </a:rPr>
              <a:t>Companion Guide </a:t>
            </a:r>
            <a:r>
              <a:rPr lang="en-US" kern="100" dirty="0">
                <a:latin typeface="Calibri" panose="020F0502020204030204" pitchFamily="34" charset="0"/>
                <a:ea typeface="Calibri" panose="020F0502020204030204" pitchFamily="34" charset="0"/>
                <a:cs typeface="Calibri" panose="020F0502020204030204" pitchFamily="34" charset="0"/>
              </a:rPr>
              <a:t>and available on the website) if they ever have the following to determine if it is reportable: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termination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lawsuit or arbitration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customer complaint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arrest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7"/>
              </a:spcAft>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402056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*While the questions asked at each renewal cycle regarding Ethics are about reportable violations, there is a separate requirement to report within 30 days.</a:t>
            </a:r>
          </a:p>
          <a:p>
            <a:pPr marL="169856" indent="-169856">
              <a:buFont typeface="Arial" panose="020B0604020202020204" pitchFamily="34" charset="0"/>
              <a:buChar char="•"/>
            </a:pPr>
            <a:r>
              <a:rPr lang="en-US" dirty="0"/>
              <a:t>*Customer complaints also are reportable regardless of whether your firm believe there is merit to the complaint.</a:t>
            </a:r>
          </a:p>
          <a:p>
            <a:pPr marL="169856" indent="-169856">
              <a:buFont typeface="Arial" panose="020B0604020202020204" pitchFamily="34" charset="0"/>
              <a:buChar char="•"/>
            </a:pPr>
            <a:r>
              <a:rPr lang="en-US" dirty="0"/>
              <a:t>*Certain events, particularly events involving allegations of fraud, dishonesty, and misrepresentation, are reportable even if they are outside the context of your professional work.</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defTabSz="933422" eaLnBrk="0" fontAlgn="base" hangingPunct="0">
              <a:lnSpc>
                <a:spcPct val="107000"/>
              </a:lnSpc>
              <a:defRPr/>
            </a:pPr>
            <a:endParaRPr lang="en-US" dirty="0"/>
          </a:p>
          <a:p>
            <a:pPr defTabSz="933422" eaLnBrk="0" fontAlgn="base" hangingPunct="0">
              <a:lnSpc>
                <a:spcPct val="107000"/>
              </a:lnSpc>
              <a:defRPr/>
            </a:pPr>
            <a:r>
              <a:rPr lang="en-US" dirty="0"/>
              <a:t>The following information may be used if a participant asks a question about reporting information on Form U4 </a:t>
            </a:r>
            <a:r>
              <a:rPr lang="en-US" dirty="0">
                <a:solidFill>
                  <a:srgbClr val="333333"/>
                </a:solidFill>
                <a:latin typeface="Gotham SSm A"/>
              </a:rPr>
              <a:t>(Uniform Application for Securities Industry Registration or Transfer):</a:t>
            </a:r>
          </a:p>
          <a:p>
            <a:pPr marL="169856" indent="-169856" defTabSz="933422" eaLnBrk="0" fontAlgn="base" hangingPunct="0">
              <a:lnSpc>
                <a:spcPct val="107000"/>
              </a:lnSpc>
              <a:spcAft>
                <a:spcPts val="817"/>
              </a:spcAft>
              <a:buFont typeface="Arial" panose="020B0604020202020204" pitchFamily="34" charset="0"/>
              <a:buChar char="•"/>
              <a:defRPr/>
            </a:pPr>
            <a:r>
              <a:rPr lang="en-US" dirty="0"/>
              <a:t>When CFP Board announced that, effective January 2024, the sanction guideline for a failure to timely report information would be a public censure, CFP Board also stated that </a:t>
            </a:r>
            <a:r>
              <a:rPr lang="en-US" dirty="0">
                <a:solidFill>
                  <a:srgbClr val="333333"/>
                </a:solidFill>
                <a:latin typeface="Gotham SSm A"/>
              </a:rPr>
              <a:t>timely reporting on Form U4 is equivalent to timely reporting to CFP Board. (See https://www.cfp.net/news/2021/11/cfp-board-increases-sanction-for-self-reporting-failures-requests-comments-on-proposed.) </a:t>
            </a:r>
          </a:p>
          <a:p>
            <a:pPr marL="169856" indent="-169856" defTabSz="933422" eaLnBrk="0" fontAlgn="base" hangingPunct="0">
              <a:lnSpc>
                <a:spcPct val="107000"/>
              </a:lnSpc>
              <a:spcAft>
                <a:spcPts val="817"/>
              </a:spcAft>
              <a:buFont typeface="Arial" panose="020B0604020202020204" pitchFamily="34" charset="0"/>
              <a:buChar char="•"/>
              <a:defRPr/>
            </a:pPr>
            <a:r>
              <a:rPr lang="en-US" dirty="0"/>
              <a:t>This is a “safe harbor” that exists only for the information that is reported on Form U4.  A CFP® professional who states that he or she timely reported the information on Form U4 may be asked to provide a copy of the Form U4 showing that the information was timely reported on the Form U4.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805948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Applied Objective: </a:t>
            </a:r>
            <a:r>
              <a:rPr lang="en-US" dirty="0"/>
              <a:t>This is meant to be a short objective to provide an overview of the categories of information required, what needs to be in writing, and when information needs to be provided. </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86</a:t>
            </a:fld>
            <a:endParaRPr lang="en-US" dirty="0"/>
          </a:p>
        </p:txBody>
      </p:sp>
      <p:sp>
        <p:nvSpPr>
          <p:cNvPr id="7" name="Slide Image Placeholder 6">
            <a:extLst>
              <a:ext uri="{FF2B5EF4-FFF2-40B4-BE49-F238E27FC236}">
                <a16:creationId xmlns:a16="http://schemas.microsoft.com/office/drawing/2014/main" id="{D795B481-3808-5DA1-8BFA-2A69C84A7C93}"/>
              </a:ext>
            </a:extLst>
          </p:cNvPr>
          <p:cNvSpPr>
            <a:spLocks noGrp="1" noRot="1" noChangeAspect="1"/>
          </p:cNvSpPr>
          <p:nvPr>
            <p:ph type="sldImg"/>
          </p:nvPr>
        </p:nvSpPr>
        <p:spPr/>
      </p:sp>
    </p:spTree>
    <p:extLst>
      <p:ext uri="{BB962C8B-B14F-4D97-AF65-F5344CB8AC3E}">
        <p14:creationId xmlns:p14="http://schemas.microsoft.com/office/powerpoint/2010/main" val="4290732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75016" indent="-175016">
              <a:buFont typeface="Arial" panose="020B0604020202020204" pitchFamily="34" charset="0"/>
              <a:buChar char="•"/>
            </a:pPr>
            <a:r>
              <a:rPr lang="en-US" b="0" dirty="0"/>
              <a:t>*Let Participants know that the Roadmap includes the </a:t>
            </a:r>
            <a:r>
              <a:rPr lang="en-US" b="0" i="1" dirty="0"/>
              <a:t>Financial Advice Engagements Disclosure Guide</a:t>
            </a:r>
            <a:r>
              <a:rPr lang="en-US" b="1" i="1" dirty="0"/>
              <a:t> </a:t>
            </a:r>
            <a:r>
              <a:rPr lang="en-US" b="0" i="0" dirty="0"/>
              <a:t>(p. 10) and the </a:t>
            </a:r>
            <a:r>
              <a:rPr lang="en-US" b="0" i="1" dirty="0"/>
              <a:t>Financial Planning Engagements Disclosure Guide </a:t>
            </a:r>
            <a:r>
              <a:rPr lang="en-US" b="0" i="0" dirty="0"/>
              <a:t>(p. 14). </a:t>
            </a:r>
            <a:endParaRPr lang="en-US" b="0" dirty="0"/>
          </a:p>
          <a:p>
            <a:pPr marL="641728" lvl="1" indent="-175016">
              <a:buFont typeface="Arial" panose="020B0604020202020204" pitchFamily="34" charset="0"/>
              <a:buChar char="•"/>
            </a:pPr>
            <a:r>
              <a:rPr lang="en-US" b="0" dirty="0"/>
              <a:t>The information required to be provided both for Financial Advice generally and Financial Advice that Requires Financial Planning</a:t>
            </a:r>
          </a:p>
          <a:p>
            <a:pPr marL="641728" lvl="1" indent="-175016">
              <a:buFont typeface="Arial" panose="020B0604020202020204" pitchFamily="34" charset="0"/>
              <a:buChar char="•"/>
            </a:pPr>
            <a:r>
              <a:rPr lang="en-US" b="0" dirty="0"/>
              <a:t>What must be in writing</a:t>
            </a:r>
          </a:p>
          <a:p>
            <a:pPr marL="641728" lvl="1" indent="-175016">
              <a:buFont typeface="Arial" panose="020B0604020202020204" pitchFamily="34" charset="0"/>
              <a:buChar char="•"/>
            </a:pPr>
            <a:r>
              <a:rPr lang="en-US" b="0" dirty="0"/>
              <a:t>Documents that might contain the information to be disclosed (Form ADV, Form CRS, etc.)</a:t>
            </a:r>
          </a:p>
          <a:p>
            <a:pPr marL="641728" lvl="1" indent="-175016">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298684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71450" indent="-171450">
              <a:buFont typeface="Arial" panose="020B0604020202020204" pitchFamily="34" charset="0"/>
              <a:buChar char="•"/>
            </a:pPr>
            <a:r>
              <a:rPr lang="en-US" dirty="0"/>
              <a:t>*Information must be provided to the client in all Financial Advice arrangements at or before the Time of Engagement.</a:t>
            </a:r>
          </a:p>
          <a:p>
            <a:r>
              <a:rPr lang="en-US" i="1" dirty="0"/>
              <a:t>Financial Advice that does not require Financial Planning</a:t>
            </a:r>
            <a:r>
              <a:rPr lang="en-US" dirty="0"/>
              <a:t>:</a:t>
            </a:r>
          </a:p>
          <a:p>
            <a:pPr marL="171450" indent="-171450">
              <a:buFont typeface="Arial" panose="020B0604020202020204" pitchFamily="34" charset="0"/>
              <a:buChar char="•"/>
            </a:pPr>
            <a:r>
              <a:rPr lang="en-US" dirty="0"/>
              <a:t>*The Privacy Policy must be in writing.</a:t>
            </a:r>
          </a:p>
          <a:p>
            <a:pPr marL="171450" indent="-171450">
              <a:buFont typeface="Arial" panose="020B0604020202020204" pitchFamily="34" charset="0"/>
              <a:buChar char="•"/>
            </a:pPr>
            <a:r>
              <a:rPr lang="en-US" dirty="0"/>
              <a:t>*You must document that you have provided the information to the Client even if the information is not provided in writing. </a:t>
            </a:r>
          </a:p>
          <a:p>
            <a:r>
              <a:rPr lang="en-US" i="1" dirty="0"/>
              <a:t>Financial Advice that requires Financial Planning</a:t>
            </a:r>
            <a:r>
              <a:rPr lang="en-US" dirty="0"/>
              <a:t>:</a:t>
            </a:r>
          </a:p>
          <a:p>
            <a:pPr marL="171450" indent="-171450">
              <a:buFont typeface="Arial" panose="020B0604020202020204" pitchFamily="34" charset="0"/>
              <a:buChar char="•"/>
            </a:pPr>
            <a:r>
              <a:rPr lang="en-US" dirty="0"/>
              <a:t>Everything must be in writing except Conflicts of Interest (the provision of Conflicts disclosure still must be documented).</a:t>
            </a:r>
          </a:p>
          <a:p>
            <a:pPr marL="171450" indent="-171450">
              <a:buFont typeface="Arial" panose="020B0604020202020204" pitchFamily="34" charset="0"/>
              <a:buChar char="•"/>
            </a:pPr>
            <a:r>
              <a:rPr lang="en-US" dirty="0"/>
              <a:t>Why not Material Conflicts of Interest?</a:t>
            </a:r>
          </a:p>
          <a:p>
            <a:pPr marL="400050" lvl="1" indent="-171450">
              <a:buFont typeface="Arial" panose="020B0604020202020204" pitchFamily="34" charset="0"/>
              <a:buChar char="•"/>
            </a:pPr>
            <a:r>
              <a:rPr lang="en-US" dirty="0"/>
              <a:t>“CFP Board recognizes, however, that in some business models and in some circumstances, such a requirement may present logistical challenges, and thus the proposal does not include such a requirement.” </a:t>
            </a:r>
            <a:r>
              <a:rPr lang="en-US" dirty="0">
                <a:hlinkClick r:id="rId3"/>
              </a:rPr>
              <a:t>Commentary to the Code and Standards</a:t>
            </a:r>
            <a:r>
              <a:rPr lang="en-US" dirty="0"/>
              <a:t>, p. 8</a:t>
            </a:r>
          </a:p>
          <a:p>
            <a:pPr marL="171450" indent="-171450">
              <a:buFont typeface="Arial" panose="020B0604020202020204" pitchFamily="34" charset="0"/>
              <a:buChar char="•"/>
            </a:pPr>
            <a:r>
              <a:rPr lang="en-US" dirty="0"/>
              <a:t>*You must also provide, in writing, Terms of the Engagement</a:t>
            </a:r>
          </a:p>
          <a:p>
            <a:pPr marL="628650" lvl="1" indent="-171450">
              <a:buFont typeface="Arial" panose="020B0604020202020204" pitchFamily="34" charset="0"/>
              <a:buChar char="•"/>
            </a:pPr>
            <a:r>
              <a:rPr lang="en-US" dirty="0"/>
              <a:t>A CFP® professional is responsible for implementing, monitoring, and updating the Financial Planning recommendation(s) unless specifically excluded from the Scope of Engagement.</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lvl="0"/>
            <a:fld id="{CDC2407E-8647-4FD9-842D-172AD5AD54E7}" type="slidenum">
              <a:rPr lang="en-US" noProof="0" smtClean="0"/>
              <a:pPr lvl="0"/>
              <a:t>88</a:t>
            </a:fld>
            <a:endParaRPr lang="en-US" noProof="0" dirty="0"/>
          </a:p>
        </p:txBody>
      </p:sp>
      <p:sp>
        <p:nvSpPr>
          <p:cNvPr id="9" name="Slide Image Placeholder 8">
            <a:extLst>
              <a:ext uri="{FF2B5EF4-FFF2-40B4-BE49-F238E27FC236}">
                <a16:creationId xmlns:a16="http://schemas.microsoft.com/office/drawing/2014/main" id="{A872EF92-BB1D-0424-2894-BEB67DF8A2E4}"/>
              </a:ext>
            </a:extLst>
          </p:cNvPr>
          <p:cNvSpPr>
            <a:spLocks noGrp="1" noRot="1" noChangeAspect="1"/>
          </p:cNvSpPr>
          <p:nvPr>
            <p:ph type="sldImg"/>
          </p:nvPr>
        </p:nvSpPr>
        <p:spPr/>
      </p:sp>
    </p:spTree>
    <p:extLst>
      <p:ext uri="{BB962C8B-B14F-4D97-AF65-F5344CB8AC3E}">
        <p14:creationId xmlns:p14="http://schemas.microsoft.com/office/powerpoint/2010/main" val="6516072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sz="1100" b="1" dirty="0"/>
              <a:t>Key instruction points </a:t>
            </a:r>
            <a:r>
              <a:rPr lang="en-US" sz="1100" dirty="0"/>
              <a:t>(asterisk includes information that must be addressed through affirmation of discussion or direct instruction; other information is optional but helpful):</a:t>
            </a:r>
          </a:p>
          <a:p>
            <a:endParaRPr lang="en-US" sz="1100" b="1" dirty="0"/>
          </a:p>
          <a:p>
            <a:pPr marL="171450" indent="-171450">
              <a:buFont typeface="Arial" panose="020B0604020202020204" pitchFamily="34" charset="0"/>
              <a:buChar char="•"/>
            </a:pPr>
            <a:r>
              <a:rPr lang="en-US" sz="1100" dirty="0"/>
              <a:t>*</a:t>
            </a:r>
            <a:r>
              <a:rPr lang="en-US" sz="1100" b="1" dirty="0"/>
              <a:t>Timing (Article A.10.a.)</a:t>
            </a:r>
            <a:r>
              <a:rPr lang="en-US" sz="1100" dirty="0"/>
              <a:t>. The required information must be provided prior to or at the time of the Engagement.  </a:t>
            </a:r>
          </a:p>
          <a:p>
            <a:endParaRPr lang="en-US" sz="1100" b="1" dirty="0"/>
          </a:p>
          <a:p>
            <a:pPr marL="171450" indent="-171450">
              <a:buFont typeface="Arial" panose="020B0604020202020204" pitchFamily="34" charset="0"/>
              <a:buChar char="•"/>
            </a:pPr>
            <a:r>
              <a:rPr lang="en-US" sz="1100" b="1" dirty="0"/>
              <a:t>*Updating (Article A.10.d.).  </a:t>
            </a:r>
            <a:r>
              <a:rPr lang="en-US" sz="1100" dirty="0"/>
              <a:t>A CFP</a:t>
            </a:r>
            <a:r>
              <a:rPr lang="en-US" sz="1100" baseline="30000" dirty="0"/>
              <a:t>®</a:t>
            </a:r>
            <a:r>
              <a:rPr lang="en-US" sz="1100" dirty="0"/>
              <a:t> professional has an ongoing obligation to provide to the Client any information that is a Material change or update to the information required to be provided to the Client.  Material changes and updates to public disciplinary history or bankruptcy information must be disclosed to the Client within ninety days, together with the location(s) of the relevant webpages that publish the disciplinary actions and bankruptcies.</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3438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Optional Slide</a:t>
            </a:r>
            <a:r>
              <a:rPr lang="en-US" b="1" dirty="0"/>
              <a:t>:</a:t>
            </a:r>
          </a:p>
          <a:p>
            <a:endParaRPr lang="en-US" b="1" dirty="0"/>
          </a:p>
          <a:p>
            <a:r>
              <a:rPr lang="en-US" b="0" dirty="0"/>
              <a:t>If conducting the poll, please record answers so CFP Board can review for feedback.</a:t>
            </a:r>
          </a:p>
          <a:p>
            <a:endParaRPr lang="en-US" b="0" dirty="0"/>
          </a:p>
          <a:p>
            <a:r>
              <a:rPr lang="en-US" dirty="0"/>
              <a:t>CFP Board has developed guidance resources to help CFP® professionals understand and comply with the </a:t>
            </a:r>
            <a:r>
              <a:rPr lang="en-US" i="1" dirty="0"/>
              <a:t>Code of Ethics and Standards of Conduct</a:t>
            </a:r>
            <a:r>
              <a:rPr lang="en-US" dirty="0"/>
              <a:t>. </a:t>
            </a:r>
          </a:p>
          <a:p>
            <a:endParaRPr lang="en-US" dirty="0"/>
          </a:p>
          <a:p>
            <a:r>
              <a:rPr lang="en-US" b="1" dirty="0"/>
              <a:t>Ask</a:t>
            </a:r>
            <a:r>
              <a:rPr lang="en-US" dirty="0"/>
              <a:t> participants if they have used the resources on this site before. Encourage them to bookmark the pages with compliance resources. </a:t>
            </a:r>
          </a:p>
          <a:p>
            <a:endParaRPr lang="en-US" dirty="0"/>
          </a:p>
          <a:p>
            <a:pPr defTabSz="933422" eaLnBrk="0" fontAlgn="base" hangingPunct="0">
              <a:spcBef>
                <a:spcPct val="30000"/>
              </a:spcBef>
              <a:spcAft>
                <a:spcPct val="0"/>
              </a:spcAft>
              <a:defRPr/>
            </a:pPr>
            <a:r>
              <a:rPr lang="en-US" b="1" dirty="0"/>
              <a:t>Point out </a:t>
            </a:r>
            <a:r>
              <a:rPr lang="en-US" dirty="0"/>
              <a:t>that the last two pages</a:t>
            </a:r>
            <a:r>
              <a:rPr lang="en-US" baseline="0" dirty="0"/>
              <a:t> of the </a:t>
            </a:r>
            <a:r>
              <a:rPr lang="en-US" i="1" baseline="0" dirty="0"/>
              <a:t>Code </a:t>
            </a:r>
            <a:r>
              <a:rPr lang="en-US" baseline="0" dirty="0"/>
              <a:t>and </a:t>
            </a:r>
            <a:r>
              <a:rPr lang="en-US" i="1" baseline="0" dirty="0"/>
              <a:t>Standards </a:t>
            </a:r>
            <a:r>
              <a:rPr lang="en-US" baseline="0" dirty="0"/>
              <a:t>is made up of the Glossary. This is a critical resource for defining key terms used throughout the document.  This training also uses the defined terms.</a:t>
            </a:r>
            <a:endParaRPr lang="en-US" b="1" dirty="0"/>
          </a:p>
          <a:p>
            <a:endParaRPr lang="en-US" i="1" dirty="0"/>
          </a:p>
          <a:p>
            <a:pPr defTabSz="933422" eaLnBrk="0" fontAlgn="base" hangingPunct="0">
              <a:spcBef>
                <a:spcPct val="30000"/>
              </a:spcBef>
              <a:spcAft>
                <a:spcPct val="0"/>
              </a:spcAft>
              <a:defRPr/>
            </a:pPr>
            <a:r>
              <a:rPr lang="en-US" b="1" baseline="0" dirty="0"/>
              <a:t>Companion Guide</a:t>
            </a:r>
            <a:r>
              <a:rPr lang="en-US" b="0" baseline="0" dirty="0"/>
              <a:t> includes a copy of the Roadmap, as well as guidance on the Duty to Report.</a:t>
            </a:r>
            <a:endParaRPr lang="en-US" b="1" dirty="0"/>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099173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Optional Exercise</a:t>
            </a:r>
          </a:p>
          <a:p>
            <a:pPr marL="171450" indent="-171450">
              <a:buFont typeface="Arial" panose="020B0604020202020204" pitchFamily="34" charset="0"/>
              <a:buChar char="•"/>
            </a:pPr>
            <a:r>
              <a:rPr lang="en-US" b="0" i="0" dirty="0"/>
              <a:t>Emphasize that the </a:t>
            </a:r>
            <a:r>
              <a:rPr lang="en-US" b="0" i="1" dirty="0"/>
              <a:t>Code and Standards </a:t>
            </a:r>
            <a:r>
              <a:rPr lang="en-US" b="0" i="0" dirty="0"/>
              <a:t>requires the CFP® professional to document that they provided the information (such as in a Customer Relationship Management System) even if they are not required to provide information in writing.</a:t>
            </a:r>
          </a:p>
          <a:p>
            <a:pPr marL="171450" indent="-171450">
              <a:buFont typeface="Arial" panose="020B0604020202020204" pitchFamily="34" charset="0"/>
              <a:buChar char="•"/>
            </a:pPr>
            <a:r>
              <a:rPr lang="en-US" dirty="0"/>
              <a:t>The obligation rests with the CFP® professional under the </a:t>
            </a:r>
            <a:r>
              <a:rPr lang="en-US" i="1" dirty="0"/>
              <a:t>Code and Standards</a:t>
            </a:r>
            <a:r>
              <a:rPr lang="en-US" dirty="0"/>
              <a:t>, even if you are relying on your firm for recordkeeping.</a:t>
            </a:r>
            <a:endParaRPr lang="en-US" b="0" i="0" dirty="0"/>
          </a:p>
          <a:p>
            <a:endParaRPr lang="en-US" b="0" i="0" dirty="0"/>
          </a:p>
          <a:p>
            <a:endParaRPr lang="en-US" dirty="0"/>
          </a:p>
          <a:p>
            <a:endParaRPr lang="en-US" i="0"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37389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tabLst>
                <a:tab pos="466711" algn="l"/>
              </a:tabLst>
            </a:pPr>
            <a:endParaRPr lang="en-US" b="1" kern="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91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332744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Instructor Notes</a:t>
            </a:r>
          </a:p>
          <a:p>
            <a:pPr marL="169856" indent="-169856">
              <a:buFont typeface="Arial" panose="020B0604020202020204" pitchFamily="34" charset="0"/>
              <a:buChar char="•"/>
            </a:pPr>
            <a:r>
              <a:rPr lang="en-US" dirty="0"/>
              <a:t>Remind participants of the availability of CFP Board Compliance Resources and that the </a:t>
            </a:r>
            <a:r>
              <a:rPr lang="en-US" b="1" dirty="0"/>
              <a:t>Companion Guide </a:t>
            </a:r>
            <a:r>
              <a:rPr lang="en-US" dirty="0"/>
              <a:t>includes a copy of the Roadmap, as well as guidance on the Duty to Report, and QR codes with links to all compliance resources.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92</a:t>
            </a:fld>
            <a:endParaRPr lang="en-US" dirty="0"/>
          </a:p>
        </p:txBody>
      </p:sp>
      <p:sp>
        <p:nvSpPr>
          <p:cNvPr id="7" name="Slide Image Placeholder 6">
            <a:extLst>
              <a:ext uri="{FF2B5EF4-FFF2-40B4-BE49-F238E27FC236}">
                <a16:creationId xmlns:a16="http://schemas.microsoft.com/office/drawing/2014/main" id="{E4C95C9D-0958-4314-05E1-FFC5005222A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8829326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02D8A-74FB-43F7-838F-71943EB654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32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ECB2123-C677-87B0-1F73-E57ED0111AD4}"/>
              </a:ext>
            </a:extLst>
          </p:cNvPr>
          <p:cNvSpPr>
            <a:spLocks noGrp="1"/>
          </p:cNvSpPr>
          <p:nvPr>
            <p:ph type="media" sz="quarter" idx="10"/>
          </p:nvPr>
        </p:nvSpPr>
        <p:spPr>
          <a:xfrm>
            <a:off x="650875" y="1001712"/>
            <a:ext cx="10954971" cy="4854576"/>
          </a:xfrm>
        </p:spPr>
        <p:txBody>
          <a:bodyPr/>
          <a:lstStyle/>
          <a:p>
            <a:endParaRPr lang="en-US" dirty="0"/>
          </a:p>
        </p:txBody>
      </p:sp>
    </p:spTree>
    <p:extLst>
      <p:ext uri="{BB962C8B-B14F-4D97-AF65-F5344CB8AC3E}">
        <p14:creationId xmlns:p14="http://schemas.microsoft.com/office/powerpoint/2010/main" val="344331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2EBC-AD33-D2F6-3BDA-0AEE12EBB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B11B97-AA81-76CD-94A9-4AFAC6C0C1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99C311-BB02-1DB9-D760-F2C17A654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3B129-4D92-FB4F-AD6C-8178D9A06547}"/>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6" name="Footer Placeholder 5">
            <a:extLst>
              <a:ext uri="{FF2B5EF4-FFF2-40B4-BE49-F238E27FC236}">
                <a16:creationId xmlns:a16="http://schemas.microsoft.com/office/drawing/2014/main" id="{82661E92-5CCF-F989-3198-38036E7E93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F5DF3C-82DD-0430-B3E6-ADCA9E41607C}"/>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15306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9200-5D6F-E65A-D6EE-887FDDE7B7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690B02-1A7A-3334-363C-D7FC90EBD6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5E474-955E-F08B-9600-D21440E9EFC5}"/>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5" name="Footer Placeholder 4">
            <a:extLst>
              <a:ext uri="{FF2B5EF4-FFF2-40B4-BE49-F238E27FC236}">
                <a16:creationId xmlns:a16="http://schemas.microsoft.com/office/drawing/2014/main" id="{F2EF7E3C-7D8A-3D4F-5FF2-799BFB3DA5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256E60-D1BE-DFAB-8434-94D0B1705246}"/>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801599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C4379-91EC-BE1E-1284-3892229D3D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B70F17-C9DD-0F5B-AA5D-237C81C49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97D0A-5DD6-BC3E-3571-2B66942C4F9D}"/>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5" name="Footer Placeholder 4">
            <a:extLst>
              <a:ext uri="{FF2B5EF4-FFF2-40B4-BE49-F238E27FC236}">
                <a16:creationId xmlns:a16="http://schemas.microsoft.com/office/drawing/2014/main" id="{0BBB801B-AC41-3976-B486-E96625A5DB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110F8A-14BC-B70B-2623-B67DDFAF6EF5}"/>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92906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F80F-D658-F8D1-5F43-80CA0F638B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10ADD-5426-B4ED-04A3-F0F7BE9E6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0179A-890C-7ADF-1A6D-5D9533D3858F}"/>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5" name="Footer Placeholder 4">
            <a:extLst>
              <a:ext uri="{FF2B5EF4-FFF2-40B4-BE49-F238E27FC236}">
                <a16:creationId xmlns:a16="http://schemas.microsoft.com/office/drawing/2014/main" id="{28D59C8D-006F-D5DE-55F6-29E32AB5C8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B2C82E-B2CB-44E1-30CF-A6597361EB7D}"/>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34568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CD58-5540-2E00-A1B9-644BC14F0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A698BC-D22E-D00A-D0DA-71392E4115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A04CA-C522-257E-5753-29660E1AB884}"/>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5" name="Footer Placeholder 4">
            <a:extLst>
              <a:ext uri="{FF2B5EF4-FFF2-40B4-BE49-F238E27FC236}">
                <a16:creationId xmlns:a16="http://schemas.microsoft.com/office/drawing/2014/main" id="{179CEE74-5643-F8D4-82D3-E314C948B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DA7607-6DE7-82A4-7594-4CCDE83CEB79}"/>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3349612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BB18-149D-1557-3706-EDB5FB3C7E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1DE354-E876-3EA3-1913-D45E74F4EC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1C5584-0E56-A5F4-DE72-8C5A111E8DE1}"/>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5" name="Footer Placeholder 4">
            <a:extLst>
              <a:ext uri="{FF2B5EF4-FFF2-40B4-BE49-F238E27FC236}">
                <a16:creationId xmlns:a16="http://schemas.microsoft.com/office/drawing/2014/main" id="{7E70BE36-221B-9E72-B6A5-6A20613319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D098B7-6D8D-7151-EB40-C120CBB16C64}"/>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329122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3352-B9E1-A8AF-E492-3919B1F54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BAAFF4-D05D-7B57-44FC-FCD93A3F7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2C18F4-E0D6-7B2B-2E13-1130081DAA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7ADE9-B08A-AEBF-1F03-960FCC3A3B99}"/>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6" name="Footer Placeholder 5">
            <a:extLst>
              <a:ext uri="{FF2B5EF4-FFF2-40B4-BE49-F238E27FC236}">
                <a16:creationId xmlns:a16="http://schemas.microsoft.com/office/drawing/2014/main" id="{CE79272D-E2ED-2F6B-95AC-673188C25C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737558-31FE-9B22-50F8-DEDD05E47DBF}"/>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34176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531D-A39E-7C2C-B3F3-4C77ED4944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42BA1F-6246-4843-3E99-F55FC9CA0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B4E459-9872-6AAF-286A-49C2093A6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98BAD-E45F-C26E-7FA9-5E4197210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A584F8-243E-8D7F-7341-4D5F72F61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89250-E8BA-2146-5C9C-DA98E82DF9F3}"/>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8" name="Footer Placeholder 7">
            <a:extLst>
              <a:ext uri="{FF2B5EF4-FFF2-40B4-BE49-F238E27FC236}">
                <a16:creationId xmlns:a16="http://schemas.microsoft.com/office/drawing/2014/main" id="{7CBF041A-4409-A792-98A3-7746F16883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578CDA-F7EE-AB62-7187-EA80E36D3811}"/>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76957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45D7-7F57-F79E-8C25-F48DB0CEB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8EEADB-96EB-DD6A-C4D3-7E4631670B16}"/>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4" name="Footer Placeholder 3">
            <a:extLst>
              <a:ext uri="{FF2B5EF4-FFF2-40B4-BE49-F238E27FC236}">
                <a16:creationId xmlns:a16="http://schemas.microsoft.com/office/drawing/2014/main" id="{BFFA715F-4B51-58A0-13FC-6BBAAB5C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91E0B6-6681-9EBC-87EF-67FE6B0D642D}"/>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287001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D31C1-A08B-62DB-742B-AD26B0205F23}"/>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3" name="Footer Placeholder 2">
            <a:extLst>
              <a:ext uri="{FF2B5EF4-FFF2-40B4-BE49-F238E27FC236}">
                <a16:creationId xmlns:a16="http://schemas.microsoft.com/office/drawing/2014/main" id="{ADCDE465-D435-2C8A-D511-18E2F696D46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C99D45-DD7F-DA09-5A7C-A8CEE30CCC2C}"/>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27303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C486-6229-3445-1827-626CAD83F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9CF83-3DEA-7519-D098-7CCF3D5C5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E0C791-FC81-8A09-F340-B0187459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BF29F-52CC-CD09-C8FF-006701FDC309}"/>
              </a:ext>
            </a:extLst>
          </p:cNvPr>
          <p:cNvSpPr>
            <a:spLocks noGrp="1"/>
          </p:cNvSpPr>
          <p:nvPr>
            <p:ph type="dt" sz="half" idx="10"/>
          </p:nvPr>
        </p:nvSpPr>
        <p:spPr/>
        <p:txBody>
          <a:bodyPr/>
          <a:lstStyle/>
          <a:p>
            <a:fld id="{C48DC9C4-9794-4498-897B-4E069DDA000C}" type="datetimeFigureOut">
              <a:rPr lang="en-US" smtClean="0"/>
              <a:t>8/26/2024</a:t>
            </a:fld>
            <a:endParaRPr lang="en-US" dirty="0"/>
          </a:p>
        </p:txBody>
      </p:sp>
      <p:sp>
        <p:nvSpPr>
          <p:cNvPr id="6" name="Footer Placeholder 5">
            <a:extLst>
              <a:ext uri="{FF2B5EF4-FFF2-40B4-BE49-F238E27FC236}">
                <a16:creationId xmlns:a16="http://schemas.microsoft.com/office/drawing/2014/main" id="{76232E38-E655-283D-1366-8F82482CF0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A05F96-8C7D-40BB-9D6C-82728145D1B5}"/>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401723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4DB7D-79EE-0C8D-E089-5071A1256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A0A41A-2C31-1D31-0106-C95A7F6F8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3365A-B868-3546-20F8-022D578F0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DC9C4-9794-4498-897B-4E069DDA000C}" type="datetimeFigureOut">
              <a:rPr lang="en-US" smtClean="0"/>
              <a:t>8/26/2024</a:t>
            </a:fld>
            <a:endParaRPr lang="en-US" dirty="0"/>
          </a:p>
        </p:txBody>
      </p:sp>
      <p:sp>
        <p:nvSpPr>
          <p:cNvPr id="5" name="Footer Placeholder 4">
            <a:extLst>
              <a:ext uri="{FF2B5EF4-FFF2-40B4-BE49-F238E27FC236}">
                <a16:creationId xmlns:a16="http://schemas.microsoft.com/office/drawing/2014/main" id="{0EBBD002-C7A9-0460-DAA6-73EF56FBE1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57F9B1E-BCB6-6F7F-27DA-B4399F381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6337E-84DC-4CD6-9460-2082F786D914}" type="slidenum">
              <a:rPr lang="en-US" smtClean="0"/>
              <a:t>‹#›</a:t>
            </a:fld>
            <a:endParaRPr lang="en-US" dirty="0"/>
          </a:p>
        </p:txBody>
      </p:sp>
    </p:spTree>
    <p:extLst>
      <p:ext uri="{BB962C8B-B14F-4D97-AF65-F5344CB8AC3E}">
        <p14:creationId xmlns:p14="http://schemas.microsoft.com/office/powerpoint/2010/main" val="204070347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notesSlide" Target="../notesSlides/notesSlide23.xml"/><Relationship Id="rId16"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sv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1.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sv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79.sv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88.sv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12.svg"/></Relationships>
</file>

<file path=ppt/slides/_rels/slide5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notesSlide" Target="../notesSlides/notesSlide56.xml"/><Relationship Id="rId16"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18" Type="http://schemas.openxmlformats.org/officeDocument/2006/relationships/image" Target="../media/image105.png"/><Relationship Id="rId26" Type="http://schemas.openxmlformats.org/officeDocument/2006/relationships/image" Target="../media/image113.png"/><Relationship Id="rId3" Type="http://schemas.openxmlformats.org/officeDocument/2006/relationships/image" Target="../media/image1.png"/><Relationship Id="rId21" Type="http://schemas.openxmlformats.org/officeDocument/2006/relationships/image" Target="../media/image108.svg"/><Relationship Id="rId7" Type="http://schemas.openxmlformats.org/officeDocument/2006/relationships/image" Target="../media/image94.svg"/><Relationship Id="rId12" Type="http://schemas.openxmlformats.org/officeDocument/2006/relationships/image" Target="../media/image99.png"/><Relationship Id="rId17" Type="http://schemas.openxmlformats.org/officeDocument/2006/relationships/image" Target="../media/image104.svg"/><Relationship Id="rId25" Type="http://schemas.openxmlformats.org/officeDocument/2006/relationships/image" Target="../media/image112.svg"/><Relationship Id="rId2" Type="http://schemas.openxmlformats.org/officeDocument/2006/relationships/notesSlide" Target="../notesSlides/notesSlide61.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svg"/><Relationship Id="rId24" Type="http://schemas.openxmlformats.org/officeDocument/2006/relationships/image" Target="../media/image111.png"/><Relationship Id="rId5" Type="http://schemas.openxmlformats.org/officeDocument/2006/relationships/image" Target="../media/image92.svg"/><Relationship Id="rId15" Type="http://schemas.openxmlformats.org/officeDocument/2006/relationships/image" Target="../media/image102.svg"/><Relationship Id="rId23" Type="http://schemas.openxmlformats.org/officeDocument/2006/relationships/image" Target="../media/image110.svg"/><Relationship Id="rId10" Type="http://schemas.openxmlformats.org/officeDocument/2006/relationships/image" Target="../media/image97.png"/><Relationship Id="rId19" Type="http://schemas.openxmlformats.org/officeDocument/2006/relationships/image" Target="../media/image106.sv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sv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1.png"/><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png"/><Relationship Id="rId7" Type="http://schemas.openxmlformats.org/officeDocument/2006/relationships/image" Target="../media/image124.sv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png"/><Relationship Id="rId7" Type="http://schemas.openxmlformats.org/officeDocument/2006/relationships/image" Target="../media/image135.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hyperlink" Target="https://www.youtube.com/watch?v=qJNNDId5fx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140.png"/><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43.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7.sv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1.sv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150.png"/><Relationship Id="rId5" Type="http://schemas.openxmlformats.org/officeDocument/2006/relationships/image" Target="../media/image149.svg"/><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04ECAE-C447-1DE0-0FE2-9230957EFE6F}"/>
              </a:ext>
            </a:extLst>
          </p:cNvPr>
          <p:cNvSpPr/>
          <p:nvPr/>
        </p:nvSpPr>
        <p:spPr>
          <a:xfrm>
            <a:off x="201168" y="164592"/>
            <a:ext cx="11814048" cy="6528816"/>
          </a:xfrm>
          <a:prstGeom prst="rect">
            <a:avLst/>
          </a:prstGeom>
          <a:solidFill>
            <a:srgbClr val="FFCE34"/>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FPBoard_Logo_Black_WhtBg_small.png">
            <a:extLst>
              <a:ext uri="{FF2B5EF4-FFF2-40B4-BE49-F238E27FC236}">
                <a16:creationId xmlns:a16="http://schemas.microsoft.com/office/drawing/2014/main" id="{61647191-2EE4-B4E7-968F-146B2C6A9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8" y="1329796"/>
            <a:ext cx="3885493" cy="878124"/>
          </a:xfrm>
          <a:prstGeom prst="rect">
            <a:avLst/>
          </a:prstGeom>
        </p:spPr>
      </p:pic>
      <p:sp>
        <p:nvSpPr>
          <p:cNvPr id="10" name="TextBox 9">
            <a:extLst>
              <a:ext uri="{FF2B5EF4-FFF2-40B4-BE49-F238E27FC236}">
                <a16:creationId xmlns:a16="http://schemas.microsoft.com/office/drawing/2014/main" id="{19DC8300-BBE6-37B3-F650-609F2EE127E3}"/>
              </a:ext>
            </a:extLst>
          </p:cNvPr>
          <p:cNvSpPr txBox="1"/>
          <p:nvPr/>
        </p:nvSpPr>
        <p:spPr>
          <a:xfrm>
            <a:off x="505627" y="2313883"/>
            <a:ext cx="7796161" cy="1754326"/>
          </a:xfrm>
          <a:prstGeom prst="rect">
            <a:avLst/>
          </a:prstGeom>
          <a:noFill/>
        </p:spPr>
        <p:txBody>
          <a:bodyPr wrap="square" rtlCol="0">
            <a:spAutoFit/>
          </a:bodyPr>
          <a:lstStyle/>
          <a:p>
            <a:r>
              <a:rPr lang="en-US" sz="4000" dirty="0">
                <a:latin typeface="Gotham" panose="02000604040000020004" pitchFamily="50" charset="0"/>
              </a:rPr>
              <a:t>ETHICS CE</a:t>
            </a:r>
          </a:p>
          <a:p>
            <a:r>
              <a:rPr lang="en-US" sz="3400" dirty="0">
                <a:latin typeface="Gotham Medium" panose="02000604030000020004" pitchFamily="50" charset="0"/>
              </a:rPr>
              <a:t>A Practical Application of CFP Board’s </a:t>
            </a:r>
            <a:r>
              <a:rPr lang="en-US" sz="3400" i="1" dirty="0">
                <a:latin typeface="Gotham Medium" panose="02000604030000020004" pitchFamily="50" charset="0"/>
              </a:rPr>
              <a:t>Code and Standards</a:t>
            </a:r>
          </a:p>
        </p:txBody>
      </p:sp>
      <p:grpSp>
        <p:nvGrpSpPr>
          <p:cNvPr id="16" name="Group 15">
            <a:extLst>
              <a:ext uri="{FF2B5EF4-FFF2-40B4-BE49-F238E27FC236}">
                <a16:creationId xmlns:a16="http://schemas.microsoft.com/office/drawing/2014/main" id="{C33DB51E-D0D7-20D4-36E9-80622DAAAAA2}"/>
              </a:ext>
            </a:extLst>
          </p:cNvPr>
          <p:cNvGrpSpPr/>
          <p:nvPr/>
        </p:nvGrpSpPr>
        <p:grpSpPr>
          <a:xfrm>
            <a:off x="201168" y="4531659"/>
            <a:ext cx="11814048" cy="1339089"/>
            <a:chOff x="201168" y="4824267"/>
            <a:chExt cx="11841478" cy="1339089"/>
          </a:xfrm>
        </p:grpSpPr>
        <p:sp>
          <p:nvSpPr>
            <p:cNvPr id="11" name="Rectangle 10">
              <a:extLst>
                <a:ext uri="{FF2B5EF4-FFF2-40B4-BE49-F238E27FC236}">
                  <a16:creationId xmlns:a16="http://schemas.microsoft.com/office/drawing/2014/main" id="{89463CBE-DD3E-A707-B71A-35F5F94FEB03}"/>
                </a:ext>
              </a:extLst>
            </p:cNvPr>
            <p:cNvSpPr/>
            <p:nvPr/>
          </p:nvSpPr>
          <p:spPr>
            <a:xfrm>
              <a:off x="201168" y="4824267"/>
              <a:ext cx="11841478" cy="13390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4982172-C2C9-8495-EFBB-F84D2F6D4F3B}"/>
                </a:ext>
              </a:extLst>
            </p:cNvPr>
            <p:cNvSpPr txBox="1"/>
            <p:nvPr/>
          </p:nvSpPr>
          <p:spPr>
            <a:xfrm>
              <a:off x="549586" y="5088862"/>
              <a:ext cx="6512392" cy="1015663"/>
            </a:xfrm>
            <a:prstGeom prst="rect">
              <a:avLst/>
            </a:prstGeom>
            <a:noFill/>
          </p:spPr>
          <p:txBody>
            <a:bodyPr wrap="square" rtlCol="0">
              <a:spAutoFit/>
            </a:bodyPr>
            <a:lstStyle/>
            <a:p>
              <a:r>
                <a:rPr lang="en-US" sz="2000" dirty="0">
                  <a:solidFill>
                    <a:srgbClr val="FFCE34"/>
                  </a:solidFill>
                  <a:latin typeface="Gotham" panose="02000604040000020004" pitchFamily="50" charset="0"/>
                </a:rPr>
                <a:t>[Presenting Organization]</a:t>
              </a:r>
            </a:p>
            <a:p>
              <a:r>
                <a:rPr lang="en-US" sz="2000" dirty="0">
                  <a:solidFill>
                    <a:schemeClr val="bg1"/>
                  </a:solidFill>
                  <a:latin typeface="Gotham Medium" panose="02000604030000020004" pitchFamily="50" charset="0"/>
                </a:rPr>
                <a:t>[INSTRUCTOR NAME AND TITLE]</a:t>
              </a:r>
            </a:p>
            <a:p>
              <a:r>
                <a:rPr lang="en-US" sz="2000" dirty="0">
                  <a:solidFill>
                    <a:schemeClr val="bg1"/>
                  </a:solidFill>
                  <a:latin typeface="Gotham Light" pitchFamily="50" charset="0"/>
                </a:rPr>
                <a:t>[DATE]</a:t>
              </a:r>
            </a:p>
          </p:txBody>
        </p:sp>
      </p:grpSp>
      <p:pic>
        <p:nvPicPr>
          <p:cNvPr id="3" name="Picture 2">
            <a:extLst>
              <a:ext uri="{FF2B5EF4-FFF2-40B4-BE49-F238E27FC236}">
                <a16:creationId xmlns:a16="http://schemas.microsoft.com/office/drawing/2014/main" id="{7AD2DDF1-4495-7C45-2027-AC045B381C85}"/>
              </a:ext>
            </a:extLst>
          </p:cNvPr>
          <p:cNvPicPr>
            <a:picLocks noChangeAspect="1"/>
          </p:cNvPicPr>
          <p:nvPr/>
        </p:nvPicPr>
        <p:blipFill rotWithShape="1">
          <a:blip r:embed="rId4">
            <a:extLst>
              <a:ext uri="{28A0092B-C50C-407E-A947-70E740481C1C}">
                <a14:useLocalDpi xmlns:a14="http://schemas.microsoft.com/office/drawing/2010/main" val="0"/>
              </a:ext>
            </a:extLst>
          </a:blip>
          <a:srcRect l="10616" t="5124" r="11733" b="27074"/>
          <a:stretch/>
        </p:blipFill>
        <p:spPr>
          <a:xfrm>
            <a:off x="6581274" y="-164592"/>
            <a:ext cx="5234805" cy="6858000"/>
          </a:xfrm>
          <a:prstGeom prst="rect">
            <a:avLst/>
          </a:prstGeom>
        </p:spPr>
      </p:pic>
    </p:spTree>
    <p:extLst>
      <p:ext uri="{BB962C8B-B14F-4D97-AF65-F5344CB8AC3E}">
        <p14:creationId xmlns:p14="http://schemas.microsoft.com/office/powerpoint/2010/main" val="289912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1</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Recognize When a CFP® Professional Is Providing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Financial Advice</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311236"/>
            <a:chOff x="0" y="1565564"/>
            <a:chExt cx="12237908" cy="331123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87680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40AB3764-0A58-6A62-EA79-FBAB0E868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57840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90A2AB-32C5-72D1-A9F8-96CC7558C7E4}"/>
              </a:ext>
            </a:extLst>
          </p:cNvPr>
          <p:cNvPicPr>
            <a:picLocks noChangeAspect="1"/>
          </p:cNvPicPr>
          <p:nvPr/>
        </p:nvPicPr>
        <p:blipFill rotWithShape="1">
          <a:blip r:embed="rId3">
            <a:extLst>
              <a:ext uri="{28A0092B-C50C-407E-A947-70E740481C1C}">
                <a14:useLocalDpi xmlns:a14="http://schemas.microsoft.com/office/drawing/2010/main" val="0"/>
              </a:ext>
            </a:extLst>
          </a:blip>
          <a:srcRect t="10409" r="259"/>
          <a:stretch/>
        </p:blipFill>
        <p:spPr>
          <a:xfrm>
            <a:off x="0" y="1373915"/>
            <a:ext cx="6925456" cy="414713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517907" y="1377888"/>
            <a:ext cx="11674093"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6574401" y="2525997"/>
            <a:ext cx="5079165" cy="1573260"/>
            <a:chOff x="517908" y="395066"/>
            <a:chExt cx="5079165" cy="1573260"/>
          </a:xfrm>
        </p:grpSpPr>
        <p:sp>
          <p:nvSpPr>
            <p:cNvPr id="20" name="TextBox 19">
              <a:extLst>
                <a:ext uri="{FF2B5EF4-FFF2-40B4-BE49-F238E27FC236}">
                  <a16:creationId xmlns:a16="http://schemas.microsoft.com/office/drawing/2014/main" id="{66EDEA13-BABD-08CF-C048-668ECAAF1916}"/>
                </a:ext>
              </a:extLst>
            </p:cNvPr>
            <p:cNvSpPr txBox="1"/>
            <p:nvPr/>
          </p:nvSpPr>
          <p:spPr>
            <a:xfrm>
              <a:off x="741835" y="583331"/>
              <a:ext cx="485523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Why does it matter if I know when I’m providing financial advice?</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26890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74316"/>
            <a:chOff x="517908" y="395066"/>
            <a:chExt cx="8038185" cy="674316"/>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423051"/>
              <a:ext cx="78142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Duties of a CFP</a:t>
              </a:r>
              <a:r>
                <a:rPr kumimoji="0" lang="en-US" sz="3600" b="0" i="0" u="none" strike="noStrike" kern="1200" cap="none" spc="0" normalizeH="0" baseline="0" noProof="0" dirty="0">
                  <a:ln>
                    <a:noFill/>
                  </a:ln>
                  <a:solidFill>
                    <a:prstClr val="black"/>
                  </a:solidFill>
                  <a:effectLst/>
                  <a:uLnTx/>
                  <a:uFillTx/>
                  <a:latin typeface="Gotham Light" pitchFamily="50" charset="0"/>
                </a:rPr>
                <a:t>®</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Professional</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aphicFrame>
        <p:nvGraphicFramePr>
          <p:cNvPr id="3" name="Table 2">
            <a:extLst>
              <a:ext uri="{FF2B5EF4-FFF2-40B4-BE49-F238E27FC236}">
                <a16:creationId xmlns:a16="http://schemas.microsoft.com/office/drawing/2014/main" id="{7677CDD3-A5DA-6DB9-7B49-B4E856CCD409}"/>
              </a:ext>
            </a:extLst>
          </p:cNvPr>
          <p:cNvGraphicFramePr>
            <a:graphicFrameLocks noGrp="1"/>
          </p:cNvGraphicFramePr>
          <p:nvPr>
            <p:extLst>
              <p:ext uri="{D42A27DB-BD31-4B8C-83A1-F6EECF244321}">
                <p14:modId xmlns:p14="http://schemas.microsoft.com/office/powerpoint/2010/main" val="3285920610"/>
              </p:ext>
            </p:extLst>
          </p:nvPr>
        </p:nvGraphicFramePr>
        <p:xfrm>
          <a:off x="517908" y="1114632"/>
          <a:ext cx="11024520" cy="4572449"/>
        </p:xfrm>
        <a:graphic>
          <a:graphicData uri="http://schemas.openxmlformats.org/drawingml/2006/table">
            <a:tbl>
              <a:tblPr firstRow="1" bandRow="1">
                <a:tableStyleId>{5C22544A-7EE6-4342-B048-85BDC9FD1C3A}</a:tableStyleId>
              </a:tblPr>
              <a:tblGrid>
                <a:gridCol w="1833406">
                  <a:extLst>
                    <a:ext uri="{9D8B030D-6E8A-4147-A177-3AD203B41FA5}">
                      <a16:colId xmlns:a16="http://schemas.microsoft.com/office/drawing/2014/main" val="521426190"/>
                    </a:ext>
                  </a:extLst>
                </a:gridCol>
                <a:gridCol w="3984940">
                  <a:extLst>
                    <a:ext uri="{9D8B030D-6E8A-4147-A177-3AD203B41FA5}">
                      <a16:colId xmlns:a16="http://schemas.microsoft.com/office/drawing/2014/main" val="531695938"/>
                    </a:ext>
                  </a:extLst>
                </a:gridCol>
                <a:gridCol w="2450044">
                  <a:extLst>
                    <a:ext uri="{9D8B030D-6E8A-4147-A177-3AD203B41FA5}">
                      <a16:colId xmlns:a16="http://schemas.microsoft.com/office/drawing/2014/main" val="3659496806"/>
                    </a:ext>
                  </a:extLst>
                </a:gridCol>
                <a:gridCol w="2756130">
                  <a:extLst>
                    <a:ext uri="{9D8B030D-6E8A-4147-A177-3AD203B41FA5}">
                      <a16:colId xmlns:a16="http://schemas.microsoft.com/office/drawing/2014/main" val="1994460657"/>
                    </a:ext>
                  </a:extLst>
                </a:gridCol>
              </a:tblGrid>
              <a:tr h="363445">
                <a:tc gridSpan="2">
                  <a:txBody>
                    <a:bodyPr/>
                    <a:lstStyle/>
                    <a:p>
                      <a:pPr algn="ctr"/>
                      <a:r>
                        <a:rPr lang="en-US" sz="1100" dirty="0">
                          <a:latin typeface="Poppins" panose="00000500000000000000" pitchFamily="2" charset="0"/>
                          <a:cs typeface="Poppins" panose="00000500000000000000" pitchFamily="2" charset="0"/>
                        </a:rPr>
                        <a:t>To Clients </a:t>
                      </a:r>
                    </a:p>
                  </a:txBody>
                  <a:tcPr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hMerge="1">
                  <a:txBody>
                    <a:bodyPr/>
                    <a:lstStyle/>
                    <a:p>
                      <a:endParaRPr lang="en-US" dirty="0">
                        <a:latin typeface="Poppins" panose="00000500000000000000" pitchFamily="2" charset="0"/>
                        <a:cs typeface="Poppins" panose="00000500000000000000" pitchFamily="2" charset="0"/>
                      </a:endParaRPr>
                    </a:p>
                  </a:txBody>
                  <a:tcPr>
                    <a:solidFill>
                      <a:schemeClr val="tx1"/>
                    </a:solidFill>
                  </a:tcPr>
                </a:tc>
                <a:tc>
                  <a:txBody>
                    <a:bodyPr/>
                    <a:lstStyle/>
                    <a:p>
                      <a:pPr algn="ctr"/>
                      <a:r>
                        <a:rPr lang="en-US" sz="1100" dirty="0">
                          <a:latin typeface="Poppins" panose="00000500000000000000" pitchFamily="2" charset="0"/>
                          <a:cs typeface="Poppins" panose="00000500000000000000" pitchFamily="2" charset="0"/>
                        </a:rPr>
                        <a:t> To Firms  and Subordinates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a:txBody>
                    <a:bodyPr/>
                    <a:lstStyle/>
                    <a:p>
                      <a:pPr algn="ctr"/>
                      <a:r>
                        <a:rPr lang="en-US" sz="1100" dirty="0">
                          <a:latin typeface="Poppins" panose="00000500000000000000" pitchFamily="2" charset="0"/>
                          <a:cs typeface="Poppins" panose="00000500000000000000" pitchFamily="2" charset="0"/>
                        </a:rPr>
                        <a:t>To CFP Board</a:t>
                      </a:r>
                    </a:p>
                  </a:txBody>
                  <a:tcPr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52855813"/>
                  </a:ext>
                </a:extLst>
              </a:tr>
              <a:tr h="784195">
                <a:tc rowSpan="2">
                  <a:txBody>
                    <a:bodyPr/>
                    <a:lstStyle/>
                    <a:p>
                      <a:pPr algn="ctr"/>
                      <a:r>
                        <a:rPr lang="en-US" sz="900" dirty="0">
                          <a:latin typeface="Poppins" panose="00000500000000000000" pitchFamily="2" charset="0"/>
                          <a:cs typeface="Poppins" panose="00000500000000000000" pitchFamily="2" charset="0"/>
                        </a:rPr>
                        <a:t>At All Times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rowSpan="2">
                  <a:txBody>
                    <a:bodyPr/>
                    <a:lstStyle/>
                    <a:p>
                      <a:pPr algn="ctr"/>
                      <a:r>
                        <a:rPr lang="en-US" sz="900" dirty="0">
                          <a:latin typeface="Poppins" panose="00000500000000000000" pitchFamily="2" charset="0"/>
                          <a:cs typeface="Poppins" panose="00000500000000000000" pitchFamily="2" charset="0"/>
                        </a:rPr>
                        <a:t>Integrity</a:t>
                      </a:r>
                    </a:p>
                    <a:p>
                      <a:pPr algn="ctr">
                        <a:lnSpc>
                          <a:spcPct val="150000"/>
                        </a:lnSpc>
                      </a:pPr>
                      <a:r>
                        <a:rPr lang="en-US" sz="900" dirty="0">
                          <a:latin typeface="Poppins" panose="00000500000000000000" pitchFamily="2" charset="0"/>
                          <a:cs typeface="Poppins" panose="00000500000000000000" pitchFamily="2" charset="0"/>
                        </a:rPr>
                        <a:t>Competence</a:t>
                      </a:r>
                    </a:p>
                    <a:p>
                      <a:pPr algn="ctr">
                        <a:lnSpc>
                          <a:spcPct val="150000"/>
                        </a:lnSpc>
                      </a:pPr>
                      <a:r>
                        <a:rPr lang="en-US" sz="900" dirty="0">
                          <a:latin typeface="Poppins" panose="00000500000000000000" pitchFamily="2" charset="0"/>
                          <a:cs typeface="Poppins" panose="00000500000000000000" pitchFamily="2" charset="0"/>
                        </a:rPr>
                        <a:t>Diligence</a:t>
                      </a:r>
                    </a:p>
                    <a:p>
                      <a:pPr algn="ctr">
                        <a:lnSpc>
                          <a:spcPct val="150000"/>
                        </a:lnSpc>
                      </a:pPr>
                      <a:r>
                        <a:rPr lang="en-US" sz="900" dirty="0">
                          <a:latin typeface="Poppins" panose="00000500000000000000" pitchFamily="2" charset="0"/>
                          <a:cs typeface="Poppins" panose="00000500000000000000" pitchFamily="2" charset="0"/>
                        </a:rPr>
                        <a:t>Sound and Objective Professional Judgement</a:t>
                      </a:r>
                    </a:p>
                    <a:p>
                      <a:pPr algn="ctr">
                        <a:lnSpc>
                          <a:spcPct val="150000"/>
                        </a:lnSpc>
                      </a:pPr>
                      <a:r>
                        <a:rPr lang="en-US" sz="900" dirty="0">
                          <a:latin typeface="Poppins" panose="00000500000000000000" pitchFamily="2" charset="0"/>
                          <a:cs typeface="Poppins" panose="00000500000000000000" pitchFamily="2" charset="0"/>
                        </a:rPr>
                        <a:t>Professionalism</a:t>
                      </a:r>
                    </a:p>
                    <a:p>
                      <a:pPr algn="ctr">
                        <a:lnSpc>
                          <a:spcPct val="150000"/>
                        </a:lnSpc>
                      </a:pPr>
                      <a:r>
                        <a:rPr lang="en-US" sz="900" dirty="0">
                          <a:latin typeface="Poppins" panose="00000500000000000000" pitchFamily="2" charset="0"/>
                          <a:cs typeface="Poppins" panose="00000500000000000000" pitchFamily="2" charset="0"/>
                        </a:rPr>
                        <a:t>Comply with the Law</a:t>
                      </a:r>
                    </a:p>
                    <a:p>
                      <a:pPr algn="ctr">
                        <a:lnSpc>
                          <a:spcPct val="150000"/>
                        </a:lnSpc>
                      </a:pPr>
                      <a:r>
                        <a:rPr lang="en-US" sz="900" dirty="0">
                          <a:latin typeface="Poppins" panose="00000500000000000000" pitchFamily="2" charset="0"/>
                          <a:cs typeface="Poppins" panose="00000500000000000000" pitchFamily="2" charset="0"/>
                        </a:rPr>
                        <a:t>Confidentiality and Privacy </a:t>
                      </a:r>
                    </a:p>
                    <a:p>
                      <a:pPr algn="ctr">
                        <a:lnSpc>
                          <a:spcPct val="150000"/>
                        </a:lnSpc>
                      </a:pPr>
                      <a:r>
                        <a:rPr lang="en-US" sz="900" dirty="0">
                          <a:latin typeface="Poppins" panose="00000500000000000000" pitchFamily="2" charset="0"/>
                          <a:cs typeface="Poppins" panose="00000500000000000000" pitchFamily="2" charset="0"/>
                        </a:rPr>
                        <a:t>Duties When Communicating with a Client </a:t>
                      </a:r>
                    </a:p>
                    <a:p>
                      <a:pPr algn="ctr">
                        <a:lnSpc>
                          <a:spcPct val="150000"/>
                        </a:lnSpc>
                      </a:pPr>
                      <a:r>
                        <a:rPr lang="en-US" sz="900" dirty="0">
                          <a:latin typeface="Poppins" panose="00000500000000000000" pitchFamily="2" charset="0"/>
                          <a:cs typeface="Poppins" panose="00000500000000000000" pitchFamily="2" charset="0"/>
                        </a:rPr>
                        <a:t>Duties When Selecting, Using and Recommending Technology</a:t>
                      </a:r>
                    </a:p>
                    <a:p>
                      <a:pPr algn="ctr">
                        <a:lnSpc>
                          <a:spcPct val="150000"/>
                        </a:lnSpc>
                      </a:pPr>
                      <a:r>
                        <a:rPr lang="en-US" sz="900" dirty="0">
                          <a:latin typeface="Poppins" panose="00000500000000000000" pitchFamily="2" charset="0"/>
                          <a:cs typeface="Poppins" panose="00000500000000000000" pitchFamily="2" charset="0"/>
                        </a:rPr>
                        <a:t>Refrain from Borrowing or Lending Money and Commingling Financial Assets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a:txBody>
                    <a:bodyPr/>
                    <a:lstStyle/>
                    <a:p>
                      <a:pPr algn="ctr"/>
                      <a:r>
                        <a:rPr lang="en-US" sz="900" dirty="0">
                          <a:latin typeface="Poppins" panose="00000500000000000000" pitchFamily="2" charset="0"/>
                          <a:cs typeface="Poppins" panose="00000500000000000000" pitchFamily="2" charset="0"/>
                        </a:rPr>
                        <a:t>Use Reasonable Care When Supervising </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Comply with Lawful Objectives of CFP®</a:t>
                      </a:r>
                    </a:p>
                    <a:p>
                      <a:pPr algn="ctr"/>
                      <a:r>
                        <a:rPr lang="en-US" sz="900" dirty="0">
                          <a:latin typeface="Poppins" panose="00000500000000000000" pitchFamily="2" charset="0"/>
                          <a:cs typeface="Poppins" panose="00000500000000000000" pitchFamily="2" charset="0"/>
                        </a:rPr>
                        <a:t>Professional’s Firm</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Provide Notice of Public Discipline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a:txBody>
                    <a:bodyPr/>
                    <a:lstStyle/>
                    <a:p>
                      <a:pPr algn="ctr"/>
                      <a:r>
                        <a:rPr lang="en-US" sz="900" dirty="0">
                          <a:latin typeface="Poppins" panose="00000500000000000000" pitchFamily="2" charset="0"/>
                          <a:cs typeface="Poppins" panose="00000500000000000000" pitchFamily="2" charset="0"/>
                        </a:rPr>
                        <a:t>Refrain from Adverse Conduct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Reporting</a:t>
                      </a:r>
                    </a:p>
                    <a:p>
                      <a:pPr algn="ctr"/>
                      <a:r>
                        <a:rPr lang="en-US" sz="400" dirty="0">
                          <a:latin typeface="Poppins" panose="00000500000000000000" pitchFamily="2" charset="0"/>
                          <a:cs typeface="Poppins" panose="00000500000000000000" pitchFamily="2" charset="0"/>
                        </a:rPr>
                        <a:t> </a:t>
                      </a:r>
                    </a:p>
                    <a:p>
                      <a:pPr algn="ctr"/>
                      <a:r>
                        <a:rPr lang="en-US" sz="900" dirty="0">
                          <a:latin typeface="Poppins" panose="00000500000000000000" pitchFamily="2" charset="0"/>
                          <a:cs typeface="Poppins" panose="00000500000000000000" pitchFamily="2" charset="0"/>
                        </a:rPr>
                        <a:t>Provide Narrative Statement </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Cooperation</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Compliance with Terms and Conditions of Certification and Trademark License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extLst>
                  <a:ext uri="{0D108BD9-81ED-4DB2-BD59-A6C34878D82A}">
                    <a16:rowId xmlns:a16="http://schemas.microsoft.com/office/drawing/2014/main" val="3428150199"/>
                  </a:ext>
                </a:extLst>
              </a:tr>
              <a:tr h="784195">
                <a:tc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tc vMerge="1">
                  <a:txBody>
                    <a:bodyPr/>
                    <a:lstStyle/>
                    <a:p>
                      <a:pPr algn="ctr">
                        <a:lnSpc>
                          <a:spcPct val="150000"/>
                        </a:lnSpc>
                      </a:pP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tc rowSpan="3" gridSpan="2">
                  <a:txBody>
                    <a:bodyPr/>
                    <a:lstStyle/>
                    <a:p>
                      <a:pPr algn="ctr"/>
                      <a:endParaRPr lang="en-US" sz="900" dirty="0">
                        <a:latin typeface="Poppins" panose="00000500000000000000" pitchFamily="2" charset="0"/>
                        <a:cs typeface="Poppins" panose="00000500000000000000" pitchFamily="2"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3" h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extLst>
                  <a:ext uri="{0D108BD9-81ED-4DB2-BD59-A6C34878D82A}">
                    <a16:rowId xmlns:a16="http://schemas.microsoft.com/office/drawing/2014/main" val="3798793166"/>
                  </a:ext>
                </a:extLst>
              </a:tr>
              <a:tr h="784195">
                <a:tc>
                  <a:txBody>
                    <a:bodyPr/>
                    <a:lstStyle/>
                    <a:p>
                      <a:pPr algn="ctr"/>
                      <a:r>
                        <a:rPr lang="en-US" sz="900" dirty="0">
                          <a:latin typeface="Poppins" panose="00000500000000000000" pitchFamily="2" charset="0"/>
                          <a:cs typeface="Poppins" panose="00000500000000000000" pitchFamily="2" charset="0"/>
                        </a:rPr>
                        <a:t>Financial Advice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F0"/>
                    </a:solidFill>
                  </a:tcPr>
                </a:tc>
                <a:tc>
                  <a:txBody>
                    <a:bodyPr/>
                    <a:lstStyle/>
                    <a:p>
                      <a:pPr algn="ctr"/>
                      <a:r>
                        <a:rPr lang="en-US" sz="900" dirty="0">
                          <a:latin typeface="Poppins" panose="00000500000000000000" pitchFamily="2" charset="0"/>
                          <a:cs typeface="Poppins" panose="00000500000000000000" pitchFamily="2" charset="0"/>
                        </a:rPr>
                        <a:t>The Duties That Apply At All Times (see above)</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Fiduciary Duty</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Disclose and Manage Conflicts of Interest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Provide Information to a Client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Duties When Recommending, Engaging and Working with Additional Persons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F0"/>
                    </a:solidFill>
                  </a:tcPr>
                </a:tc>
                <a:tc gridSpan="2"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80035344"/>
                  </a:ext>
                </a:extLst>
              </a:tr>
              <a:tr h="784195">
                <a:tc>
                  <a:txBody>
                    <a:bodyPr/>
                    <a:lstStyle/>
                    <a:p>
                      <a:pPr algn="ctr"/>
                      <a:r>
                        <a:rPr lang="en-US" sz="900" dirty="0">
                          <a:solidFill>
                            <a:schemeClr val="bg1"/>
                          </a:solidFill>
                          <a:latin typeface="Poppins" panose="00000500000000000000" pitchFamily="2" charset="0"/>
                          <a:cs typeface="Poppins" panose="00000500000000000000" pitchFamily="2" charset="0"/>
                        </a:rPr>
                        <a:t>Financial Planning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900" dirty="0">
                          <a:solidFill>
                            <a:schemeClr val="bg1"/>
                          </a:solidFill>
                          <a:latin typeface="Poppins" panose="00000500000000000000" pitchFamily="2" charset="0"/>
                          <a:cs typeface="Poppins" panose="00000500000000000000" pitchFamily="2" charset="0"/>
                        </a:rPr>
                        <a:t>The Duties That Apply When Providing Financial Advice </a:t>
                      </a:r>
                    </a:p>
                    <a:p>
                      <a:pPr algn="ctr"/>
                      <a:r>
                        <a:rPr lang="en-US" sz="900" dirty="0">
                          <a:solidFill>
                            <a:schemeClr val="bg1"/>
                          </a:solidFill>
                          <a:latin typeface="Poppins" panose="00000500000000000000" pitchFamily="2" charset="0"/>
                          <a:cs typeface="Poppins" panose="00000500000000000000" pitchFamily="2" charset="0"/>
                        </a:rPr>
                        <a:t>(see above)</a:t>
                      </a:r>
                    </a:p>
                    <a:p>
                      <a:pPr algn="ctr"/>
                      <a:endParaRPr lang="en-US" sz="400" dirty="0">
                        <a:solidFill>
                          <a:schemeClr val="bg1"/>
                        </a:solidFill>
                        <a:latin typeface="Poppins" panose="00000500000000000000" pitchFamily="2" charset="0"/>
                        <a:cs typeface="Poppins" panose="00000500000000000000" pitchFamily="2" charset="0"/>
                      </a:endParaRPr>
                    </a:p>
                    <a:p>
                      <a:pPr algn="ctr"/>
                      <a:r>
                        <a:rPr lang="en-US" sz="900" dirty="0">
                          <a:solidFill>
                            <a:schemeClr val="bg1"/>
                          </a:solidFill>
                          <a:latin typeface="Poppins" panose="00000500000000000000" pitchFamily="2" charset="0"/>
                          <a:cs typeface="Poppins" panose="00000500000000000000" pitchFamily="2" charset="0"/>
                        </a:rPr>
                        <a:t>The Practice Standards for the Financial Planning Process</a:t>
                      </a:r>
                    </a:p>
                    <a:p>
                      <a:pPr algn="ctr"/>
                      <a:endParaRPr lang="en-US" sz="400" dirty="0">
                        <a:solidFill>
                          <a:schemeClr val="bg1"/>
                        </a:solidFill>
                        <a:latin typeface="Poppins" panose="00000500000000000000" pitchFamily="2" charset="0"/>
                        <a:cs typeface="Poppins" panose="00000500000000000000" pitchFamily="2" charset="0"/>
                      </a:endParaRPr>
                    </a:p>
                    <a:p>
                      <a:pPr algn="ctr"/>
                      <a:r>
                        <a:rPr lang="en-US" sz="900" dirty="0">
                          <a:solidFill>
                            <a:schemeClr val="bg1"/>
                          </a:solidFill>
                          <a:latin typeface="Poppins" panose="00000500000000000000" pitchFamily="2" charset="0"/>
                          <a:cs typeface="Poppins" panose="00000500000000000000" pitchFamily="2" charset="0"/>
                        </a:rPr>
                        <a:t>Information to Client in Writing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gridSpan="2"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0612879"/>
                  </a:ext>
                </a:extLst>
              </a:tr>
            </a:tbl>
          </a:graphicData>
        </a:graphic>
      </p:graphicFrame>
      <p:sp>
        <p:nvSpPr>
          <p:cNvPr id="15" name="TextBox 14">
            <a:extLst>
              <a:ext uri="{FF2B5EF4-FFF2-40B4-BE49-F238E27FC236}">
                <a16:creationId xmlns:a16="http://schemas.microsoft.com/office/drawing/2014/main" id="{C2BF5D4C-ED65-2BDB-FE3B-C8D033E45561}"/>
              </a:ext>
            </a:extLst>
          </p:cNvPr>
          <p:cNvSpPr txBox="1"/>
          <p:nvPr/>
        </p:nvSpPr>
        <p:spPr>
          <a:xfrm>
            <a:off x="6347012" y="2713972"/>
            <a:ext cx="5195416" cy="246221"/>
          </a:xfrm>
          <a:prstGeom prst="rect">
            <a:avLst/>
          </a:prstGeom>
          <a:noFill/>
        </p:spPr>
        <p:txBody>
          <a:bodyPr wrap="square">
            <a:spAutoFit/>
          </a:bodyPr>
          <a:lstStyle/>
          <a:p>
            <a:pPr algn="ctr"/>
            <a:r>
              <a:rPr kumimoji="0" lang="en-US" sz="1000" b="1" i="0" u="none" strike="noStrike" kern="1200" cap="none" spc="0" normalizeH="0" baseline="0" noProof="0" dirty="0">
                <a:ln>
                  <a:noFill/>
                </a:ln>
                <a:effectLst/>
                <a:uLnTx/>
                <a:uFillTx/>
                <a:latin typeface="Gotham Light" pitchFamily="50" charset="0"/>
              </a:rPr>
              <a:t>A CFP® Professional Has Duties That Apply  </a:t>
            </a:r>
            <a:endParaRPr lang="en-US" sz="1000" b="1" dirty="0"/>
          </a:p>
        </p:txBody>
      </p:sp>
      <p:grpSp>
        <p:nvGrpSpPr>
          <p:cNvPr id="30" name="Group 29">
            <a:extLst>
              <a:ext uri="{FF2B5EF4-FFF2-40B4-BE49-F238E27FC236}">
                <a16:creationId xmlns:a16="http://schemas.microsoft.com/office/drawing/2014/main" id="{D81A9A54-B4F2-9347-5C0D-660CA1E4EA1C}"/>
              </a:ext>
            </a:extLst>
          </p:cNvPr>
          <p:cNvGrpSpPr/>
          <p:nvPr/>
        </p:nvGrpSpPr>
        <p:grpSpPr>
          <a:xfrm>
            <a:off x="7785847" y="3102782"/>
            <a:ext cx="2420471" cy="2329830"/>
            <a:chOff x="7785847" y="3102782"/>
            <a:chExt cx="2420471" cy="2329830"/>
          </a:xfrm>
        </p:grpSpPr>
        <p:sp>
          <p:nvSpPr>
            <p:cNvPr id="20" name="Oval 19">
              <a:extLst>
                <a:ext uri="{FF2B5EF4-FFF2-40B4-BE49-F238E27FC236}">
                  <a16:creationId xmlns:a16="http://schemas.microsoft.com/office/drawing/2014/main" id="{093AB95A-11E3-FF7C-9AEC-3D6FDFC0C107}"/>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3DAE6D0-1457-94CA-D1F3-5858EC7FF366}"/>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1BD1147C-7A87-1D09-3BF8-7C7943C3C04D}"/>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1BAC509B-2234-F733-1F58-1CFAF02FF6E4}"/>
              </a:ext>
            </a:extLst>
          </p:cNvPr>
          <p:cNvSpPr txBox="1"/>
          <p:nvPr/>
        </p:nvSpPr>
        <p:spPr>
          <a:xfrm>
            <a:off x="8577985" y="3971109"/>
            <a:ext cx="859103" cy="584775"/>
          </a:xfrm>
          <a:prstGeom prst="rect">
            <a:avLst/>
          </a:prstGeom>
          <a:noFill/>
        </p:spPr>
        <p:txBody>
          <a:bodyPr wrap="square">
            <a:spAutoFit/>
          </a:bodyPr>
          <a:lstStyle/>
          <a:p>
            <a:pPr algn="ctr"/>
            <a:r>
              <a:rPr lang="en-US" sz="800" dirty="0">
                <a:solidFill>
                  <a:schemeClr val="bg1"/>
                </a:solidFill>
                <a:latin typeface="Gotham Medium" panose="02000604030000020004" pitchFamily="50" charset="0"/>
              </a:rPr>
              <a:t>WHEN </a:t>
            </a:r>
          </a:p>
          <a:p>
            <a:pPr algn="ctr"/>
            <a:r>
              <a:rPr lang="en-US" sz="800" dirty="0">
                <a:solidFill>
                  <a:schemeClr val="bg1"/>
                </a:solidFill>
                <a:latin typeface="Gotham Medium" panose="02000604030000020004" pitchFamily="50" charset="0"/>
              </a:rPr>
              <a:t>PROVIDING </a:t>
            </a:r>
          </a:p>
          <a:p>
            <a:pPr algn="ctr"/>
            <a:r>
              <a:rPr lang="en-US" sz="800" dirty="0">
                <a:solidFill>
                  <a:schemeClr val="bg1"/>
                </a:solidFill>
                <a:latin typeface="Gotham Medium" panose="02000604030000020004" pitchFamily="50" charset="0"/>
              </a:rPr>
              <a:t>FINANCIAL </a:t>
            </a:r>
          </a:p>
          <a:p>
            <a:pPr algn="ctr"/>
            <a:r>
              <a:rPr lang="en-US" sz="800" dirty="0">
                <a:solidFill>
                  <a:schemeClr val="bg1"/>
                </a:solidFill>
                <a:latin typeface="Gotham Medium" panose="02000604030000020004" pitchFamily="50" charset="0"/>
              </a:rPr>
              <a:t>PLANNING   </a:t>
            </a:r>
          </a:p>
        </p:txBody>
      </p:sp>
      <p:sp>
        <p:nvSpPr>
          <p:cNvPr id="33" name="TextBox 32">
            <a:extLst>
              <a:ext uri="{FF2B5EF4-FFF2-40B4-BE49-F238E27FC236}">
                <a16:creationId xmlns:a16="http://schemas.microsoft.com/office/drawing/2014/main" id="{40E68CFB-F9E5-667D-8E82-7E363A485891}"/>
              </a:ext>
            </a:extLst>
          </p:cNvPr>
          <p:cNvSpPr txBox="1"/>
          <p:nvPr/>
        </p:nvSpPr>
        <p:spPr>
          <a:xfrm>
            <a:off x="7974152" y="3352636"/>
            <a:ext cx="2066768" cy="2626994"/>
          </a:xfrm>
          <a:prstGeom prst="rect">
            <a:avLst/>
          </a:prstGeom>
          <a:noFill/>
        </p:spPr>
        <p:txBody>
          <a:bodyPr wrap="square">
            <a:prstTxWarp prst="textArchUp">
              <a:avLst/>
            </a:prstTxWarp>
            <a:spAutoFit/>
          </a:bodyPr>
          <a:lstStyle/>
          <a:p>
            <a:pPr algn="ctr"/>
            <a:r>
              <a:rPr lang="en-US" sz="800" b="1" dirty="0">
                <a:latin typeface="Gotham Medium" panose="02000604030000020004" pitchFamily="50" charset="0"/>
              </a:rPr>
              <a:t>AT ALL TIMES</a:t>
            </a:r>
          </a:p>
        </p:txBody>
      </p:sp>
      <p:pic>
        <p:nvPicPr>
          <p:cNvPr id="14" name="Picture 13">
            <a:extLst>
              <a:ext uri="{FF2B5EF4-FFF2-40B4-BE49-F238E27FC236}">
                <a16:creationId xmlns:a16="http://schemas.microsoft.com/office/drawing/2014/main" id="{3018B51B-9FD9-BB5D-7269-6A1AAAF57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343" y="3627641"/>
            <a:ext cx="1359526" cy="1475360"/>
          </a:xfrm>
          <a:prstGeom prst="rect">
            <a:avLst/>
          </a:prstGeom>
        </p:spPr>
      </p:pic>
    </p:spTree>
    <p:extLst>
      <p:ext uri="{BB962C8B-B14F-4D97-AF65-F5344CB8AC3E}">
        <p14:creationId xmlns:p14="http://schemas.microsoft.com/office/powerpoint/2010/main" val="176313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606128" y="1737697"/>
            <a:ext cx="10893614" cy="923330"/>
          </a:xfrm>
          <a:prstGeom prst="rect">
            <a:avLst/>
          </a:prstGeom>
          <a:noFill/>
        </p:spPr>
        <p:txBody>
          <a:bodyPr wrap="square" rtlCol="0">
            <a:spAutoFit/>
          </a:bodyPr>
          <a:lstStyle/>
          <a:p>
            <a:r>
              <a:rPr lang="en-US" dirty="0">
                <a:latin typeface="Gotham Light" pitchFamily="50" charset="0"/>
              </a:rPr>
              <a:t>A communication that, based on </a:t>
            </a:r>
            <a:r>
              <a:rPr lang="en-US" dirty="0">
                <a:latin typeface="Gotham" panose="02000604040000020004" pitchFamily="50" charset="0"/>
              </a:rPr>
              <a:t>its content, context, </a:t>
            </a:r>
            <a:r>
              <a:rPr lang="en-US" dirty="0">
                <a:latin typeface="Gotham Light" pitchFamily="50" charset="0"/>
              </a:rPr>
              <a:t>and</a:t>
            </a:r>
            <a:r>
              <a:rPr lang="en-US" dirty="0">
                <a:latin typeface="Gotham" panose="02000604040000020004" pitchFamily="50" charset="0"/>
              </a:rPr>
              <a:t> presentation, </a:t>
            </a:r>
            <a:r>
              <a:rPr lang="en-US" dirty="0">
                <a:latin typeface="Gotham Light" pitchFamily="50" charset="0"/>
              </a:rPr>
              <a:t>would reasonably be viewed as a recommendation that the Client take or refrain from taking a particular course of action with respect to:</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628019" y="1158319"/>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CBFA2C7A-94FA-81FA-1FB7-A1C7865087F9}"/>
              </a:ext>
            </a:extLst>
          </p:cNvPr>
          <p:cNvGrpSpPr/>
          <p:nvPr/>
        </p:nvGrpSpPr>
        <p:grpSpPr>
          <a:xfrm>
            <a:off x="685806" y="2698147"/>
            <a:ext cx="6335804" cy="338554"/>
            <a:chOff x="607437" y="4042958"/>
            <a:chExt cx="7668334" cy="409757"/>
          </a:xfrm>
        </p:grpSpPr>
        <p:sp>
          <p:nvSpPr>
            <p:cNvPr id="3" name="TextBox 2">
              <a:extLst>
                <a:ext uri="{FF2B5EF4-FFF2-40B4-BE49-F238E27FC236}">
                  <a16:creationId xmlns:a16="http://schemas.microsoft.com/office/drawing/2014/main" id="{CD29D146-CC42-DED9-4423-48E35AC14ABE}"/>
                </a:ext>
              </a:extLst>
            </p:cNvPr>
            <p:cNvSpPr txBox="1"/>
            <p:nvPr/>
          </p:nvSpPr>
          <p:spPr>
            <a:xfrm>
              <a:off x="934776" y="4042958"/>
              <a:ext cx="7340995"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development or implementation of a Financial Plan;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pic>
        <p:nvPicPr>
          <p:cNvPr id="9" name="Picture 8" descr="CFPBoard_Logo_Black_WhtBg_small.png">
            <a:extLst>
              <a:ext uri="{FF2B5EF4-FFF2-40B4-BE49-F238E27FC236}">
                <a16:creationId xmlns:a16="http://schemas.microsoft.com/office/drawing/2014/main" id="{468472E1-C128-AA0C-4FC4-CBCA00295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7" name="Group 16">
            <a:extLst>
              <a:ext uri="{FF2B5EF4-FFF2-40B4-BE49-F238E27FC236}">
                <a16:creationId xmlns:a16="http://schemas.microsoft.com/office/drawing/2014/main" id="{447AB103-79A1-795F-95ED-F0DA91152955}"/>
              </a:ext>
            </a:extLst>
          </p:cNvPr>
          <p:cNvGrpSpPr/>
          <p:nvPr/>
        </p:nvGrpSpPr>
        <p:grpSpPr>
          <a:xfrm>
            <a:off x="685806" y="3159278"/>
            <a:ext cx="10967760" cy="338554"/>
            <a:chOff x="607437" y="4042958"/>
            <a:chExt cx="13274471" cy="409757"/>
          </a:xfrm>
        </p:grpSpPr>
        <p:sp>
          <p:nvSpPr>
            <p:cNvPr id="18" name="TextBox 17">
              <a:extLst>
                <a:ext uri="{FF2B5EF4-FFF2-40B4-BE49-F238E27FC236}">
                  <a16:creationId xmlns:a16="http://schemas.microsoft.com/office/drawing/2014/main" id="{D4257ED0-6997-0752-54AC-E15C4698E6B3}"/>
                </a:ext>
              </a:extLst>
            </p:cNvPr>
            <p:cNvSpPr txBox="1"/>
            <p:nvPr/>
          </p:nvSpPr>
          <p:spPr>
            <a:xfrm>
              <a:off x="934776" y="4042958"/>
              <a:ext cx="12947132"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value of or the advisability of investing in, purchasing, holding, gifting, or selling Financial Assets;</a:t>
              </a:r>
            </a:p>
          </p:txBody>
        </p:sp>
        <p:grpSp>
          <p:nvGrpSpPr>
            <p:cNvPr id="20" name="Group 19">
              <a:extLst>
                <a:ext uri="{FF2B5EF4-FFF2-40B4-BE49-F238E27FC236}">
                  <a16:creationId xmlns:a16="http://schemas.microsoft.com/office/drawing/2014/main" id="{2BA6FAA4-D467-71FA-5CAB-494004C2C19F}"/>
                </a:ext>
              </a:extLst>
            </p:cNvPr>
            <p:cNvGrpSpPr/>
            <p:nvPr/>
          </p:nvGrpSpPr>
          <p:grpSpPr>
            <a:xfrm>
              <a:off x="607437" y="4090377"/>
              <a:ext cx="313905" cy="313905"/>
              <a:chOff x="1181047" y="3749416"/>
              <a:chExt cx="230102" cy="230102"/>
            </a:xfrm>
            <a:solidFill>
              <a:srgbClr val="FFCE34"/>
            </a:solidFill>
          </p:grpSpPr>
          <p:sp>
            <p:nvSpPr>
              <p:cNvPr id="27" name="Freeform: Shape 26">
                <a:extLst>
                  <a:ext uri="{FF2B5EF4-FFF2-40B4-BE49-F238E27FC236}">
                    <a16:creationId xmlns:a16="http://schemas.microsoft.com/office/drawing/2014/main" id="{DD74361B-1CE5-1FF1-C844-219C0114C2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28" name="Freeform: Shape 27">
                <a:extLst>
                  <a:ext uri="{FF2B5EF4-FFF2-40B4-BE49-F238E27FC236}">
                    <a16:creationId xmlns:a16="http://schemas.microsoft.com/office/drawing/2014/main" id="{B8417710-CACB-CFED-B16E-023C3D4EB08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grpSp>
        <p:nvGrpSpPr>
          <p:cNvPr id="29" name="Group 28">
            <a:extLst>
              <a:ext uri="{FF2B5EF4-FFF2-40B4-BE49-F238E27FC236}">
                <a16:creationId xmlns:a16="http://schemas.microsoft.com/office/drawing/2014/main" id="{60B4071A-A45D-D459-8FC0-DF205644B405}"/>
              </a:ext>
            </a:extLst>
          </p:cNvPr>
          <p:cNvGrpSpPr/>
          <p:nvPr/>
        </p:nvGrpSpPr>
        <p:grpSpPr>
          <a:xfrm>
            <a:off x="685806" y="3589413"/>
            <a:ext cx="10967760" cy="584775"/>
            <a:chOff x="607437" y="4005444"/>
            <a:chExt cx="13274471" cy="707762"/>
          </a:xfrm>
        </p:grpSpPr>
        <p:sp>
          <p:nvSpPr>
            <p:cNvPr id="30" name="TextBox 29">
              <a:extLst>
                <a:ext uri="{FF2B5EF4-FFF2-40B4-BE49-F238E27FC236}">
                  <a16:creationId xmlns:a16="http://schemas.microsoft.com/office/drawing/2014/main" id="{88A4B124-D1A3-DC01-06E2-4289E5065C02}"/>
                </a:ext>
              </a:extLst>
            </p:cNvPr>
            <p:cNvSpPr txBox="1"/>
            <p:nvPr/>
          </p:nvSpPr>
          <p:spPr>
            <a:xfrm>
              <a:off x="934776" y="4005444"/>
              <a:ext cx="12947132" cy="707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Investment policies or strategies, portfolio composition, the management of Financial Assets, or other financial matters; or </a:t>
              </a:r>
            </a:p>
          </p:txBody>
        </p:sp>
        <p:grpSp>
          <p:nvGrpSpPr>
            <p:cNvPr id="34" name="Group 33">
              <a:extLst>
                <a:ext uri="{FF2B5EF4-FFF2-40B4-BE49-F238E27FC236}">
                  <a16:creationId xmlns:a16="http://schemas.microsoft.com/office/drawing/2014/main" id="{F43429CA-B20E-D4BE-4AF3-48228DFA91B4}"/>
                </a:ext>
              </a:extLst>
            </p:cNvPr>
            <p:cNvGrpSpPr/>
            <p:nvPr/>
          </p:nvGrpSpPr>
          <p:grpSpPr>
            <a:xfrm>
              <a:off x="607437" y="4090377"/>
              <a:ext cx="313905" cy="313905"/>
              <a:chOff x="1181047" y="3749416"/>
              <a:chExt cx="230102" cy="230102"/>
            </a:xfrm>
            <a:solidFill>
              <a:srgbClr val="FFCE34"/>
            </a:solidFill>
          </p:grpSpPr>
          <p:sp>
            <p:nvSpPr>
              <p:cNvPr id="36" name="Freeform: Shape 35">
                <a:extLst>
                  <a:ext uri="{FF2B5EF4-FFF2-40B4-BE49-F238E27FC236}">
                    <a16:creationId xmlns:a16="http://schemas.microsoft.com/office/drawing/2014/main" id="{F7DF9E83-74A7-8114-B650-F6D21822C6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37" name="Freeform: Shape 36">
                <a:extLst>
                  <a:ext uri="{FF2B5EF4-FFF2-40B4-BE49-F238E27FC236}">
                    <a16:creationId xmlns:a16="http://schemas.microsoft.com/office/drawing/2014/main" id="{E7942FB5-3BCC-6C59-FF1A-9601853039C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grpSp>
        <p:nvGrpSpPr>
          <p:cNvPr id="38" name="Group 37">
            <a:extLst>
              <a:ext uri="{FF2B5EF4-FFF2-40B4-BE49-F238E27FC236}">
                <a16:creationId xmlns:a16="http://schemas.microsoft.com/office/drawing/2014/main" id="{28D0AF43-FBC4-BC68-8021-04D4E5154C6B}"/>
              </a:ext>
            </a:extLst>
          </p:cNvPr>
          <p:cNvGrpSpPr/>
          <p:nvPr/>
        </p:nvGrpSpPr>
        <p:grpSpPr>
          <a:xfrm>
            <a:off x="679974" y="4080887"/>
            <a:ext cx="10820388" cy="338554"/>
            <a:chOff x="607437" y="4042958"/>
            <a:chExt cx="13096104" cy="409757"/>
          </a:xfrm>
        </p:grpSpPr>
        <p:sp>
          <p:nvSpPr>
            <p:cNvPr id="40" name="TextBox 39">
              <a:extLst>
                <a:ext uri="{FF2B5EF4-FFF2-40B4-BE49-F238E27FC236}">
                  <a16:creationId xmlns:a16="http://schemas.microsoft.com/office/drawing/2014/main" id="{04496FFF-24D1-A208-539E-BC3B42494BFA}"/>
                </a:ext>
              </a:extLst>
            </p:cNvPr>
            <p:cNvSpPr txBox="1"/>
            <p:nvPr/>
          </p:nvSpPr>
          <p:spPr>
            <a:xfrm>
              <a:off x="934776" y="4042958"/>
              <a:ext cx="12768765"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selection and retention of other persons to provide financial or Professional Services to the Client;  </a:t>
              </a:r>
            </a:p>
          </p:txBody>
        </p:sp>
        <p:grpSp>
          <p:nvGrpSpPr>
            <p:cNvPr id="41" name="Group 40">
              <a:extLst>
                <a:ext uri="{FF2B5EF4-FFF2-40B4-BE49-F238E27FC236}">
                  <a16:creationId xmlns:a16="http://schemas.microsoft.com/office/drawing/2014/main" id="{8A8ED0B4-99DC-5B1E-E56D-38B099FBE1B5}"/>
                </a:ext>
              </a:extLst>
            </p:cNvPr>
            <p:cNvGrpSpPr/>
            <p:nvPr/>
          </p:nvGrpSpPr>
          <p:grpSpPr>
            <a:xfrm>
              <a:off x="607437" y="4090377"/>
              <a:ext cx="313905" cy="313905"/>
              <a:chOff x="1181047" y="3749416"/>
              <a:chExt cx="230102" cy="230102"/>
            </a:xfrm>
            <a:solidFill>
              <a:srgbClr val="FFCE34"/>
            </a:solidFill>
          </p:grpSpPr>
          <p:sp>
            <p:nvSpPr>
              <p:cNvPr id="42" name="Freeform: Shape 41">
                <a:extLst>
                  <a:ext uri="{FF2B5EF4-FFF2-40B4-BE49-F238E27FC236}">
                    <a16:creationId xmlns:a16="http://schemas.microsoft.com/office/drawing/2014/main" id="{EA1E9AF7-0808-1C69-1D97-A060BA6BF516}"/>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43" name="Freeform: Shape 42">
                <a:extLst>
                  <a:ext uri="{FF2B5EF4-FFF2-40B4-BE49-F238E27FC236}">
                    <a16:creationId xmlns:a16="http://schemas.microsoft.com/office/drawing/2014/main" id="{59AFA5A0-7234-A5A2-5808-FDB02AD4C0C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sp>
        <p:nvSpPr>
          <p:cNvPr id="44" name="TextBox 43">
            <a:extLst>
              <a:ext uri="{FF2B5EF4-FFF2-40B4-BE49-F238E27FC236}">
                <a16:creationId xmlns:a16="http://schemas.microsoft.com/office/drawing/2014/main" id="{E1A5AE25-9AED-DB13-CDD2-6FC3C0DD3935}"/>
              </a:ext>
            </a:extLst>
          </p:cNvPr>
          <p:cNvSpPr txBox="1"/>
          <p:nvPr/>
        </p:nvSpPr>
        <p:spPr>
          <a:xfrm>
            <a:off x="643361" y="4608722"/>
            <a:ext cx="10893614" cy="723275"/>
          </a:xfrm>
          <a:prstGeom prst="rect">
            <a:avLst/>
          </a:prstGeom>
          <a:noFill/>
        </p:spPr>
        <p:txBody>
          <a:bodyPr wrap="square" rtlCol="0">
            <a:spAutoFit/>
          </a:bodyPr>
          <a:lstStyle/>
          <a:p>
            <a:pPr>
              <a:spcAft>
                <a:spcPts val="600"/>
              </a:spcAft>
            </a:pPr>
            <a:r>
              <a:rPr lang="en-US" b="1" dirty="0">
                <a:latin typeface="Gotham" panose="02000604040000020004" pitchFamily="50" charset="0"/>
              </a:rPr>
              <a:t>	Or</a:t>
            </a:r>
          </a:p>
          <a:p>
            <a:r>
              <a:rPr lang="en-US" dirty="0">
                <a:latin typeface="Gotham" panose="02000604040000020004" pitchFamily="50" charset="0"/>
              </a:rPr>
              <a:t>The exercise of </a:t>
            </a:r>
            <a:r>
              <a:rPr lang="en-US" b="1" dirty="0">
                <a:latin typeface="Gotham" panose="02000604040000020004" pitchFamily="50" charset="0"/>
              </a:rPr>
              <a:t>discretionary authority </a:t>
            </a:r>
            <a:r>
              <a:rPr lang="en-US" dirty="0">
                <a:latin typeface="Gotham" panose="02000604040000020004" pitchFamily="50" charset="0"/>
              </a:rPr>
              <a:t>over the Financial Assets of a Client.</a:t>
            </a:r>
          </a:p>
        </p:txBody>
      </p:sp>
    </p:spTree>
    <p:extLst>
      <p:ext uri="{BB962C8B-B14F-4D97-AF65-F5344CB8AC3E}">
        <p14:creationId xmlns:p14="http://schemas.microsoft.com/office/powerpoint/2010/main" val="38839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1000"/>
                                        <p:tgtEl>
                                          <p:spTgt spid="44"/>
                                        </p:tgtEl>
                                      </p:cBhvr>
                                    </p:animEffect>
                                    <p:anim calcmode="lin" valueType="num">
                                      <p:cBhvr>
                                        <p:cTn id="50" dur="1000" fill="hold"/>
                                        <p:tgtEl>
                                          <p:spTgt spid="44"/>
                                        </p:tgtEl>
                                        <p:attrNameLst>
                                          <p:attrName>ppt_x</p:attrName>
                                        </p:attrNameLst>
                                      </p:cBhvr>
                                      <p:tavLst>
                                        <p:tav tm="0">
                                          <p:val>
                                            <p:strVal val="#ppt_x"/>
                                          </p:val>
                                        </p:tav>
                                        <p:tav tm="100000">
                                          <p:val>
                                            <p:strVal val="#ppt_x"/>
                                          </p:val>
                                        </p:tav>
                                      </p:tavLst>
                                    </p:anim>
                                    <p:anim calcmode="lin" valueType="num">
                                      <p:cBhvr>
                                        <p:cTn id="5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CA2DD8C-0F7B-D51E-96B8-56A22E395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94" y="0"/>
            <a:ext cx="9335513" cy="6223675"/>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610896" y="1692973"/>
            <a:ext cx="57182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 is NOT:</a:t>
            </a:r>
          </a:p>
        </p:txBody>
      </p:sp>
      <p:grpSp>
        <p:nvGrpSpPr>
          <p:cNvPr id="15" name="Group 14">
            <a:extLst>
              <a:ext uri="{FF2B5EF4-FFF2-40B4-BE49-F238E27FC236}">
                <a16:creationId xmlns:a16="http://schemas.microsoft.com/office/drawing/2014/main" id="{071409E8-D633-AFC7-FD49-039AAF9BDE1D}"/>
              </a:ext>
            </a:extLst>
          </p:cNvPr>
          <p:cNvGrpSpPr/>
          <p:nvPr/>
        </p:nvGrpSpPr>
        <p:grpSpPr>
          <a:xfrm>
            <a:off x="642626" y="3156795"/>
            <a:ext cx="5894323" cy="369332"/>
            <a:chOff x="606128" y="4660128"/>
            <a:chExt cx="589432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953535" y="4660128"/>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Responses to directed orders; and </a:t>
              </a:r>
            </a:p>
          </p:txBody>
        </p:sp>
        <p:grpSp>
          <p:nvGrpSpPr>
            <p:cNvPr id="19" name="Group 18">
              <a:extLst>
                <a:ext uri="{FF2B5EF4-FFF2-40B4-BE49-F238E27FC236}">
                  <a16:creationId xmlns:a16="http://schemas.microsoft.com/office/drawing/2014/main" id="{342FFF3F-CB00-E448-33D5-6BC52D4F90E6}"/>
                </a:ext>
              </a:extLst>
            </p:cNvPr>
            <p:cNvGrpSpPr/>
            <p:nvPr/>
          </p:nvGrpSpPr>
          <p:grpSpPr>
            <a:xfrm>
              <a:off x="606128" y="4684566"/>
              <a:ext cx="313905" cy="313905"/>
              <a:chOff x="1181047" y="3749416"/>
              <a:chExt cx="230102" cy="230102"/>
            </a:xfrm>
            <a:solidFill>
              <a:srgbClr val="FFCE34"/>
            </a:solidFill>
          </p:grpSpPr>
          <p:sp>
            <p:nvSpPr>
              <p:cNvPr id="22" name="Freeform: Shape 21">
                <a:extLst>
                  <a:ext uri="{FF2B5EF4-FFF2-40B4-BE49-F238E27FC236}">
                    <a16:creationId xmlns:a16="http://schemas.microsoft.com/office/drawing/2014/main" id="{BA454AEC-6507-8725-EC53-042132BB47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B377A16-C4C7-0D4A-2F10-7FCB04A06D5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CBFA2C7A-94FA-81FA-1FB7-A1C7865087F9}"/>
              </a:ext>
            </a:extLst>
          </p:cNvPr>
          <p:cNvGrpSpPr/>
          <p:nvPr/>
        </p:nvGrpSpPr>
        <p:grpSpPr>
          <a:xfrm>
            <a:off x="642626" y="2140086"/>
            <a:ext cx="6740069" cy="923330"/>
            <a:chOff x="607437" y="4061715"/>
            <a:chExt cx="6740069" cy="923330"/>
          </a:xfrm>
        </p:grpSpPr>
        <p:sp>
          <p:nvSpPr>
            <p:cNvPr id="3" name="TextBox 2">
              <a:extLst>
                <a:ext uri="{FF2B5EF4-FFF2-40B4-BE49-F238E27FC236}">
                  <a16:creationId xmlns:a16="http://schemas.microsoft.com/office/drawing/2014/main" id="{CD29D146-CC42-DED9-4423-48E35AC14ABE}"/>
                </a:ext>
              </a:extLst>
            </p:cNvPr>
            <p:cNvSpPr txBox="1"/>
            <p:nvPr/>
          </p:nvSpPr>
          <p:spPr>
            <a:xfrm>
              <a:off x="953535" y="4061715"/>
              <a:ext cx="63939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A communication that, based on its content, context, and presentation, would not reasonably be viewed as a recommendation;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16" name="Picture 15">
            <a:extLst>
              <a:ext uri="{FF2B5EF4-FFF2-40B4-BE49-F238E27FC236}">
                <a16:creationId xmlns:a16="http://schemas.microsoft.com/office/drawing/2014/main" id="{8492E2E4-8207-0904-38B6-61A36DFC0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grpSp>
        <p:nvGrpSpPr>
          <p:cNvPr id="9" name="Group 8">
            <a:extLst>
              <a:ext uri="{FF2B5EF4-FFF2-40B4-BE49-F238E27FC236}">
                <a16:creationId xmlns:a16="http://schemas.microsoft.com/office/drawing/2014/main" id="{747FF8A2-C308-1729-7A14-4B947293F087}"/>
              </a:ext>
            </a:extLst>
          </p:cNvPr>
          <p:cNvGrpSpPr/>
          <p:nvPr/>
        </p:nvGrpSpPr>
        <p:grpSpPr>
          <a:xfrm>
            <a:off x="642626" y="3751354"/>
            <a:ext cx="7215013" cy="646331"/>
            <a:chOff x="606128" y="4660128"/>
            <a:chExt cx="7215013" cy="646331"/>
          </a:xfrm>
        </p:grpSpPr>
        <p:sp>
          <p:nvSpPr>
            <p:cNvPr id="17" name="TextBox 16">
              <a:extLst>
                <a:ext uri="{FF2B5EF4-FFF2-40B4-BE49-F238E27FC236}">
                  <a16:creationId xmlns:a16="http://schemas.microsoft.com/office/drawing/2014/main" id="{6AB38738-A711-93F6-A356-64695BD31EA5}"/>
                </a:ext>
              </a:extLst>
            </p:cNvPr>
            <p:cNvSpPr txBox="1"/>
            <p:nvPr/>
          </p:nvSpPr>
          <p:spPr>
            <a:xfrm>
              <a:off x="953535" y="4660128"/>
              <a:ext cx="6867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The following, if a reasonable CFP® professional would not view it as Financial Advice:</a:t>
              </a:r>
            </a:p>
          </p:txBody>
        </p:sp>
        <p:grpSp>
          <p:nvGrpSpPr>
            <p:cNvPr id="18" name="Group 17">
              <a:extLst>
                <a:ext uri="{FF2B5EF4-FFF2-40B4-BE49-F238E27FC236}">
                  <a16:creationId xmlns:a16="http://schemas.microsoft.com/office/drawing/2014/main" id="{EFF99287-333D-25E6-0ECD-4C13BAEE21E7}"/>
                </a:ext>
              </a:extLst>
            </p:cNvPr>
            <p:cNvGrpSpPr/>
            <p:nvPr/>
          </p:nvGrpSpPr>
          <p:grpSpPr>
            <a:xfrm>
              <a:off x="606128" y="4684566"/>
              <a:ext cx="313905" cy="313905"/>
              <a:chOff x="1181047" y="3749416"/>
              <a:chExt cx="230102" cy="230102"/>
            </a:xfrm>
            <a:solidFill>
              <a:srgbClr val="FFCE34"/>
            </a:solidFill>
          </p:grpSpPr>
          <p:sp>
            <p:nvSpPr>
              <p:cNvPr id="20" name="Freeform: Shape 19">
                <a:extLst>
                  <a:ext uri="{FF2B5EF4-FFF2-40B4-BE49-F238E27FC236}">
                    <a16:creationId xmlns:a16="http://schemas.microsoft.com/office/drawing/2014/main" id="{043F614B-18E4-BA1D-7232-090D8C2B019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CD35F772-9CF4-E7E1-F907-EB07F3D24D6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28" name="Group 27">
            <a:extLst>
              <a:ext uri="{FF2B5EF4-FFF2-40B4-BE49-F238E27FC236}">
                <a16:creationId xmlns:a16="http://schemas.microsoft.com/office/drawing/2014/main" id="{D6BD5A9A-313A-3D69-EA21-AFBA6D4DAE1D}"/>
              </a:ext>
            </a:extLst>
          </p:cNvPr>
          <p:cNvGrpSpPr/>
          <p:nvPr/>
        </p:nvGrpSpPr>
        <p:grpSpPr>
          <a:xfrm>
            <a:off x="1082988" y="4536665"/>
            <a:ext cx="5672541" cy="338554"/>
            <a:chOff x="607437" y="4022007"/>
            <a:chExt cx="7668334" cy="457667"/>
          </a:xfrm>
        </p:grpSpPr>
        <p:sp>
          <p:nvSpPr>
            <p:cNvPr id="29" name="TextBox 28">
              <a:extLst>
                <a:ext uri="{FF2B5EF4-FFF2-40B4-BE49-F238E27FC236}">
                  <a16:creationId xmlns:a16="http://schemas.microsoft.com/office/drawing/2014/main" id="{F23445D1-3AEF-9814-9C54-480F4D2BBD21}"/>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Marketing Materials; </a:t>
              </a:r>
            </a:p>
          </p:txBody>
        </p:sp>
        <p:grpSp>
          <p:nvGrpSpPr>
            <p:cNvPr id="30" name="Group 29">
              <a:extLst>
                <a:ext uri="{FF2B5EF4-FFF2-40B4-BE49-F238E27FC236}">
                  <a16:creationId xmlns:a16="http://schemas.microsoft.com/office/drawing/2014/main" id="{95F03BE6-71A5-1185-24AA-573050AA845C}"/>
                </a:ext>
              </a:extLst>
            </p:cNvPr>
            <p:cNvGrpSpPr/>
            <p:nvPr/>
          </p:nvGrpSpPr>
          <p:grpSpPr>
            <a:xfrm>
              <a:off x="607437" y="4090377"/>
              <a:ext cx="313905" cy="313905"/>
              <a:chOff x="1181047" y="3749416"/>
              <a:chExt cx="230102" cy="230102"/>
            </a:xfrm>
            <a:solidFill>
              <a:srgbClr val="FFCE34"/>
            </a:solidFill>
          </p:grpSpPr>
          <p:sp>
            <p:nvSpPr>
              <p:cNvPr id="34" name="Freeform: Shape 33">
                <a:extLst>
                  <a:ext uri="{FF2B5EF4-FFF2-40B4-BE49-F238E27FC236}">
                    <a16:creationId xmlns:a16="http://schemas.microsoft.com/office/drawing/2014/main" id="{B1913414-0522-4CC2-432D-83AD8D20517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sp>
            <p:nvSpPr>
              <p:cNvPr id="36" name="Freeform: Shape 35">
                <a:extLst>
                  <a:ext uri="{FF2B5EF4-FFF2-40B4-BE49-F238E27FC236}">
                    <a16:creationId xmlns:a16="http://schemas.microsoft.com/office/drawing/2014/main" id="{2F0E89D4-3E95-B8DC-4F57-94C329743C9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grpSp>
      </p:grpSp>
      <p:grpSp>
        <p:nvGrpSpPr>
          <p:cNvPr id="37" name="Group 36">
            <a:extLst>
              <a:ext uri="{FF2B5EF4-FFF2-40B4-BE49-F238E27FC236}">
                <a16:creationId xmlns:a16="http://schemas.microsoft.com/office/drawing/2014/main" id="{6D01F838-EC52-E1C0-5567-52A86EFD267D}"/>
              </a:ext>
            </a:extLst>
          </p:cNvPr>
          <p:cNvGrpSpPr/>
          <p:nvPr/>
        </p:nvGrpSpPr>
        <p:grpSpPr>
          <a:xfrm>
            <a:off x="1082988" y="5002120"/>
            <a:ext cx="5672541" cy="338554"/>
            <a:chOff x="607437" y="4022007"/>
            <a:chExt cx="7668334" cy="457667"/>
          </a:xfrm>
        </p:grpSpPr>
        <p:sp>
          <p:nvSpPr>
            <p:cNvPr id="38" name="TextBox 37">
              <a:extLst>
                <a:ext uri="{FF2B5EF4-FFF2-40B4-BE49-F238E27FC236}">
                  <a16:creationId xmlns:a16="http://schemas.microsoft.com/office/drawing/2014/main" id="{6B6F09BC-74A2-C5AF-A501-445B5F6D97B6}"/>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General Financial Education; and </a:t>
              </a:r>
            </a:p>
          </p:txBody>
        </p:sp>
        <p:grpSp>
          <p:nvGrpSpPr>
            <p:cNvPr id="40" name="Group 39">
              <a:extLst>
                <a:ext uri="{FF2B5EF4-FFF2-40B4-BE49-F238E27FC236}">
                  <a16:creationId xmlns:a16="http://schemas.microsoft.com/office/drawing/2014/main" id="{D9BB691F-43D5-9704-9497-2E568B0A54CB}"/>
                </a:ext>
              </a:extLst>
            </p:cNvPr>
            <p:cNvGrpSpPr/>
            <p:nvPr/>
          </p:nvGrpSpPr>
          <p:grpSpPr>
            <a:xfrm>
              <a:off x="607437" y="4090377"/>
              <a:ext cx="313905" cy="313905"/>
              <a:chOff x="1181047" y="3749416"/>
              <a:chExt cx="230102" cy="230102"/>
            </a:xfrm>
            <a:solidFill>
              <a:srgbClr val="FFCE34"/>
            </a:solidFill>
          </p:grpSpPr>
          <p:sp>
            <p:nvSpPr>
              <p:cNvPr id="41" name="Freeform: Shape 40">
                <a:extLst>
                  <a:ext uri="{FF2B5EF4-FFF2-40B4-BE49-F238E27FC236}">
                    <a16:creationId xmlns:a16="http://schemas.microsoft.com/office/drawing/2014/main" id="{327B17A7-0E4B-FFF7-2759-9158659F333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sp>
            <p:nvSpPr>
              <p:cNvPr id="42" name="Freeform: Shape 41">
                <a:extLst>
                  <a:ext uri="{FF2B5EF4-FFF2-40B4-BE49-F238E27FC236}">
                    <a16:creationId xmlns:a16="http://schemas.microsoft.com/office/drawing/2014/main" id="{F2B04499-AAD1-9FA5-8C45-FD44DE43481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grpSp>
      </p:grpSp>
      <p:grpSp>
        <p:nvGrpSpPr>
          <p:cNvPr id="43" name="Group 42">
            <a:extLst>
              <a:ext uri="{FF2B5EF4-FFF2-40B4-BE49-F238E27FC236}">
                <a16:creationId xmlns:a16="http://schemas.microsoft.com/office/drawing/2014/main" id="{3258E80C-5F36-7599-7302-8D80EDE403E2}"/>
              </a:ext>
            </a:extLst>
          </p:cNvPr>
          <p:cNvGrpSpPr/>
          <p:nvPr/>
        </p:nvGrpSpPr>
        <p:grpSpPr>
          <a:xfrm>
            <a:off x="1082988" y="5467574"/>
            <a:ext cx="5672541" cy="338554"/>
            <a:chOff x="607437" y="4022007"/>
            <a:chExt cx="7668334" cy="457667"/>
          </a:xfrm>
        </p:grpSpPr>
        <p:sp>
          <p:nvSpPr>
            <p:cNvPr id="44" name="TextBox 43">
              <a:extLst>
                <a:ext uri="{FF2B5EF4-FFF2-40B4-BE49-F238E27FC236}">
                  <a16:creationId xmlns:a16="http://schemas.microsoft.com/office/drawing/2014/main" id="{EE378490-7F47-5F33-37C9-535C30DA7180}"/>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General Financial Communications.</a:t>
              </a:r>
            </a:p>
          </p:txBody>
        </p:sp>
        <p:grpSp>
          <p:nvGrpSpPr>
            <p:cNvPr id="45" name="Group 44">
              <a:extLst>
                <a:ext uri="{FF2B5EF4-FFF2-40B4-BE49-F238E27FC236}">
                  <a16:creationId xmlns:a16="http://schemas.microsoft.com/office/drawing/2014/main" id="{08E7C3B0-F403-CB64-677A-CD56FA73CE12}"/>
                </a:ext>
              </a:extLst>
            </p:cNvPr>
            <p:cNvGrpSpPr/>
            <p:nvPr/>
          </p:nvGrpSpPr>
          <p:grpSpPr>
            <a:xfrm>
              <a:off x="607437" y="4090377"/>
              <a:ext cx="313905" cy="313905"/>
              <a:chOff x="1181047" y="3749416"/>
              <a:chExt cx="230102" cy="230102"/>
            </a:xfrm>
            <a:solidFill>
              <a:srgbClr val="FFCE34"/>
            </a:solidFill>
          </p:grpSpPr>
          <p:sp>
            <p:nvSpPr>
              <p:cNvPr id="46" name="Freeform: Shape 45">
                <a:extLst>
                  <a:ext uri="{FF2B5EF4-FFF2-40B4-BE49-F238E27FC236}">
                    <a16:creationId xmlns:a16="http://schemas.microsoft.com/office/drawing/2014/main" id="{86223DC1-99DF-DB45-87E3-E9316A6B149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sp>
            <p:nvSpPr>
              <p:cNvPr id="47" name="Freeform: Shape 46">
                <a:extLst>
                  <a:ext uri="{FF2B5EF4-FFF2-40B4-BE49-F238E27FC236}">
                    <a16:creationId xmlns:a16="http://schemas.microsoft.com/office/drawing/2014/main" id="{C084C9AB-8651-CABE-FDF5-990E43972E6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grpSp>
      </p:grpSp>
      <p:grpSp>
        <p:nvGrpSpPr>
          <p:cNvPr id="48" name="Group 47">
            <a:extLst>
              <a:ext uri="{FF2B5EF4-FFF2-40B4-BE49-F238E27FC236}">
                <a16:creationId xmlns:a16="http://schemas.microsoft.com/office/drawing/2014/main" id="{E3F10EEF-BA48-0F24-5FB9-248C697C84DD}"/>
              </a:ext>
            </a:extLst>
          </p:cNvPr>
          <p:cNvGrpSpPr/>
          <p:nvPr/>
        </p:nvGrpSpPr>
        <p:grpSpPr>
          <a:xfrm>
            <a:off x="628019" y="1158319"/>
            <a:ext cx="2111879" cy="523220"/>
            <a:chOff x="6057900" y="1558977"/>
            <a:chExt cx="2111879" cy="523220"/>
          </a:xfrm>
        </p:grpSpPr>
        <p:sp>
          <p:nvSpPr>
            <p:cNvPr id="49" name="Rectangle 48">
              <a:extLst>
                <a:ext uri="{FF2B5EF4-FFF2-40B4-BE49-F238E27FC236}">
                  <a16:creationId xmlns:a16="http://schemas.microsoft.com/office/drawing/2014/main" id="{AFD51F9B-3FAF-C4CF-1D65-0CC68536980F}"/>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CA1810E8-AA40-371B-2C80-12230B6909AD}"/>
                </a:ext>
              </a:extLst>
            </p:cNvPr>
            <p:cNvSpPr txBox="1"/>
            <p:nvPr/>
          </p:nvSpPr>
          <p:spPr>
            <a:xfrm>
              <a:off x="6100189" y="1584550"/>
              <a:ext cx="2069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Definition</a:t>
              </a:r>
              <a:endParaRPr kumimoji="0" lang="en-US" sz="2400" b="0" i="0" u="none" strike="noStrike" kern="1200" cap="none" spc="0" normalizeH="0" baseline="0" noProof="0" dirty="0">
                <a:ln>
                  <a:noFill/>
                </a:ln>
                <a:solidFill>
                  <a:srgbClr val="FFCE34"/>
                </a:solidFill>
                <a:effectLst/>
                <a:uLnTx/>
                <a:uFillTx/>
                <a:latin typeface="Gotham Light" pitchFamily="50" charset="0"/>
                <a:ea typeface="+mn-ea"/>
                <a:cs typeface="+mn-cs"/>
              </a:endParaRPr>
            </a:p>
          </p:txBody>
        </p:sp>
      </p:grpSp>
    </p:spTree>
    <p:extLst>
      <p:ext uri="{BB962C8B-B14F-4D97-AF65-F5344CB8AC3E}">
        <p14:creationId xmlns:p14="http://schemas.microsoft.com/office/powerpoint/2010/main" val="192931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5D0B5A-E26E-38AF-8A16-D5B0C23B4F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76" t="623" r="15389" b="577"/>
          <a:stretch/>
        </p:blipFill>
        <p:spPr>
          <a:xfrm>
            <a:off x="2798738" y="-2480"/>
            <a:ext cx="9389751" cy="6094334"/>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7698"/>
            <a:chOff x="517908" y="395066"/>
            <a:chExt cx="8038185" cy="627698"/>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499544"/>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3" name="TextBox 22">
            <a:extLst>
              <a:ext uri="{FF2B5EF4-FFF2-40B4-BE49-F238E27FC236}">
                <a16:creationId xmlns:a16="http://schemas.microsoft.com/office/drawing/2014/main" id="{6E59F2C9-4FF4-EA80-0F96-C2172DD5E780}"/>
              </a:ext>
            </a:extLst>
          </p:cNvPr>
          <p:cNvSpPr txBox="1"/>
          <p:nvPr/>
        </p:nvSpPr>
        <p:spPr>
          <a:xfrm>
            <a:off x="517908" y="1412145"/>
            <a:ext cx="4659573" cy="3216265"/>
          </a:xfrm>
          <a:prstGeom prst="rect">
            <a:avLst/>
          </a:prstGeom>
          <a:noFill/>
        </p:spPr>
        <p:txBody>
          <a:bodyPr wrap="square">
            <a:spAutoFit/>
          </a:bodyPr>
          <a:lstStyle/>
          <a:p>
            <a:r>
              <a:rPr lang="en-US" sz="2800" dirty="0">
                <a:latin typeface="Gotham" panose="02000604040000020004" pitchFamily="50" charset="0"/>
              </a:rPr>
              <a:t>Kevin</a:t>
            </a:r>
            <a:r>
              <a:rPr lang="en-US" sz="2400" dirty="0">
                <a:latin typeface="Gotham Medium" panose="02000604030000020004" pitchFamily="50" charset="0"/>
              </a:rPr>
              <a:t>, a prospect, met </a:t>
            </a:r>
            <a:r>
              <a:rPr lang="en-US" sz="2800" dirty="0">
                <a:latin typeface="Gotham" panose="02000604040000020004" pitchFamily="50" charset="0"/>
              </a:rPr>
              <a:t>Priya</a:t>
            </a:r>
            <a:r>
              <a:rPr lang="en-US" sz="2400" dirty="0">
                <a:latin typeface="Gotham Medium" panose="02000604030000020004" pitchFamily="50" charset="0"/>
              </a:rPr>
              <a:t>, a CFP® professional, at a retirement planning community event.</a:t>
            </a:r>
          </a:p>
          <a:p>
            <a:endParaRPr lang="en-US" sz="2400" dirty="0">
              <a:latin typeface="Gotham Medium" panose="02000604030000020004" pitchFamily="50" charset="0"/>
            </a:endParaRPr>
          </a:p>
          <a:p>
            <a:r>
              <a:rPr lang="en-US" sz="2400" dirty="0">
                <a:latin typeface="Gotham Medium" panose="02000604030000020004" pitchFamily="50" charset="0"/>
              </a:rPr>
              <a:t>He is planning to retire next year and is looking for information.</a:t>
            </a:r>
          </a:p>
        </p:txBody>
      </p:sp>
    </p:spTree>
    <p:extLst>
      <p:ext uri="{BB962C8B-B14F-4D97-AF65-F5344CB8AC3E}">
        <p14:creationId xmlns:p14="http://schemas.microsoft.com/office/powerpoint/2010/main" val="22556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2" end="2"/>
                                            </p:txEl>
                                          </p:spTgt>
                                        </p:tgtEl>
                                        <p:attrNameLst>
                                          <p:attrName>style.visibility</p:attrName>
                                        </p:attrNameLst>
                                      </p:cBhvr>
                                      <p:to>
                                        <p:strVal val="visible"/>
                                      </p:to>
                                    </p:set>
                                    <p:animEffect transition="in" filter="fade">
                                      <p:cBhvr>
                                        <p:cTn id="14" dur="1000"/>
                                        <p:tgtEl>
                                          <p:spTgt spid="23">
                                            <p:txEl>
                                              <p:pRg st="2" end="2"/>
                                            </p:txEl>
                                          </p:spTgt>
                                        </p:tgtEl>
                                      </p:cBhvr>
                                    </p:animEffect>
                                    <p:anim calcmode="lin" valueType="num">
                                      <p:cBhvr>
                                        <p:cTn id="15"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66EDEA13-BABD-08CF-C048-668ECAAF1916}"/>
              </a:ext>
            </a:extLst>
          </p:cNvPr>
          <p:cNvSpPr txBox="1"/>
          <p:nvPr/>
        </p:nvSpPr>
        <p:spPr>
          <a:xfrm>
            <a:off x="4553480" y="2002331"/>
            <a:ext cx="637480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Priya sends Kevin an article titled “What will my savings cover in retirement?” </a:t>
            </a:r>
          </a:p>
        </p:txBody>
      </p:sp>
      <p:sp>
        <p:nvSpPr>
          <p:cNvPr id="3" name="TextBox 2">
            <a:extLst>
              <a:ext uri="{FF2B5EF4-FFF2-40B4-BE49-F238E27FC236}">
                <a16:creationId xmlns:a16="http://schemas.microsoft.com/office/drawing/2014/main" id="{6DE317D0-D80E-0BB1-0B4B-3BBBAA99B0BC}"/>
              </a:ext>
            </a:extLst>
          </p:cNvPr>
          <p:cNvSpPr txBox="1"/>
          <p:nvPr/>
        </p:nvSpPr>
        <p:spPr>
          <a:xfrm>
            <a:off x="4553480" y="3507246"/>
            <a:ext cx="63748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Priya sends this same article to all her Clients and prospects who are close to retirement.</a:t>
            </a:r>
          </a:p>
        </p:txBody>
      </p:sp>
      <p:grpSp>
        <p:nvGrpSpPr>
          <p:cNvPr id="14" name="Group 13">
            <a:extLst>
              <a:ext uri="{FF2B5EF4-FFF2-40B4-BE49-F238E27FC236}">
                <a16:creationId xmlns:a16="http://schemas.microsoft.com/office/drawing/2014/main" id="{F6B397AB-EDB9-4329-9050-D55F49559AF2}"/>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912569" y="3045956"/>
              <a:ext cx="26403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Priya providing Financial Advice?</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1500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6DE317D0-D80E-0BB1-0B4B-3BBBAA99B0BC}"/>
              </a:ext>
            </a:extLst>
          </p:cNvPr>
          <p:cNvSpPr txBox="1"/>
          <p:nvPr/>
        </p:nvSpPr>
        <p:spPr>
          <a:xfrm>
            <a:off x="4454894" y="2247639"/>
            <a:ext cx="689668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bg1"/>
                </a:solidFill>
                <a:effectLst/>
                <a:uLnTx/>
                <a:uFillTx/>
                <a:latin typeface="Gotham Medium" panose="02000604030000020004" pitchFamily="50" charset="0"/>
              </a:rPr>
              <a:t>Kevin</a:t>
            </a:r>
            <a:r>
              <a:rPr kumimoji="0" lang="en-US" sz="2300" b="0" i="0" u="none" strike="noStrike" kern="1200" cap="none" spc="0" normalizeH="0" noProof="0" dirty="0">
                <a:ln>
                  <a:noFill/>
                </a:ln>
                <a:solidFill>
                  <a:schemeClr val="bg1"/>
                </a:solidFill>
                <a:effectLst/>
                <a:uLnTx/>
                <a:uFillTx/>
                <a:latin typeface="Gotham Medium" panose="02000604030000020004" pitchFamily="50" charset="0"/>
              </a:rPr>
              <a:t> scheduled a meeting with Priya. At th</a:t>
            </a:r>
            <a:r>
              <a:rPr lang="en-US" sz="2300" dirty="0">
                <a:solidFill>
                  <a:schemeClr val="bg1"/>
                </a:solidFill>
                <a:latin typeface="Gotham Medium" panose="02000604030000020004" pitchFamily="50" charset="0"/>
              </a:rPr>
              <a:t>e meeting, he </a:t>
            </a:r>
            <a:r>
              <a:rPr kumimoji="0" lang="en-US" sz="2300" b="0" i="0" u="none" strike="noStrike" kern="1200" cap="none" spc="0" normalizeH="0" baseline="0" noProof="0" dirty="0">
                <a:ln>
                  <a:noFill/>
                </a:ln>
                <a:solidFill>
                  <a:schemeClr val="bg1"/>
                </a:solidFill>
                <a:effectLst/>
                <a:uLnTx/>
                <a:uFillTx/>
                <a:latin typeface="Gotham Medium" panose="02000604030000020004" pitchFamily="50" charset="0"/>
              </a:rPr>
              <a:t>asked what Priya “thought about” purchasing a particular income-based mutual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bg1"/>
                </a:solidFill>
                <a:effectLst/>
                <a:uLnTx/>
                <a:uFillTx/>
                <a:latin typeface="Gotham Medium" panose="02000604030000020004" pitchFamily="50" charset="0"/>
              </a:rPr>
              <a:t>Priya says. “I think it is a good mutual fund for retirees. I’d be happy to help you purchase that.”</a:t>
            </a:r>
          </a:p>
        </p:txBody>
      </p:sp>
      <p:grpSp>
        <p:nvGrpSpPr>
          <p:cNvPr id="15" name="Group 14">
            <a:extLst>
              <a:ext uri="{FF2B5EF4-FFF2-40B4-BE49-F238E27FC236}">
                <a16:creationId xmlns:a16="http://schemas.microsoft.com/office/drawing/2014/main" id="{02E4A065-D8B3-7B0C-D13A-3A1644EFC298}"/>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912569" y="3055656"/>
              <a:ext cx="26403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Priya providing Financial Advice?</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14" name="TextBox 13">
            <a:extLst>
              <a:ext uri="{FF2B5EF4-FFF2-40B4-BE49-F238E27FC236}">
                <a16:creationId xmlns:a16="http://schemas.microsoft.com/office/drawing/2014/main" id="{CC18C8AD-317F-E963-790F-2138E82E2380}"/>
              </a:ext>
            </a:extLst>
          </p:cNvPr>
          <p:cNvSpPr txBox="1"/>
          <p:nvPr/>
        </p:nvSpPr>
        <p:spPr>
          <a:xfrm>
            <a:off x="4413452" y="1627650"/>
            <a:ext cx="6374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WHAT IF?</a:t>
            </a:r>
          </a:p>
        </p:txBody>
      </p:sp>
    </p:spTree>
    <p:extLst>
      <p:ext uri="{BB962C8B-B14F-4D97-AF65-F5344CB8AC3E}">
        <p14:creationId xmlns:p14="http://schemas.microsoft.com/office/powerpoint/2010/main" val="359266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299" r="10808" b="-299"/>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E08B358-8153-A92A-A847-A05BE509F403}"/>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2131830"/>
            <a:ext cx="5513939" cy="781136"/>
            <a:chOff x="582062" y="2131830"/>
            <a:chExt cx="5513939"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53777" y="2244782"/>
              <a:ext cx="4642224" cy="584775"/>
            </a:xfrm>
            <a:prstGeom prst="rect">
              <a:avLst/>
            </a:prstGeom>
            <a:noFill/>
          </p:spPr>
          <p:txBody>
            <a:bodyPr wrap="square" rtlCol="0">
              <a:spAutoFit/>
            </a:bodyPr>
            <a:lstStyle/>
            <a:p>
              <a:r>
                <a:rPr lang="en-US" sz="1600" dirty="0">
                  <a:latin typeface="Gotham Book" panose="02000604040000020004" pitchFamily="50" charset="0"/>
                </a:rPr>
                <a:t>Fulfilling a directed order from a Client to buy a stock is Financial Advice. </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 name="Group 2">
            <a:extLst>
              <a:ext uri="{FF2B5EF4-FFF2-40B4-BE49-F238E27FC236}">
                <a16:creationId xmlns:a16="http://schemas.microsoft.com/office/drawing/2014/main" id="{2897E386-446B-0E04-F65B-CBA2E64DC9C3}"/>
              </a:ext>
            </a:extLst>
          </p:cNvPr>
          <p:cNvGrpSpPr/>
          <p:nvPr/>
        </p:nvGrpSpPr>
        <p:grpSpPr>
          <a:xfrm>
            <a:off x="582062" y="3288647"/>
            <a:ext cx="5513939" cy="781136"/>
            <a:chOff x="582062" y="3288647"/>
            <a:chExt cx="5513939" cy="781136"/>
          </a:xfrm>
        </p:grpSpPr>
        <p:grpSp>
          <p:nvGrpSpPr>
            <p:cNvPr id="23" name="Group 22">
              <a:extLst>
                <a:ext uri="{FF2B5EF4-FFF2-40B4-BE49-F238E27FC236}">
                  <a16:creationId xmlns:a16="http://schemas.microsoft.com/office/drawing/2014/main" id="{FE3D6942-A905-D700-69BA-1FE2F8DC1907}"/>
                </a:ext>
              </a:extLst>
            </p:cNvPr>
            <p:cNvGrpSpPr/>
            <p:nvPr/>
          </p:nvGrpSpPr>
          <p:grpSpPr>
            <a:xfrm>
              <a:off x="582062" y="3288647"/>
              <a:ext cx="5513939" cy="781136"/>
              <a:chOff x="598391" y="1978702"/>
              <a:chExt cx="5513939" cy="781136"/>
            </a:xfrm>
          </p:grpSpPr>
          <p:sp>
            <p:nvSpPr>
              <p:cNvPr id="32" name="Oval 31">
                <a:extLst>
                  <a:ext uri="{FF2B5EF4-FFF2-40B4-BE49-F238E27FC236}">
                    <a16:creationId xmlns:a16="http://schemas.microsoft.com/office/drawing/2014/main" id="{22D44090-C613-22FC-02D8-F709143B102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4154521-467B-BFC2-A55C-37272B5D9903}"/>
                  </a:ext>
                </a:extLst>
              </p:cNvPr>
              <p:cNvSpPr txBox="1"/>
              <p:nvPr/>
            </p:nvSpPr>
            <p:spPr>
              <a:xfrm>
                <a:off x="1470106" y="2059117"/>
                <a:ext cx="4642224" cy="584775"/>
              </a:xfrm>
              <a:prstGeom prst="rect">
                <a:avLst/>
              </a:prstGeom>
              <a:noFill/>
            </p:spPr>
            <p:txBody>
              <a:bodyPr wrap="square" rtlCol="0">
                <a:spAutoFit/>
              </a:bodyPr>
              <a:lstStyle/>
              <a:p>
                <a:r>
                  <a:rPr lang="en-US" sz="1600" dirty="0">
                    <a:latin typeface="Gotham Book" panose="02000604040000020004" pitchFamily="50" charset="0"/>
                  </a:rPr>
                  <a:t>In order for there to be Financial Advice, there must be compensation.</a:t>
                </a:r>
              </a:p>
            </p:txBody>
          </p:sp>
        </p:grpSp>
        <p:sp>
          <p:nvSpPr>
            <p:cNvPr id="39" name="TextBox 38">
              <a:extLst>
                <a:ext uri="{FF2B5EF4-FFF2-40B4-BE49-F238E27FC236}">
                  <a16:creationId xmlns:a16="http://schemas.microsoft.com/office/drawing/2014/main" id="{83F60164-F261-82B0-20FB-561FBA8114F0}"/>
                </a:ext>
              </a:extLst>
            </p:cNvPr>
            <p:cNvSpPr txBox="1"/>
            <p:nvPr/>
          </p:nvSpPr>
          <p:spPr>
            <a:xfrm>
              <a:off x="625958" y="3393661"/>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14" name="Group 13">
            <a:extLst>
              <a:ext uri="{FF2B5EF4-FFF2-40B4-BE49-F238E27FC236}">
                <a16:creationId xmlns:a16="http://schemas.microsoft.com/office/drawing/2014/main" id="{646958FE-1E17-468E-D35F-6085C1925BCC}"/>
              </a:ext>
            </a:extLst>
          </p:cNvPr>
          <p:cNvGrpSpPr/>
          <p:nvPr/>
        </p:nvGrpSpPr>
        <p:grpSpPr>
          <a:xfrm>
            <a:off x="582062" y="4445464"/>
            <a:ext cx="5513939" cy="836996"/>
            <a:chOff x="582062" y="4445464"/>
            <a:chExt cx="5513939" cy="836996"/>
          </a:xfrm>
        </p:grpSpPr>
        <p:grpSp>
          <p:nvGrpSpPr>
            <p:cNvPr id="29" name="Group 28">
              <a:extLst>
                <a:ext uri="{FF2B5EF4-FFF2-40B4-BE49-F238E27FC236}">
                  <a16:creationId xmlns:a16="http://schemas.microsoft.com/office/drawing/2014/main" id="{47299348-7EA5-7FF4-A61F-B0F6749EDA1C}"/>
                </a:ext>
              </a:extLst>
            </p:cNvPr>
            <p:cNvGrpSpPr/>
            <p:nvPr/>
          </p:nvGrpSpPr>
          <p:grpSpPr>
            <a:xfrm>
              <a:off x="582062" y="4445464"/>
              <a:ext cx="5513939" cy="836996"/>
              <a:chOff x="598391" y="1978702"/>
              <a:chExt cx="5513939" cy="836996"/>
            </a:xfrm>
          </p:grpSpPr>
          <p:sp>
            <p:nvSpPr>
              <p:cNvPr id="30" name="Oval 29">
                <a:extLst>
                  <a:ext uri="{FF2B5EF4-FFF2-40B4-BE49-F238E27FC236}">
                    <a16:creationId xmlns:a16="http://schemas.microsoft.com/office/drawing/2014/main" id="{41FF3696-940A-DA06-F3CF-6718DB976D72}"/>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CA118DF-3FAA-3A8C-A440-43BC58903C73}"/>
                  </a:ext>
                </a:extLst>
              </p:cNvPr>
              <p:cNvSpPr txBox="1"/>
              <p:nvPr/>
            </p:nvSpPr>
            <p:spPr>
              <a:xfrm>
                <a:off x="1470106" y="1984701"/>
                <a:ext cx="4642224" cy="830997"/>
              </a:xfrm>
              <a:prstGeom prst="rect">
                <a:avLst/>
              </a:prstGeom>
              <a:noFill/>
            </p:spPr>
            <p:txBody>
              <a:bodyPr wrap="square" rtlCol="0">
                <a:spAutoFit/>
              </a:bodyPr>
              <a:lstStyle/>
              <a:p>
                <a:r>
                  <a:rPr lang="en-US" sz="1600" dirty="0">
                    <a:latin typeface="Gotham Book" panose="02000604040000020004" pitchFamily="50" charset="0"/>
                  </a:rPr>
                  <a:t>Providing marketing and general financial education materials is generally not providing Financial Advice.</a:t>
                </a:r>
              </a:p>
            </p:txBody>
          </p:sp>
        </p:grpSp>
        <p:sp>
          <p:nvSpPr>
            <p:cNvPr id="40" name="TextBox 39">
              <a:extLst>
                <a:ext uri="{FF2B5EF4-FFF2-40B4-BE49-F238E27FC236}">
                  <a16:creationId xmlns:a16="http://schemas.microsoft.com/office/drawing/2014/main" id="{7E09373F-BACF-C47D-BF40-A78F1DA2F55F}"/>
                </a:ext>
              </a:extLst>
            </p:cNvPr>
            <p:cNvSpPr txBox="1"/>
            <p:nvPr/>
          </p:nvSpPr>
          <p:spPr>
            <a:xfrm>
              <a:off x="625958" y="4556819"/>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Tree>
    <p:extLst>
      <p:ext uri="{BB962C8B-B14F-4D97-AF65-F5344CB8AC3E}">
        <p14:creationId xmlns:p14="http://schemas.microsoft.com/office/powerpoint/2010/main" val="139582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2</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Apply the Fiduciary Duty</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2582816"/>
            <a:chOff x="0" y="1565564"/>
            <a:chExt cx="12237908" cy="258281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14838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921DFF60-829D-558B-937A-EF698B5CD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2785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descr="CFPBoard_Logo_Black_WhtBg_small.png">
            <a:extLst>
              <a:ext uri="{FF2B5EF4-FFF2-40B4-BE49-F238E27FC236}">
                <a16:creationId xmlns:a16="http://schemas.microsoft.com/office/drawing/2014/main" id="{D25F8E40-1EB5-5927-D3B1-6F3F06A96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3" name="Group 2">
            <a:extLst>
              <a:ext uri="{FF2B5EF4-FFF2-40B4-BE49-F238E27FC236}">
                <a16:creationId xmlns:a16="http://schemas.microsoft.com/office/drawing/2014/main" id="{7E8CC5DD-8879-A329-B5E1-D9E65A149211}"/>
              </a:ext>
            </a:extLst>
          </p:cNvPr>
          <p:cNvGrpSpPr/>
          <p:nvPr/>
        </p:nvGrpSpPr>
        <p:grpSpPr>
          <a:xfrm>
            <a:off x="517908" y="375868"/>
            <a:ext cx="8038185" cy="614432"/>
            <a:chOff x="517908" y="395066"/>
            <a:chExt cx="8038185" cy="614432"/>
          </a:xfrm>
        </p:grpSpPr>
        <p:sp>
          <p:nvSpPr>
            <p:cNvPr id="20" name="TextBox 19">
              <a:extLst>
                <a:ext uri="{FF2B5EF4-FFF2-40B4-BE49-F238E27FC236}">
                  <a16:creationId xmlns:a16="http://schemas.microsoft.com/office/drawing/2014/main" id="{34E89166-5DE2-CAD1-7844-FB0E025D6A60}"/>
                </a:ext>
              </a:extLst>
            </p:cNvPr>
            <p:cNvSpPr txBox="1"/>
            <p:nvPr/>
          </p:nvSpPr>
          <p:spPr>
            <a:xfrm>
              <a:off x="741835" y="486278"/>
              <a:ext cx="7814258" cy="523220"/>
            </a:xfrm>
            <a:prstGeom prst="rect">
              <a:avLst/>
            </a:prstGeom>
            <a:noFill/>
          </p:spPr>
          <p:txBody>
            <a:bodyPr wrap="square" rtlCol="0">
              <a:spAutoFit/>
            </a:bodyPr>
            <a:lstStyle/>
            <a:p>
              <a:r>
                <a:rPr lang="en-US" sz="2800" dirty="0">
                  <a:latin typeface="Gotham" panose="02000604040000020004" pitchFamily="50" charset="0"/>
                </a:rPr>
                <a:t>Disclaimer</a:t>
              </a:r>
              <a:endParaRPr lang="en-US" sz="2800" dirty="0">
                <a:latin typeface="Gotham Light" pitchFamily="50" charset="0"/>
              </a:endParaRPr>
            </a:p>
          </p:txBody>
        </p:sp>
        <p:grpSp>
          <p:nvGrpSpPr>
            <p:cNvPr id="21" name="Group 20">
              <a:extLst>
                <a:ext uri="{FF2B5EF4-FFF2-40B4-BE49-F238E27FC236}">
                  <a16:creationId xmlns:a16="http://schemas.microsoft.com/office/drawing/2014/main" id="{89FBDCF8-B46F-0931-BC52-B5725D25BD9D}"/>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6437F271-B30F-D021-9B7B-F6C0B12D616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0F5231C-89CC-B136-2CE1-6DEC06B10EFF}"/>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 name="Group 25">
            <a:extLst>
              <a:ext uri="{FF2B5EF4-FFF2-40B4-BE49-F238E27FC236}">
                <a16:creationId xmlns:a16="http://schemas.microsoft.com/office/drawing/2014/main" id="{69638417-E962-D4F4-7C57-D0F3C2544726}"/>
              </a:ext>
            </a:extLst>
          </p:cNvPr>
          <p:cNvGrpSpPr/>
          <p:nvPr/>
        </p:nvGrpSpPr>
        <p:grpSpPr>
          <a:xfrm>
            <a:off x="517909" y="1154389"/>
            <a:ext cx="11135658" cy="4626582"/>
            <a:chOff x="757487" y="1154389"/>
            <a:chExt cx="10896079" cy="4626582"/>
          </a:xfrm>
        </p:grpSpPr>
        <p:sp>
          <p:nvSpPr>
            <p:cNvPr id="24" name="TextBox 23">
              <a:extLst>
                <a:ext uri="{FF2B5EF4-FFF2-40B4-BE49-F238E27FC236}">
                  <a16:creationId xmlns:a16="http://schemas.microsoft.com/office/drawing/2014/main" id="{D5F27A40-39EF-7F0E-0F70-11AF9607A6DF}"/>
                </a:ext>
              </a:extLst>
            </p:cNvPr>
            <p:cNvSpPr txBox="1"/>
            <p:nvPr/>
          </p:nvSpPr>
          <p:spPr>
            <a:xfrm>
              <a:off x="757487" y="1154389"/>
              <a:ext cx="10896079" cy="1815882"/>
            </a:xfrm>
            <a:prstGeom prst="rect">
              <a:avLst/>
            </a:prstGeom>
            <a:noFill/>
          </p:spPr>
          <p:txBody>
            <a:bodyPr wrap="square" rtlCol="0">
              <a:spAutoFit/>
            </a:bodyPr>
            <a:lstStyle/>
            <a:p>
              <a:r>
                <a:rPr lang="en-US" sz="1400" dirty="0">
                  <a:latin typeface="Gotham Light" pitchFamily="50" charset="0"/>
                </a:rPr>
                <a:t>The content of this program is based on CFP Board’s </a:t>
              </a:r>
              <a:r>
                <a:rPr lang="en-US" sz="1400" i="1" dirty="0">
                  <a:latin typeface="Gotham Light" pitchFamily="50" charset="0"/>
                </a:rPr>
                <a:t>Code of Ethics and Standards of Conduct </a:t>
              </a:r>
              <a:r>
                <a:rPr lang="en-US" sz="1400" dirty="0">
                  <a:latin typeface="Gotham Light" pitchFamily="50" charset="0"/>
                </a:rPr>
                <a:t>(</a:t>
              </a:r>
              <a:r>
                <a:rPr lang="en-US" sz="1400" i="1" dirty="0">
                  <a:latin typeface="Gotham Light" pitchFamily="50" charset="0"/>
                </a:rPr>
                <a:t>Code and Standards</a:t>
              </a:r>
              <a:r>
                <a:rPr lang="en-US" sz="1400" dirty="0">
                  <a:latin typeface="Gotham Light" pitchFamily="50" charset="0"/>
                </a:rPr>
                <a:t>), which became effective on July 1, 2024.</a:t>
              </a:r>
            </a:p>
            <a:p>
              <a:endParaRPr lang="en-US" sz="1400" dirty="0">
                <a:latin typeface="Gotham Light" pitchFamily="50" charset="0"/>
              </a:endParaRPr>
            </a:p>
            <a:p>
              <a:r>
                <a:rPr lang="en-US" sz="1400" dirty="0">
                  <a:latin typeface="Gotham Light" pitchFamily="50" charset="0"/>
                </a:rPr>
                <a:t>CFP Board created and provided this slide deck to the CE Sponsor for presentation.  The presenter’s opinions do not necessarily represent those of CFP Board.  </a:t>
              </a:r>
            </a:p>
            <a:p>
              <a:endParaRPr lang="en-US" sz="1400" dirty="0">
                <a:latin typeface="Gotham Light" pitchFamily="50" charset="0"/>
              </a:endParaRPr>
            </a:p>
            <a:p>
              <a:r>
                <a:rPr lang="en-US" sz="1400" dirty="0">
                  <a:latin typeface="Gotham Light" pitchFamily="50" charset="0"/>
                </a:rPr>
                <a:t>All material associated with this program is the property of CFP Board and may not be resold, republished or copied without the prior written consent of CFP Board.  </a:t>
              </a:r>
            </a:p>
          </p:txBody>
        </p:sp>
        <p:sp>
          <p:nvSpPr>
            <p:cNvPr id="25" name="TextBox 24">
              <a:extLst>
                <a:ext uri="{FF2B5EF4-FFF2-40B4-BE49-F238E27FC236}">
                  <a16:creationId xmlns:a16="http://schemas.microsoft.com/office/drawing/2014/main" id="{0280912F-8240-689C-A330-D60DB35F5B08}"/>
                </a:ext>
              </a:extLst>
            </p:cNvPr>
            <p:cNvSpPr txBox="1"/>
            <p:nvPr/>
          </p:nvSpPr>
          <p:spPr>
            <a:xfrm>
              <a:off x="757487" y="5473194"/>
              <a:ext cx="10896079" cy="307777"/>
            </a:xfrm>
            <a:prstGeom prst="rect">
              <a:avLst/>
            </a:prstGeom>
            <a:noFill/>
          </p:spPr>
          <p:txBody>
            <a:bodyPr wrap="square" rtlCol="0">
              <a:spAutoFit/>
            </a:bodyPr>
            <a:lstStyle/>
            <a:p>
              <a:r>
                <a:rPr lang="en-US" sz="1400" dirty="0">
                  <a:latin typeface="Gotham Light" pitchFamily="50" charset="0"/>
                </a:rPr>
                <a:t>Copyright©  2024 Certified Financial Planner Board of Standards, Inc.  All rights reserved. Reproduced with permission.</a:t>
              </a:r>
            </a:p>
          </p:txBody>
        </p:sp>
      </p:grpSp>
    </p:spTree>
    <p:extLst>
      <p:ext uri="{BB962C8B-B14F-4D97-AF65-F5344CB8AC3E}">
        <p14:creationId xmlns:p14="http://schemas.microsoft.com/office/powerpoint/2010/main" val="18543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0" name="Group 9">
            <a:extLst>
              <a:ext uri="{FF2B5EF4-FFF2-40B4-BE49-F238E27FC236}">
                <a16:creationId xmlns:a16="http://schemas.microsoft.com/office/drawing/2014/main" id="{4042F0BB-5011-9564-48DE-C671B7BB6303}"/>
              </a:ext>
            </a:extLst>
          </p:cNvPr>
          <p:cNvGrpSpPr/>
          <p:nvPr/>
        </p:nvGrpSpPr>
        <p:grpSpPr>
          <a:xfrm>
            <a:off x="581368" y="1450868"/>
            <a:ext cx="2027448" cy="2027447"/>
            <a:chOff x="581368" y="1450868"/>
            <a:chExt cx="2027448" cy="2027447"/>
          </a:xfrm>
        </p:grpSpPr>
        <p:sp>
          <p:nvSpPr>
            <p:cNvPr id="2" name="Oval 1">
              <a:extLst>
                <a:ext uri="{FF2B5EF4-FFF2-40B4-BE49-F238E27FC236}">
                  <a16:creationId xmlns:a16="http://schemas.microsoft.com/office/drawing/2014/main" id="{332B5B1A-A4FC-3AC0-87DB-1180020E0EFC}"/>
                </a:ext>
              </a:extLst>
            </p:cNvPr>
            <p:cNvSpPr/>
            <p:nvPr/>
          </p:nvSpPr>
          <p:spPr>
            <a:xfrm>
              <a:off x="581369" y="1450868"/>
              <a:ext cx="2027447" cy="202744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9D9C381-E70F-D3A2-D4C4-EFCACFD02D22}"/>
                </a:ext>
              </a:extLst>
            </p:cNvPr>
            <p:cNvSpPr txBox="1"/>
            <p:nvPr/>
          </p:nvSpPr>
          <p:spPr>
            <a:xfrm>
              <a:off x="581368" y="2187920"/>
              <a:ext cx="2027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FIDUCIARY DUTY</a:t>
              </a:r>
            </a:p>
          </p:txBody>
        </p:sp>
      </p:grpSp>
      <p:grpSp>
        <p:nvGrpSpPr>
          <p:cNvPr id="11" name="Group 10">
            <a:extLst>
              <a:ext uri="{FF2B5EF4-FFF2-40B4-BE49-F238E27FC236}">
                <a16:creationId xmlns:a16="http://schemas.microsoft.com/office/drawing/2014/main" id="{E0D9A9A6-4A81-CFDB-76AA-FDFC51C3D6D6}"/>
              </a:ext>
            </a:extLst>
          </p:cNvPr>
          <p:cNvGrpSpPr/>
          <p:nvPr/>
        </p:nvGrpSpPr>
        <p:grpSpPr>
          <a:xfrm>
            <a:off x="3575622" y="1450868"/>
            <a:ext cx="2040238" cy="2027447"/>
            <a:chOff x="3575622" y="1450868"/>
            <a:chExt cx="2040238" cy="2027447"/>
          </a:xfrm>
        </p:grpSpPr>
        <p:sp>
          <p:nvSpPr>
            <p:cNvPr id="3" name="Oval 2">
              <a:extLst>
                <a:ext uri="{FF2B5EF4-FFF2-40B4-BE49-F238E27FC236}">
                  <a16:creationId xmlns:a16="http://schemas.microsoft.com/office/drawing/2014/main" id="{F19D96A6-C82C-E28A-62D1-2E23A3222570}"/>
                </a:ext>
              </a:extLst>
            </p:cNvPr>
            <p:cNvSpPr/>
            <p:nvPr/>
          </p:nvSpPr>
          <p:spPr>
            <a:xfrm>
              <a:off x="3575622"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45EC38A-70BA-78CA-5E7B-36D3483B7D49}"/>
                </a:ext>
              </a:extLst>
            </p:cNvPr>
            <p:cNvSpPr txBox="1"/>
            <p:nvPr/>
          </p:nvSpPr>
          <p:spPr>
            <a:xfrm>
              <a:off x="3588413" y="2279925"/>
              <a:ext cx="2027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of Care</a:t>
              </a:r>
            </a:p>
          </p:txBody>
        </p:sp>
      </p:grpSp>
      <p:grpSp>
        <p:nvGrpSpPr>
          <p:cNvPr id="12" name="Group 11">
            <a:extLst>
              <a:ext uri="{FF2B5EF4-FFF2-40B4-BE49-F238E27FC236}">
                <a16:creationId xmlns:a16="http://schemas.microsoft.com/office/drawing/2014/main" id="{7A44A788-969F-B759-C4D5-6EDB2F5DAD25}"/>
              </a:ext>
            </a:extLst>
          </p:cNvPr>
          <p:cNvGrpSpPr/>
          <p:nvPr/>
        </p:nvGrpSpPr>
        <p:grpSpPr>
          <a:xfrm>
            <a:off x="6569874" y="1450868"/>
            <a:ext cx="2033843" cy="2027447"/>
            <a:chOff x="6569874" y="1450868"/>
            <a:chExt cx="2033843" cy="2027447"/>
          </a:xfrm>
        </p:grpSpPr>
        <p:sp>
          <p:nvSpPr>
            <p:cNvPr id="14" name="Oval 13">
              <a:extLst>
                <a:ext uri="{FF2B5EF4-FFF2-40B4-BE49-F238E27FC236}">
                  <a16:creationId xmlns:a16="http://schemas.microsoft.com/office/drawing/2014/main" id="{76A20A10-3ABC-FF10-D2B9-0E77E3DC3732}"/>
                </a:ext>
              </a:extLst>
            </p:cNvPr>
            <p:cNvSpPr/>
            <p:nvPr/>
          </p:nvSpPr>
          <p:spPr>
            <a:xfrm>
              <a:off x="6569874"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D15680E-A4CE-CF8A-0910-CF9B94D1101F}"/>
                </a:ext>
              </a:extLst>
            </p:cNvPr>
            <p:cNvSpPr txBox="1"/>
            <p:nvPr/>
          </p:nvSpPr>
          <p:spPr>
            <a:xfrm>
              <a:off x="6576270" y="1987428"/>
              <a:ext cx="20274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to Follow Instructions</a:t>
              </a:r>
            </a:p>
          </p:txBody>
        </p:sp>
      </p:grpSp>
      <p:grpSp>
        <p:nvGrpSpPr>
          <p:cNvPr id="13" name="Group 12">
            <a:extLst>
              <a:ext uri="{FF2B5EF4-FFF2-40B4-BE49-F238E27FC236}">
                <a16:creationId xmlns:a16="http://schemas.microsoft.com/office/drawing/2014/main" id="{022088F3-7EED-1138-05A5-D4E5F8747595}"/>
              </a:ext>
            </a:extLst>
          </p:cNvPr>
          <p:cNvGrpSpPr/>
          <p:nvPr/>
        </p:nvGrpSpPr>
        <p:grpSpPr>
          <a:xfrm>
            <a:off x="9564127" y="1450868"/>
            <a:ext cx="2033843" cy="2027447"/>
            <a:chOff x="9564127" y="1450868"/>
            <a:chExt cx="2033843" cy="2027447"/>
          </a:xfrm>
        </p:grpSpPr>
        <p:sp>
          <p:nvSpPr>
            <p:cNvPr id="15" name="Oval 14">
              <a:extLst>
                <a:ext uri="{FF2B5EF4-FFF2-40B4-BE49-F238E27FC236}">
                  <a16:creationId xmlns:a16="http://schemas.microsoft.com/office/drawing/2014/main" id="{E840E826-9097-3EC6-3F66-94736141C2BC}"/>
                </a:ext>
              </a:extLst>
            </p:cNvPr>
            <p:cNvSpPr/>
            <p:nvPr/>
          </p:nvSpPr>
          <p:spPr>
            <a:xfrm>
              <a:off x="9564127"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F4F03E2-7E47-6754-15D3-2911AFC4C65D}"/>
                </a:ext>
              </a:extLst>
            </p:cNvPr>
            <p:cNvSpPr txBox="1"/>
            <p:nvPr/>
          </p:nvSpPr>
          <p:spPr>
            <a:xfrm>
              <a:off x="9570523" y="2141426"/>
              <a:ext cx="2027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of Loyalty</a:t>
              </a:r>
            </a:p>
          </p:txBody>
        </p:sp>
      </p:grpSp>
      <p:sp>
        <p:nvSpPr>
          <p:cNvPr id="24" name="TextBox 23">
            <a:extLst>
              <a:ext uri="{FF2B5EF4-FFF2-40B4-BE49-F238E27FC236}">
                <a16:creationId xmlns:a16="http://schemas.microsoft.com/office/drawing/2014/main" id="{D074DE81-B9E4-DEBE-D157-4405E235BB21}"/>
              </a:ext>
            </a:extLst>
          </p:cNvPr>
          <p:cNvSpPr txBox="1"/>
          <p:nvPr/>
        </p:nvSpPr>
        <p:spPr>
          <a:xfrm>
            <a:off x="5819278"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rPr>
              <a:t>+</a:t>
            </a:r>
          </a:p>
        </p:txBody>
      </p:sp>
      <p:sp>
        <p:nvSpPr>
          <p:cNvPr id="25" name="TextBox 24">
            <a:extLst>
              <a:ext uri="{FF2B5EF4-FFF2-40B4-BE49-F238E27FC236}">
                <a16:creationId xmlns:a16="http://schemas.microsoft.com/office/drawing/2014/main" id="{870A3C5E-208A-2AB6-3D84-B86AF07E4899}"/>
              </a:ext>
            </a:extLst>
          </p:cNvPr>
          <p:cNvSpPr txBox="1"/>
          <p:nvPr/>
        </p:nvSpPr>
        <p:spPr>
          <a:xfrm>
            <a:off x="8778537"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rPr>
              <a:t>+</a:t>
            </a:r>
          </a:p>
        </p:txBody>
      </p:sp>
      <p:sp>
        <p:nvSpPr>
          <p:cNvPr id="26" name="TextBox 25">
            <a:extLst>
              <a:ext uri="{FF2B5EF4-FFF2-40B4-BE49-F238E27FC236}">
                <a16:creationId xmlns:a16="http://schemas.microsoft.com/office/drawing/2014/main" id="{9EBCBA6F-B471-CF54-AAA3-3AC10EF76DB6}"/>
              </a:ext>
            </a:extLst>
          </p:cNvPr>
          <p:cNvSpPr txBox="1"/>
          <p:nvPr/>
        </p:nvSpPr>
        <p:spPr>
          <a:xfrm>
            <a:off x="2774857"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Gotham Medium" panose="02000604030000020004" pitchFamily="50" charset="0"/>
              </a:rPr>
              <a:t>=</a:t>
            </a:r>
            <a:endPar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endParaRPr>
          </a:p>
        </p:txBody>
      </p:sp>
      <p:sp>
        <p:nvSpPr>
          <p:cNvPr id="28" name="TextBox 27">
            <a:extLst>
              <a:ext uri="{FF2B5EF4-FFF2-40B4-BE49-F238E27FC236}">
                <a16:creationId xmlns:a16="http://schemas.microsoft.com/office/drawing/2014/main" id="{7DB907F4-3833-A440-2A65-F8A2146B9B55}"/>
              </a:ext>
            </a:extLst>
          </p:cNvPr>
          <p:cNvSpPr txBox="1"/>
          <p:nvPr/>
        </p:nvSpPr>
        <p:spPr>
          <a:xfrm>
            <a:off x="966321" y="4326871"/>
            <a:ext cx="10221258" cy="400110"/>
          </a:xfrm>
          <a:prstGeom prst="rect">
            <a:avLst/>
          </a:prstGeom>
          <a:noFill/>
        </p:spPr>
        <p:txBody>
          <a:bodyPr wrap="square" rtlCol="0">
            <a:spAutoFit/>
          </a:bodyPr>
          <a:lstStyle/>
          <a:p>
            <a:pPr algn="ctr"/>
            <a:r>
              <a:rPr lang="en-US" sz="2000" dirty="0">
                <a:latin typeface="Gotham Medium" panose="02000604030000020004" pitchFamily="50" charset="0"/>
              </a:rPr>
              <a:t>Applies at all times when providing Financial Advice to a Client.</a:t>
            </a:r>
          </a:p>
        </p:txBody>
      </p:sp>
      <p:sp>
        <p:nvSpPr>
          <p:cNvPr id="42" name="TextBox 41">
            <a:extLst>
              <a:ext uri="{FF2B5EF4-FFF2-40B4-BE49-F238E27FC236}">
                <a16:creationId xmlns:a16="http://schemas.microsoft.com/office/drawing/2014/main" id="{4AF84C8B-2085-2EFC-DCC8-14FB6A543D7C}"/>
              </a:ext>
            </a:extLst>
          </p:cNvPr>
          <p:cNvSpPr txBox="1"/>
          <p:nvPr/>
        </p:nvSpPr>
        <p:spPr>
          <a:xfrm>
            <a:off x="966321" y="4925443"/>
            <a:ext cx="10221258" cy="400110"/>
          </a:xfrm>
          <a:prstGeom prst="rect">
            <a:avLst/>
          </a:prstGeom>
          <a:noFill/>
        </p:spPr>
        <p:txBody>
          <a:bodyPr wrap="square" rtlCol="0">
            <a:spAutoFit/>
          </a:bodyPr>
          <a:lstStyle/>
          <a:p>
            <a:pPr algn="ctr"/>
            <a:r>
              <a:rPr lang="en-US" sz="2000" dirty="0">
                <a:latin typeface="Gotham Medium" panose="02000604030000020004" pitchFamily="50" charset="0"/>
              </a:rPr>
              <a:t>Must act in the best interests of the Client.</a:t>
            </a:r>
          </a:p>
        </p:txBody>
      </p:sp>
    </p:spTree>
    <p:extLst>
      <p:ext uri="{BB962C8B-B14F-4D97-AF65-F5344CB8AC3E}">
        <p14:creationId xmlns:p14="http://schemas.microsoft.com/office/powerpoint/2010/main" val="231665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250" fill="hold"/>
                                        <p:tgtEl>
                                          <p:spTgt spid="26"/>
                                        </p:tgtEl>
                                        <p:attrNameLst>
                                          <p:attrName>ppt_w</p:attrName>
                                        </p:attrNameLst>
                                      </p:cBhvr>
                                      <p:tavLst>
                                        <p:tav tm="0">
                                          <p:val>
                                            <p:fltVal val="0"/>
                                          </p:val>
                                        </p:tav>
                                        <p:tav tm="100000">
                                          <p:val>
                                            <p:strVal val="#ppt_w"/>
                                          </p:val>
                                        </p:tav>
                                      </p:tavLst>
                                    </p:anim>
                                    <p:anim calcmode="lin" valueType="num">
                                      <p:cBhvr>
                                        <p:cTn id="14" dur="1250" fill="hold"/>
                                        <p:tgtEl>
                                          <p:spTgt spid="26"/>
                                        </p:tgtEl>
                                        <p:attrNameLst>
                                          <p:attrName>ppt_h</p:attrName>
                                        </p:attrNameLst>
                                      </p:cBhvr>
                                      <p:tavLst>
                                        <p:tav tm="0">
                                          <p:val>
                                            <p:fltVal val="0"/>
                                          </p:val>
                                        </p:tav>
                                        <p:tav tm="100000">
                                          <p:val>
                                            <p:strVal val="#ppt_h"/>
                                          </p:val>
                                        </p:tav>
                                      </p:tavLst>
                                    </p:anim>
                                  </p:childTnLst>
                                </p:cTn>
                              </p:par>
                            </p:childTnLst>
                          </p:cTn>
                        </p:par>
                        <p:par>
                          <p:cTn id="15" fill="hold">
                            <p:stCondLst>
                              <p:cond delay="125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250" fill="hold"/>
                                        <p:tgtEl>
                                          <p:spTgt spid="11"/>
                                        </p:tgtEl>
                                        <p:attrNameLst>
                                          <p:attrName>ppt_w</p:attrName>
                                        </p:attrNameLst>
                                      </p:cBhvr>
                                      <p:tavLst>
                                        <p:tav tm="0">
                                          <p:val>
                                            <p:fltVal val="0"/>
                                          </p:val>
                                        </p:tav>
                                        <p:tav tm="100000">
                                          <p:val>
                                            <p:strVal val="#ppt_w"/>
                                          </p:val>
                                        </p:tav>
                                      </p:tavLst>
                                    </p:anim>
                                    <p:anim calcmode="lin" valueType="num">
                                      <p:cBhvr>
                                        <p:cTn id="19" dur="125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1250" fill="hold"/>
                                        <p:tgtEl>
                                          <p:spTgt spid="24"/>
                                        </p:tgtEl>
                                        <p:attrNameLst>
                                          <p:attrName>ppt_w</p:attrName>
                                        </p:attrNameLst>
                                      </p:cBhvr>
                                      <p:tavLst>
                                        <p:tav tm="0">
                                          <p:val>
                                            <p:fltVal val="0"/>
                                          </p:val>
                                        </p:tav>
                                        <p:tav tm="100000">
                                          <p:val>
                                            <p:strVal val="#ppt_w"/>
                                          </p:val>
                                        </p:tav>
                                      </p:tavLst>
                                    </p:anim>
                                    <p:anim calcmode="lin" valueType="num">
                                      <p:cBhvr>
                                        <p:cTn id="25" dur="1250" fill="hold"/>
                                        <p:tgtEl>
                                          <p:spTgt spid="24"/>
                                        </p:tgtEl>
                                        <p:attrNameLst>
                                          <p:attrName>ppt_h</p:attrName>
                                        </p:attrNameLst>
                                      </p:cBhvr>
                                      <p:tavLst>
                                        <p:tav tm="0">
                                          <p:val>
                                            <p:fltVal val="0"/>
                                          </p:val>
                                        </p:tav>
                                        <p:tav tm="100000">
                                          <p:val>
                                            <p:strVal val="#ppt_h"/>
                                          </p:val>
                                        </p:tav>
                                      </p:tavLst>
                                    </p:anim>
                                  </p:childTnLst>
                                </p:cTn>
                              </p:par>
                            </p:childTnLst>
                          </p:cTn>
                        </p:par>
                        <p:par>
                          <p:cTn id="26" fill="hold">
                            <p:stCondLst>
                              <p:cond delay="1250"/>
                            </p:stCondLst>
                            <p:childTnLst>
                              <p:par>
                                <p:cTn id="27" presetID="23" presetClass="entr" presetSubtype="1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250" fill="hold"/>
                                        <p:tgtEl>
                                          <p:spTgt spid="12"/>
                                        </p:tgtEl>
                                        <p:attrNameLst>
                                          <p:attrName>ppt_w</p:attrName>
                                        </p:attrNameLst>
                                      </p:cBhvr>
                                      <p:tavLst>
                                        <p:tav tm="0">
                                          <p:val>
                                            <p:fltVal val="0"/>
                                          </p:val>
                                        </p:tav>
                                        <p:tav tm="100000">
                                          <p:val>
                                            <p:strVal val="#ppt_w"/>
                                          </p:val>
                                        </p:tav>
                                      </p:tavLst>
                                    </p:anim>
                                    <p:anim calcmode="lin" valueType="num">
                                      <p:cBhvr>
                                        <p:cTn id="30" dur="125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250" fill="hold"/>
                                        <p:tgtEl>
                                          <p:spTgt spid="25"/>
                                        </p:tgtEl>
                                        <p:attrNameLst>
                                          <p:attrName>ppt_w</p:attrName>
                                        </p:attrNameLst>
                                      </p:cBhvr>
                                      <p:tavLst>
                                        <p:tav tm="0">
                                          <p:val>
                                            <p:fltVal val="0"/>
                                          </p:val>
                                        </p:tav>
                                        <p:tav tm="100000">
                                          <p:val>
                                            <p:strVal val="#ppt_w"/>
                                          </p:val>
                                        </p:tav>
                                      </p:tavLst>
                                    </p:anim>
                                    <p:anim calcmode="lin" valueType="num">
                                      <p:cBhvr>
                                        <p:cTn id="36" dur="1250" fill="hold"/>
                                        <p:tgtEl>
                                          <p:spTgt spid="25"/>
                                        </p:tgtEl>
                                        <p:attrNameLst>
                                          <p:attrName>ppt_h</p:attrName>
                                        </p:attrNameLst>
                                      </p:cBhvr>
                                      <p:tavLst>
                                        <p:tav tm="0">
                                          <p:val>
                                            <p:fltVal val="0"/>
                                          </p:val>
                                        </p:tav>
                                        <p:tav tm="100000">
                                          <p:val>
                                            <p:strVal val="#ppt_h"/>
                                          </p:val>
                                        </p:tav>
                                      </p:tavLst>
                                    </p:anim>
                                  </p:childTnLst>
                                </p:cTn>
                              </p:par>
                            </p:childTnLst>
                          </p:cTn>
                        </p:par>
                        <p:par>
                          <p:cTn id="37" fill="hold">
                            <p:stCondLst>
                              <p:cond delay="125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250" fill="hold"/>
                                        <p:tgtEl>
                                          <p:spTgt spid="13"/>
                                        </p:tgtEl>
                                        <p:attrNameLst>
                                          <p:attrName>ppt_w</p:attrName>
                                        </p:attrNameLst>
                                      </p:cBhvr>
                                      <p:tavLst>
                                        <p:tav tm="0">
                                          <p:val>
                                            <p:fltVal val="0"/>
                                          </p:val>
                                        </p:tav>
                                        <p:tav tm="100000">
                                          <p:val>
                                            <p:strVal val="#ppt_w"/>
                                          </p:val>
                                        </p:tav>
                                      </p:tavLst>
                                    </p:anim>
                                    <p:anim calcmode="lin" valueType="num">
                                      <p:cBhvr>
                                        <p:cTn id="41" dur="125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BEDB3EC-93E9-2588-6BBB-D968011EC246}"/>
              </a:ext>
            </a:extLst>
          </p:cNvPr>
          <p:cNvSpPr/>
          <p:nvPr/>
        </p:nvSpPr>
        <p:spPr>
          <a:xfrm>
            <a:off x="7392692" y="2644061"/>
            <a:ext cx="3555640" cy="47915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1" name="Group 10">
            <a:extLst>
              <a:ext uri="{FF2B5EF4-FFF2-40B4-BE49-F238E27FC236}">
                <a16:creationId xmlns:a16="http://schemas.microsoft.com/office/drawing/2014/main" id="{038CB089-4C21-4A23-AB0B-AC55667AA0AF}"/>
              </a:ext>
            </a:extLst>
          </p:cNvPr>
          <p:cNvGrpSpPr/>
          <p:nvPr/>
        </p:nvGrpSpPr>
        <p:grpSpPr>
          <a:xfrm>
            <a:off x="912569" y="887876"/>
            <a:ext cx="4531596" cy="4399850"/>
            <a:chOff x="7785847" y="3102782"/>
            <a:chExt cx="2420471" cy="2329830"/>
          </a:xfrm>
        </p:grpSpPr>
        <p:sp>
          <p:nvSpPr>
            <p:cNvPr id="22" name="Oval 21">
              <a:extLst>
                <a:ext uri="{FF2B5EF4-FFF2-40B4-BE49-F238E27FC236}">
                  <a16:creationId xmlns:a16="http://schemas.microsoft.com/office/drawing/2014/main" id="{82CAD33B-30B6-8F34-8BA5-DCFB99A05BB3}"/>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3" name="Oval 22">
              <a:extLst>
                <a:ext uri="{FF2B5EF4-FFF2-40B4-BE49-F238E27FC236}">
                  <a16:creationId xmlns:a16="http://schemas.microsoft.com/office/drawing/2014/main" id="{F61F112B-1C5D-2933-039B-333EF246920E}"/>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9" name="Oval 28">
              <a:extLst>
                <a:ext uri="{FF2B5EF4-FFF2-40B4-BE49-F238E27FC236}">
                  <a16:creationId xmlns:a16="http://schemas.microsoft.com/office/drawing/2014/main" id="{B9F5E632-2187-3A9E-4358-DB46500934C2}"/>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12" name="TextBox 11">
            <a:extLst>
              <a:ext uri="{FF2B5EF4-FFF2-40B4-BE49-F238E27FC236}">
                <a16:creationId xmlns:a16="http://schemas.microsoft.com/office/drawing/2014/main" id="{FB79DD97-847B-5AF1-837B-CEA32CEB6AAA}"/>
              </a:ext>
            </a:extLst>
          </p:cNvPr>
          <p:cNvSpPr txBox="1"/>
          <p:nvPr/>
        </p:nvSpPr>
        <p:spPr>
          <a:xfrm>
            <a:off x="2374163" y="2644061"/>
            <a:ext cx="1608409" cy="830997"/>
          </a:xfrm>
          <a:prstGeom prst="rect">
            <a:avLst/>
          </a:prstGeom>
          <a:noFill/>
        </p:spPr>
        <p:txBody>
          <a:bodyPr wrap="square">
            <a:spAutoFit/>
          </a:bodyPr>
          <a:lstStyle/>
          <a:p>
            <a:pPr algn="ctr"/>
            <a:r>
              <a:rPr lang="en-US" sz="1200" dirty="0">
                <a:solidFill>
                  <a:schemeClr val="bg1"/>
                </a:solidFill>
                <a:latin typeface="Gotham Medium" panose="02000604030000020004" pitchFamily="50" charset="0"/>
              </a:rPr>
              <a:t>WHEN </a:t>
            </a:r>
          </a:p>
          <a:p>
            <a:pPr algn="ctr"/>
            <a:r>
              <a:rPr lang="en-US" sz="1200" dirty="0">
                <a:solidFill>
                  <a:schemeClr val="bg1"/>
                </a:solidFill>
                <a:latin typeface="Gotham Medium" panose="02000604030000020004" pitchFamily="50" charset="0"/>
              </a:rPr>
              <a:t>PROVIDING </a:t>
            </a:r>
          </a:p>
          <a:p>
            <a:pPr algn="ctr"/>
            <a:r>
              <a:rPr lang="en-US" sz="1200" dirty="0">
                <a:solidFill>
                  <a:schemeClr val="bg1"/>
                </a:solidFill>
                <a:latin typeface="Gotham Medium" panose="02000604030000020004" pitchFamily="50" charset="0"/>
              </a:rPr>
              <a:t>FINANCIAL </a:t>
            </a:r>
          </a:p>
          <a:p>
            <a:pPr algn="ctr"/>
            <a:r>
              <a:rPr lang="en-US" sz="1200" dirty="0">
                <a:solidFill>
                  <a:schemeClr val="bg1"/>
                </a:solidFill>
                <a:latin typeface="Gotham Medium" panose="02000604030000020004" pitchFamily="50" charset="0"/>
              </a:rPr>
              <a:t>PLANNING   </a:t>
            </a:r>
          </a:p>
        </p:txBody>
      </p:sp>
      <p:sp>
        <p:nvSpPr>
          <p:cNvPr id="31" name="TextBox 30">
            <a:extLst>
              <a:ext uri="{FF2B5EF4-FFF2-40B4-BE49-F238E27FC236}">
                <a16:creationId xmlns:a16="http://schemas.microsoft.com/office/drawing/2014/main" id="{30374A12-D29E-8975-2114-FD99E8F98DA6}"/>
              </a:ext>
            </a:extLst>
          </p:cNvPr>
          <p:cNvSpPr txBox="1"/>
          <p:nvPr/>
        </p:nvSpPr>
        <p:spPr>
          <a:xfrm>
            <a:off x="7519962" y="2686268"/>
            <a:ext cx="3315678" cy="369332"/>
          </a:xfrm>
          <a:prstGeom prst="rect">
            <a:avLst/>
          </a:prstGeom>
          <a:noFill/>
        </p:spPr>
        <p:txBody>
          <a:bodyPr wrap="square" rtlCol="0">
            <a:spAutoFit/>
          </a:bodyPr>
          <a:lstStyle/>
          <a:p>
            <a:r>
              <a:rPr lang="en-US" dirty="0">
                <a:solidFill>
                  <a:srgbClr val="FFCE34"/>
                </a:solidFill>
                <a:latin typeface="Gotham Medium" panose="02000604030000020004" pitchFamily="50" charset="0"/>
              </a:rPr>
              <a:t>The Fiduciary Duty applies</a:t>
            </a:r>
          </a:p>
        </p:txBody>
      </p:sp>
      <p:cxnSp>
        <p:nvCxnSpPr>
          <p:cNvPr id="33" name="Straight Arrow Connector 32">
            <a:extLst>
              <a:ext uri="{FF2B5EF4-FFF2-40B4-BE49-F238E27FC236}">
                <a16:creationId xmlns:a16="http://schemas.microsoft.com/office/drawing/2014/main" id="{4429FA43-6573-6291-E4E7-AA35FDE55751}"/>
              </a:ext>
            </a:extLst>
          </p:cNvPr>
          <p:cNvCxnSpPr>
            <a:cxnSpLocks/>
          </p:cNvCxnSpPr>
          <p:nvPr/>
        </p:nvCxnSpPr>
        <p:spPr>
          <a:xfrm flipH="1">
            <a:off x="4446444" y="2859504"/>
            <a:ext cx="280676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66E0922-7791-E8F4-4635-A11154E6F42A}"/>
              </a:ext>
            </a:extLst>
          </p:cNvPr>
          <p:cNvCxnSpPr>
            <a:cxnSpLocks/>
          </p:cNvCxnSpPr>
          <p:nvPr/>
        </p:nvCxnSpPr>
        <p:spPr>
          <a:xfrm flipH="1">
            <a:off x="3537181" y="2859504"/>
            <a:ext cx="3716026" cy="775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EC68D8-59B8-7470-B752-7BC59977A07B}"/>
              </a:ext>
            </a:extLst>
          </p:cNvPr>
          <p:cNvSpPr txBox="1"/>
          <p:nvPr/>
        </p:nvSpPr>
        <p:spPr>
          <a:xfrm>
            <a:off x="1243668" y="1376947"/>
            <a:ext cx="3869395" cy="4961040"/>
          </a:xfrm>
          <a:prstGeom prst="rect">
            <a:avLst/>
          </a:prstGeom>
          <a:noFill/>
        </p:spPr>
        <p:txBody>
          <a:bodyPr wrap="square">
            <a:prstTxWarp prst="textArchUp">
              <a:avLst/>
            </a:prstTxWarp>
            <a:spAutoFit/>
          </a:bodyPr>
          <a:lstStyle/>
          <a:p>
            <a:pPr algn="ctr"/>
            <a:r>
              <a:rPr lang="en-US" sz="1600" b="1" dirty="0">
                <a:latin typeface="Gotham Medium" panose="02000604030000020004" pitchFamily="50" charset="0"/>
              </a:rPr>
              <a:t>AT ALL TIMES</a:t>
            </a:r>
          </a:p>
        </p:txBody>
      </p:sp>
      <p:pic>
        <p:nvPicPr>
          <p:cNvPr id="2" name="Picture 1">
            <a:extLst>
              <a:ext uri="{FF2B5EF4-FFF2-40B4-BE49-F238E27FC236}">
                <a16:creationId xmlns:a16="http://schemas.microsoft.com/office/drawing/2014/main" id="{834F3F84-9B23-5192-3053-9EE259FA3EE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910288" y="1862874"/>
            <a:ext cx="2536156" cy="2456901"/>
          </a:xfrm>
          <a:prstGeom prst="rect">
            <a:avLst/>
          </a:prstGeom>
        </p:spPr>
      </p:pic>
    </p:spTree>
    <p:extLst>
      <p:ext uri="{BB962C8B-B14F-4D97-AF65-F5344CB8AC3E}">
        <p14:creationId xmlns:p14="http://schemas.microsoft.com/office/powerpoint/2010/main" val="318844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564BCD97-7DC8-2445-9125-9BA128435E3E}"/>
              </a:ext>
            </a:extLst>
          </p:cNvPr>
          <p:cNvPicPr>
            <a:picLocks noChangeAspect="1"/>
          </p:cNvPicPr>
          <p:nvPr/>
        </p:nvPicPr>
        <p:blipFill rotWithShape="1">
          <a:blip r:embed="rId3">
            <a:extLst>
              <a:ext uri="{28A0092B-C50C-407E-A947-70E740481C1C}">
                <a14:useLocalDpi xmlns:a14="http://schemas.microsoft.com/office/drawing/2010/main" val="0"/>
              </a:ext>
            </a:extLst>
          </a:blip>
          <a:srcRect l="-6584" t="24925" r="13112" b="22498"/>
          <a:stretch/>
        </p:blipFill>
        <p:spPr>
          <a:xfrm>
            <a:off x="4043983" y="-2481"/>
            <a:ext cx="8148017" cy="6875471"/>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3690279" y="-2480"/>
            <a:ext cx="63325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445339" y="1973403"/>
            <a:ext cx="5197536" cy="1915909"/>
          </a:xfrm>
          <a:prstGeom prst="rect">
            <a:avLst/>
          </a:prstGeom>
          <a:noFill/>
        </p:spPr>
        <p:txBody>
          <a:bodyPr wrap="square" rtlCol="0">
            <a:spAutoFit/>
          </a:bodyPr>
          <a:lstStyle/>
          <a:p>
            <a:r>
              <a:rPr lang="en-US" dirty="0">
                <a:latin typeface="Gotham" panose="02000604040000020004" pitchFamily="50" charset="0"/>
              </a:rPr>
              <a:t>Duty of Care is a component of the Fiduciary Duty.</a:t>
            </a:r>
          </a:p>
          <a:p>
            <a:endParaRPr lang="en-US" sz="1050" dirty="0">
              <a:latin typeface="Gotham" panose="02000604040000020004" pitchFamily="50" charset="0"/>
            </a:endParaRPr>
          </a:p>
          <a:p>
            <a:r>
              <a:rPr lang="en-US" dirty="0">
                <a:latin typeface="Gotham Medium" panose="02000604030000020004" pitchFamily="50" charset="0"/>
              </a:rPr>
              <a:t>You must act with the care, skill, prudence, and diligence that a prudent professional would exercise in light of the Client’s:</a:t>
            </a:r>
          </a:p>
          <a:p>
            <a:endParaRPr lang="en-US" dirty="0">
              <a:latin typeface="Gotham" panose="02000604040000020004" pitchFamily="50" charset="0"/>
            </a:endParaRP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555450" y="1213472"/>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FF8F349C-88C3-38C7-A371-821342903F91}"/>
              </a:ext>
            </a:extLst>
          </p:cNvPr>
          <p:cNvGrpSpPr/>
          <p:nvPr/>
        </p:nvGrpSpPr>
        <p:grpSpPr>
          <a:xfrm>
            <a:off x="558967" y="3753780"/>
            <a:ext cx="5278390" cy="369332"/>
            <a:chOff x="558967" y="3753780"/>
            <a:chExt cx="5278390"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824544" y="3753780"/>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Goals</a:t>
              </a:r>
            </a:p>
          </p:txBody>
        </p:sp>
        <p:grpSp>
          <p:nvGrpSpPr>
            <p:cNvPr id="16" name="Group 15">
              <a:extLst>
                <a:ext uri="{FF2B5EF4-FFF2-40B4-BE49-F238E27FC236}">
                  <a16:creationId xmlns:a16="http://schemas.microsoft.com/office/drawing/2014/main" id="{58808629-3933-8A4A-D246-B04593464BC8}"/>
                </a:ext>
              </a:extLst>
            </p:cNvPr>
            <p:cNvGrpSpPr/>
            <p:nvPr/>
          </p:nvGrpSpPr>
          <p:grpSpPr>
            <a:xfrm>
              <a:off x="558967" y="3799554"/>
              <a:ext cx="275649" cy="275649"/>
              <a:chOff x="1181047" y="3749416"/>
              <a:chExt cx="230102" cy="230102"/>
            </a:xfrm>
            <a:solidFill>
              <a:srgbClr val="FFCE34"/>
            </a:solidFill>
          </p:grpSpPr>
          <p:sp>
            <p:nvSpPr>
              <p:cNvPr id="17" name="Freeform: Shape 16">
                <a:extLst>
                  <a:ext uri="{FF2B5EF4-FFF2-40B4-BE49-F238E27FC236}">
                    <a16:creationId xmlns:a16="http://schemas.microsoft.com/office/drawing/2014/main" id="{49C08AFD-8E36-909C-8960-E9169B12F35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EDE02C36-B4A4-5FB4-705B-A543C00ACBA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5" name="Group 14">
            <a:extLst>
              <a:ext uri="{FF2B5EF4-FFF2-40B4-BE49-F238E27FC236}">
                <a16:creationId xmlns:a16="http://schemas.microsoft.com/office/drawing/2014/main" id="{7066422E-A702-4262-8E50-FE1E8CD13336}"/>
              </a:ext>
            </a:extLst>
          </p:cNvPr>
          <p:cNvGrpSpPr/>
          <p:nvPr/>
        </p:nvGrpSpPr>
        <p:grpSpPr>
          <a:xfrm>
            <a:off x="558967" y="4241936"/>
            <a:ext cx="5812493" cy="369332"/>
            <a:chOff x="558967" y="4241936"/>
            <a:chExt cx="581249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824544" y="4241936"/>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Risk tolerance</a:t>
              </a:r>
            </a:p>
          </p:txBody>
        </p:sp>
        <p:grpSp>
          <p:nvGrpSpPr>
            <p:cNvPr id="19" name="Group 18">
              <a:extLst>
                <a:ext uri="{FF2B5EF4-FFF2-40B4-BE49-F238E27FC236}">
                  <a16:creationId xmlns:a16="http://schemas.microsoft.com/office/drawing/2014/main" id="{66ACDFFC-3AC7-09BE-3300-D2ECCE81999B}"/>
                </a:ext>
              </a:extLst>
            </p:cNvPr>
            <p:cNvGrpSpPr/>
            <p:nvPr/>
          </p:nvGrpSpPr>
          <p:grpSpPr>
            <a:xfrm>
              <a:off x="558967" y="4297981"/>
              <a:ext cx="275649" cy="275649"/>
              <a:chOff x="1181047" y="3749416"/>
              <a:chExt cx="230102" cy="230102"/>
            </a:xfrm>
            <a:solidFill>
              <a:srgbClr val="FFCE34"/>
            </a:solidFill>
          </p:grpSpPr>
          <p:sp>
            <p:nvSpPr>
              <p:cNvPr id="22" name="Freeform: Shape 21">
                <a:extLst>
                  <a:ext uri="{FF2B5EF4-FFF2-40B4-BE49-F238E27FC236}">
                    <a16:creationId xmlns:a16="http://schemas.microsoft.com/office/drawing/2014/main" id="{D5562BAD-F825-88AE-048F-F5B0273FAF9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916EC0A4-9130-A324-5628-092AAF50C74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0" name="Group 19">
            <a:extLst>
              <a:ext uri="{FF2B5EF4-FFF2-40B4-BE49-F238E27FC236}">
                <a16:creationId xmlns:a16="http://schemas.microsoft.com/office/drawing/2014/main" id="{8C3A4C11-67DF-E851-5C63-8F5E45D6931E}"/>
              </a:ext>
            </a:extLst>
          </p:cNvPr>
          <p:cNvGrpSpPr/>
          <p:nvPr/>
        </p:nvGrpSpPr>
        <p:grpSpPr>
          <a:xfrm>
            <a:off x="558967" y="4756216"/>
            <a:ext cx="5812493" cy="369332"/>
            <a:chOff x="558967" y="4756216"/>
            <a:chExt cx="5812493" cy="369332"/>
          </a:xfrm>
        </p:grpSpPr>
        <p:sp>
          <p:nvSpPr>
            <p:cNvPr id="43" name="TextBox 42">
              <a:extLst>
                <a:ext uri="{FF2B5EF4-FFF2-40B4-BE49-F238E27FC236}">
                  <a16:creationId xmlns:a16="http://schemas.microsoft.com/office/drawing/2014/main" id="{2EF9B262-9419-9926-1B4F-FFD9DE4E7F57}"/>
                </a:ext>
              </a:extLst>
            </p:cNvPr>
            <p:cNvSpPr txBox="1"/>
            <p:nvPr/>
          </p:nvSpPr>
          <p:spPr>
            <a:xfrm>
              <a:off x="824544" y="4756216"/>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Objectives</a:t>
              </a:r>
            </a:p>
          </p:txBody>
        </p:sp>
        <p:grpSp>
          <p:nvGrpSpPr>
            <p:cNvPr id="24" name="Group 23">
              <a:extLst>
                <a:ext uri="{FF2B5EF4-FFF2-40B4-BE49-F238E27FC236}">
                  <a16:creationId xmlns:a16="http://schemas.microsoft.com/office/drawing/2014/main" id="{79A67F28-E1C1-E238-4849-58E38675BB1F}"/>
                </a:ext>
              </a:extLst>
            </p:cNvPr>
            <p:cNvGrpSpPr/>
            <p:nvPr/>
          </p:nvGrpSpPr>
          <p:grpSpPr>
            <a:xfrm>
              <a:off x="558967" y="4796408"/>
              <a:ext cx="275649" cy="275649"/>
              <a:chOff x="1181047" y="3749416"/>
              <a:chExt cx="230102" cy="230102"/>
            </a:xfrm>
            <a:solidFill>
              <a:srgbClr val="FFCE34"/>
            </a:solidFill>
          </p:grpSpPr>
          <p:sp>
            <p:nvSpPr>
              <p:cNvPr id="25" name="Freeform: Shape 24">
                <a:extLst>
                  <a:ext uri="{FF2B5EF4-FFF2-40B4-BE49-F238E27FC236}">
                    <a16:creationId xmlns:a16="http://schemas.microsoft.com/office/drawing/2014/main" id="{5EFB0345-030B-424D-0178-23FECD389C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2E946C2E-5C68-0B57-4596-0657BBDE36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8" name="Group 27">
            <a:extLst>
              <a:ext uri="{FF2B5EF4-FFF2-40B4-BE49-F238E27FC236}">
                <a16:creationId xmlns:a16="http://schemas.microsoft.com/office/drawing/2014/main" id="{E21CE993-D8C8-20E6-B924-DB283755147E}"/>
              </a:ext>
            </a:extLst>
          </p:cNvPr>
          <p:cNvGrpSpPr/>
          <p:nvPr/>
        </p:nvGrpSpPr>
        <p:grpSpPr>
          <a:xfrm>
            <a:off x="558967" y="5255567"/>
            <a:ext cx="5812493" cy="369332"/>
            <a:chOff x="558967" y="5255567"/>
            <a:chExt cx="5812493" cy="369332"/>
          </a:xfrm>
        </p:grpSpPr>
        <p:sp>
          <p:nvSpPr>
            <p:cNvPr id="46" name="TextBox 45">
              <a:extLst>
                <a:ext uri="{FF2B5EF4-FFF2-40B4-BE49-F238E27FC236}">
                  <a16:creationId xmlns:a16="http://schemas.microsoft.com/office/drawing/2014/main" id="{B443DEA1-43D3-34CC-3C00-699F3BF71CB6}"/>
                </a:ext>
              </a:extLst>
            </p:cNvPr>
            <p:cNvSpPr txBox="1"/>
            <p:nvPr/>
          </p:nvSpPr>
          <p:spPr>
            <a:xfrm>
              <a:off x="824544" y="5255567"/>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Financial and personal circumstances</a:t>
              </a:r>
            </a:p>
          </p:txBody>
        </p:sp>
        <p:grpSp>
          <p:nvGrpSpPr>
            <p:cNvPr id="27" name="Group 26">
              <a:extLst>
                <a:ext uri="{FF2B5EF4-FFF2-40B4-BE49-F238E27FC236}">
                  <a16:creationId xmlns:a16="http://schemas.microsoft.com/office/drawing/2014/main" id="{5FD08B59-C5C9-79D5-1F19-76E22F0862E5}"/>
                </a:ext>
              </a:extLst>
            </p:cNvPr>
            <p:cNvGrpSpPr/>
            <p:nvPr/>
          </p:nvGrpSpPr>
          <p:grpSpPr>
            <a:xfrm>
              <a:off x="558967" y="5294835"/>
              <a:ext cx="275649" cy="275649"/>
              <a:chOff x="1181047" y="3749416"/>
              <a:chExt cx="230102" cy="230102"/>
            </a:xfrm>
            <a:solidFill>
              <a:srgbClr val="FFCE34"/>
            </a:solidFill>
          </p:grpSpPr>
          <p:sp>
            <p:nvSpPr>
              <p:cNvPr id="29" name="Freeform: Shape 28">
                <a:extLst>
                  <a:ext uri="{FF2B5EF4-FFF2-40B4-BE49-F238E27FC236}">
                    <a16:creationId xmlns:a16="http://schemas.microsoft.com/office/drawing/2014/main" id="{EAC3BA56-27E3-E8D8-4EE8-913D4282F4F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397CE4FA-7DED-C071-66E0-8CE564B727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138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5058FAE5-60D3-1F5F-8104-993D1BA935F1}"/>
              </a:ext>
            </a:extLst>
          </p:cNvPr>
          <p:cNvGrpSpPr/>
          <p:nvPr/>
        </p:nvGrpSpPr>
        <p:grpSpPr>
          <a:xfrm>
            <a:off x="1524000" y="1828801"/>
            <a:ext cx="9093200" cy="2540000"/>
            <a:chOff x="1524000" y="1828801"/>
            <a:chExt cx="9093200" cy="2540000"/>
          </a:xfrm>
        </p:grpSpPr>
        <p:cxnSp>
          <p:nvCxnSpPr>
            <p:cNvPr id="94" name="Straight Connector 93">
              <a:extLst>
                <a:ext uri="{FF2B5EF4-FFF2-40B4-BE49-F238E27FC236}">
                  <a16:creationId xmlns:a16="http://schemas.microsoft.com/office/drawing/2014/main" id="{662AEEF8-633D-8965-4280-EB82BBB8698E}"/>
                </a:ext>
              </a:extLst>
            </p:cNvPr>
            <p:cNvCxnSpPr/>
            <p:nvPr/>
          </p:nvCxnSpPr>
          <p:spPr>
            <a:xfrm>
              <a:off x="1524000" y="1828801"/>
              <a:ext cx="909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1726B0E-EBC2-DB59-CACA-8A83ED95FDF0}"/>
                </a:ext>
              </a:extLst>
            </p:cNvPr>
            <p:cNvCxnSpPr>
              <a:cxnSpLocks/>
            </p:cNvCxnSpPr>
            <p:nvPr/>
          </p:nvCxnSpPr>
          <p:spPr>
            <a:xfrm>
              <a:off x="2878667" y="4368801"/>
              <a:ext cx="645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Process for </a:t>
              </a:r>
              <a:r>
                <a:rPr lang="en-US" sz="2800" dirty="0">
                  <a:solidFill>
                    <a:prstClr val="black"/>
                  </a:solidFill>
                  <a:latin typeface="Gotham" panose="02000604040000020004" pitchFamily="50" charset="0"/>
                </a:rPr>
                <a:t>Complying with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40" name="Group 39">
            <a:extLst>
              <a:ext uri="{FF2B5EF4-FFF2-40B4-BE49-F238E27FC236}">
                <a16:creationId xmlns:a16="http://schemas.microsoft.com/office/drawing/2014/main" id="{41950791-A3F4-8C62-48D1-4358EC890F4A}"/>
              </a:ext>
            </a:extLst>
          </p:cNvPr>
          <p:cNvGrpSpPr/>
          <p:nvPr/>
        </p:nvGrpSpPr>
        <p:grpSpPr>
          <a:xfrm>
            <a:off x="618341" y="1136132"/>
            <a:ext cx="2010277" cy="1925243"/>
            <a:chOff x="618341" y="1252985"/>
            <a:chExt cx="2223705" cy="2129644"/>
          </a:xfrm>
        </p:grpSpPr>
        <p:grpSp>
          <p:nvGrpSpPr>
            <p:cNvPr id="34" name="Group 33">
              <a:extLst>
                <a:ext uri="{FF2B5EF4-FFF2-40B4-BE49-F238E27FC236}">
                  <a16:creationId xmlns:a16="http://schemas.microsoft.com/office/drawing/2014/main" id="{D525611C-2F72-E81B-9A5B-8FDEBEBA43EA}"/>
                </a:ext>
              </a:extLst>
            </p:cNvPr>
            <p:cNvGrpSpPr/>
            <p:nvPr/>
          </p:nvGrpSpPr>
          <p:grpSpPr>
            <a:xfrm>
              <a:off x="961912" y="1252985"/>
              <a:ext cx="1536562" cy="1536562"/>
              <a:chOff x="799453" y="2110204"/>
              <a:chExt cx="971550" cy="971550"/>
            </a:xfrm>
          </p:grpSpPr>
          <p:sp>
            <p:nvSpPr>
              <p:cNvPr id="36" name="Freeform: Shape 35">
                <a:extLst>
                  <a:ext uri="{FF2B5EF4-FFF2-40B4-BE49-F238E27FC236}">
                    <a16:creationId xmlns:a16="http://schemas.microsoft.com/office/drawing/2014/main" id="{6B6218BB-821D-EF54-1ECE-5143A02C947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37" name="Freeform: Shape 36">
                <a:extLst>
                  <a:ext uri="{FF2B5EF4-FFF2-40B4-BE49-F238E27FC236}">
                    <a16:creationId xmlns:a16="http://schemas.microsoft.com/office/drawing/2014/main" id="{0317C1EF-334C-93D0-D2DC-3BD3AA64D5FE}"/>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38" name="Freeform: Shape 37">
                <a:extLst>
                  <a:ext uri="{FF2B5EF4-FFF2-40B4-BE49-F238E27FC236}">
                    <a16:creationId xmlns:a16="http://schemas.microsoft.com/office/drawing/2014/main" id="{5CC5E812-7AAD-E66E-3DF0-376478555DB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39" name="TextBox 38">
              <a:extLst>
                <a:ext uri="{FF2B5EF4-FFF2-40B4-BE49-F238E27FC236}">
                  <a16:creationId xmlns:a16="http://schemas.microsoft.com/office/drawing/2014/main" id="{2C073BD5-47DD-84A3-88DE-BDA4F606B9C3}"/>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Understand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Client</a:t>
              </a:r>
            </a:p>
          </p:txBody>
        </p:sp>
      </p:grpSp>
      <p:grpSp>
        <p:nvGrpSpPr>
          <p:cNvPr id="41" name="Group 40">
            <a:extLst>
              <a:ext uri="{FF2B5EF4-FFF2-40B4-BE49-F238E27FC236}">
                <a16:creationId xmlns:a16="http://schemas.microsoft.com/office/drawing/2014/main" id="{3B7FE696-7B26-7841-1050-718AF6A84AB8}"/>
              </a:ext>
            </a:extLst>
          </p:cNvPr>
          <p:cNvGrpSpPr/>
          <p:nvPr/>
        </p:nvGrpSpPr>
        <p:grpSpPr>
          <a:xfrm>
            <a:off x="3626657" y="1136132"/>
            <a:ext cx="2010277" cy="2140687"/>
            <a:chOff x="618341" y="1252985"/>
            <a:chExt cx="2223705" cy="2367961"/>
          </a:xfrm>
        </p:grpSpPr>
        <p:grpSp>
          <p:nvGrpSpPr>
            <p:cNvPr id="48" name="Group 47">
              <a:extLst>
                <a:ext uri="{FF2B5EF4-FFF2-40B4-BE49-F238E27FC236}">
                  <a16:creationId xmlns:a16="http://schemas.microsoft.com/office/drawing/2014/main" id="{6FE0F8A8-892B-C257-667B-143C8DC12101}"/>
                </a:ext>
              </a:extLst>
            </p:cNvPr>
            <p:cNvGrpSpPr/>
            <p:nvPr/>
          </p:nvGrpSpPr>
          <p:grpSpPr>
            <a:xfrm>
              <a:off x="961912" y="1252985"/>
              <a:ext cx="1536562" cy="1536562"/>
              <a:chOff x="799453" y="2110204"/>
              <a:chExt cx="971550" cy="971550"/>
            </a:xfrm>
          </p:grpSpPr>
          <p:sp>
            <p:nvSpPr>
              <p:cNvPr id="51" name="Freeform: Shape 50">
                <a:extLst>
                  <a:ext uri="{FF2B5EF4-FFF2-40B4-BE49-F238E27FC236}">
                    <a16:creationId xmlns:a16="http://schemas.microsoft.com/office/drawing/2014/main" id="{6A754746-E706-A18D-A07B-F2E12AE572A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52" name="Freeform: Shape 51">
                <a:extLst>
                  <a:ext uri="{FF2B5EF4-FFF2-40B4-BE49-F238E27FC236}">
                    <a16:creationId xmlns:a16="http://schemas.microsoft.com/office/drawing/2014/main" id="{D375D326-AD82-9EED-C14A-07182214251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3" name="Freeform: Shape 52">
                <a:extLst>
                  <a:ext uri="{FF2B5EF4-FFF2-40B4-BE49-F238E27FC236}">
                    <a16:creationId xmlns:a16="http://schemas.microsoft.com/office/drawing/2014/main" id="{459C07FA-BDA2-74FC-9795-4A3E58C24C59}"/>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50" name="TextBox 49">
              <a:extLst>
                <a:ext uri="{FF2B5EF4-FFF2-40B4-BE49-F238E27FC236}">
                  <a16:creationId xmlns:a16="http://schemas.microsoft.com/office/drawing/2014/main" id="{B855B7C6-9FBD-C887-518E-EADA5EF68773}"/>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Determine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 the scope of the engagement</a:t>
              </a:r>
            </a:p>
          </p:txBody>
        </p:sp>
      </p:grpSp>
      <p:grpSp>
        <p:nvGrpSpPr>
          <p:cNvPr id="54" name="Group 53">
            <a:extLst>
              <a:ext uri="{FF2B5EF4-FFF2-40B4-BE49-F238E27FC236}">
                <a16:creationId xmlns:a16="http://schemas.microsoft.com/office/drawing/2014/main" id="{E6F9FE15-C518-2A67-5D83-7FA204278CA7}"/>
              </a:ext>
            </a:extLst>
          </p:cNvPr>
          <p:cNvGrpSpPr/>
          <p:nvPr/>
        </p:nvGrpSpPr>
        <p:grpSpPr>
          <a:xfrm>
            <a:off x="6634973" y="1136132"/>
            <a:ext cx="2010277" cy="2140687"/>
            <a:chOff x="618341" y="1252985"/>
            <a:chExt cx="2223705" cy="2367961"/>
          </a:xfrm>
        </p:grpSpPr>
        <p:grpSp>
          <p:nvGrpSpPr>
            <p:cNvPr id="55" name="Group 54">
              <a:extLst>
                <a:ext uri="{FF2B5EF4-FFF2-40B4-BE49-F238E27FC236}">
                  <a16:creationId xmlns:a16="http://schemas.microsoft.com/office/drawing/2014/main" id="{1F3DC769-0B49-5E1A-C099-6C1D35898AFC}"/>
                </a:ext>
              </a:extLst>
            </p:cNvPr>
            <p:cNvGrpSpPr/>
            <p:nvPr/>
          </p:nvGrpSpPr>
          <p:grpSpPr>
            <a:xfrm>
              <a:off x="961912" y="1252985"/>
              <a:ext cx="1536562" cy="1536562"/>
              <a:chOff x="799453" y="2110204"/>
              <a:chExt cx="971550" cy="971550"/>
            </a:xfrm>
          </p:grpSpPr>
          <p:sp>
            <p:nvSpPr>
              <p:cNvPr id="57" name="Freeform: Shape 56">
                <a:extLst>
                  <a:ext uri="{FF2B5EF4-FFF2-40B4-BE49-F238E27FC236}">
                    <a16:creationId xmlns:a16="http://schemas.microsoft.com/office/drawing/2014/main" id="{52890335-A458-1D97-A4DF-45901FF1A3C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58" name="Freeform: Shape 57">
                <a:extLst>
                  <a:ext uri="{FF2B5EF4-FFF2-40B4-BE49-F238E27FC236}">
                    <a16:creationId xmlns:a16="http://schemas.microsoft.com/office/drawing/2014/main" id="{735DDA65-5C0E-7F64-0281-A9DAE0176015}"/>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9" name="Freeform: Shape 58">
                <a:extLst>
                  <a:ext uri="{FF2B5EF4-FFF2-40B4-BE49-F238E27FC236}">
                    <a16:creationId xmlns:a16="http://schemas.microsoft.com/office/drawing/2014/main" id="{31899DFD-D2B8-FD56-3932-7BC15DACF82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56" name="TextBox 55">
              <a:extLst>
                <a:ext uri="{FF2B5EF4-FFF2-40B4-BE49-F238E27FC236}">
                  <a16:creationId xmlns:a16="http://schemas.microsoft.com/office/drawing/2014/main" id="{A92AAA6F-DE43-7A80-3C8F-115F4F9A758D}"/>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Analyze current and potential courses of action</a:t>
              </a:r>
            </a:p>
          </p:txBody>
        </p:sp>
      </p:grpSp>
      <p:grpSp>
        <p:nvGrpSpPr>
          <p:cNvPr id="60" name="Group 59">
            <a:extLst>
              <a:ext uri="{FF2B5EF4-FFF2-40B4-BE49-F238E27FC236}">
                <a16:creationId xmlns:a16="http://schemas.microsoft.com/office/drawing/2014/main" id="{48686626-5C75-874D-7C26-5CA90BEEAB9C}"/>
              </a:ext>
            </a:extLst>
          </p:cNvPr>
          <p:cNvGrpSpPr/>
          <p:nvPr/>
        </p:nvGrpSpPr>
        <p:grpSpPr>
          <a:xfrm>
            <a:off x="9643289" y="1136132"/>
            <a:ext cx="2010277" cy="1925243"/>
            <a:chOff x="618341" y="1252985"/>
            <a:chExt cx="2223705" cy="2129644"/>
          </a:xfrm>
        </p:grpSpPr>
        <p:grpSp>
          <p:nvGrpSpPr>
            <p:cNvPr id="61" name="Group 60">
              <a:extLst>
                <a:ext uri="{FF2B5EF4-FFF2-40B4-BE49-F238E27FC236}">
                  <a16:creationId xmlns:a16="http://schemas.microsoft.com/office/drawing/2014/main" id="{C9B5314B-6696-25A0-8891-3CFF5DA205A8}"/>
                </a:ext>
              </a:extLst>
            </p:cNvPr>
            <p:cNvGrpSpPr/>
            <p:nvPr/>
          </p:nvGrpSpPr>
          <p:grpSpPr>
            <a:xfrm>
              <a:off x="961912" y="1252985"/>
              <a:ext cx="1536562" cy="1536562"/>
              <a:chOff x="799453" y="2110204"/>
              <a:chExt cx="971550" cy="971550"/>
            </a:xfrm>
          </p:grpSpPr>
          <p:sp>
            <p:nvSpPr>
              <p:cNvPr id="63" name="Freeform: Shape 62">
                <a:extLst>
                  <a:ext uri="{FF2B5EF4-FFF2-40B4-BE49-F238E27FC236}">
                    <a16:creationId xmlns:a16="http://schemas.microsoft.com/office/drawing/2014/main" id="{88B32984-D545-BB56-4B04-1FE8247E0D4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64" name="Freeform: Shape 63">
                <a:extLst>
                  <a:ext uri="{FF2B5EF4-FFF2-40B4-BE49-F238E27FC236}">
                    <a16:creationId xmlns:a16="http://schemas.microsoft.com/office/drawing/2014/main" id="{9FC975AE-74F0-935C-9D9E-5F675036ECD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65" name="Freeform: Shape 64">
                <a:extLst>
                  <a:ext uri="{FF2B5EF4-FFF2-40B4-BE49-F238E27FC236}">
                    <a16:creationId xmlns:a16="http://schemas.microsoft.com/office/drawing/2014/main" id="{B8539507-650F-2AC7-A6ED-8582AFDBFA5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62" name="TextBox 61">
              <a:extLst>
                <a:ext uri="{FF2B5EF4-FFF2-40B4-BE49-F238E27FC236}">
                  <a16:creationId xmlns:a16="http://schemas.microsoft.com/office/drawing/2014/main" id="{163061B8-807E-3FEF-5CF3-DF9A9E421057}"/>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Develop recommendation</a:t>
              </a:r>
            </a:p>
          </p:txBody>
        </p:sp>
      </p:grpSp>
      <p:grpSp>
        <p:nvGrpSpPr>
          <p:cNvPr id="70" name="Group 69">
            <a:extLst>
              <a:ext uri="{FF2B5EF4-FFF2-40B4-BE49-F238E27FC236}">
                <a16:creationId xmlns:a16="http://schemas.microsoft.com/office/drawing/2014/main" id="{CEAD0647-BA5F-E30D-514A-67BBB95873E5}"/>
              </a:ext>
            </a:extLst>
          </p:cNvPr>
          <p:cNvGrpSpPr/>
          <p:nvPr/>
        </p:nvGrpSpPr>
        <p:grpSpPr>
          <a:xfrm>
            <a:off x="2046639" y="3597920"/>
            <a:ext cx="2010277" cy="1986474"/>
            <a:chOff x="618341" y="1252985"/>
            <a:chExt cx="2223705" cy="2197375"/>
          </a:xfrm>
        </p:grpSpPr>
        <p:grpSp>
          <p:nvGrpSpPr>
            <p:cNvPr id="83" name="Group 82">
              <a:extLst>
                <a:ext uri="{FF2B5EF4-FFF2-40B4-BE49-F238E27FC236}">
                  <a16:creationId xmlns:a16="http://schemas.microsoft.com/office/drawing/2014/main" id="{5A47CA58-4228-D5F0-F458-BF2A19057426}"/>
                </a:ext>
              </a:extLst>
            </p:cNvPr>
            <p:cNvGrpSpPr/>
            <p:nvPr/>
          </p:nvGrpSpPr>
          <p:grpSpPr>
            <a:xfrm>
              <a:off x="961912" y="1252985"/>
              <a:ext cx="1536562" cy="1536562"/>
              <a:chOff x="799453" y="2110204"/>
              <a:chExt cx="971550" cy="971550"/>
            </a:xfrm>
          </p:grpSpPr>
          <p:sp>
            <p:nvSpPr>
              <p:cNvPr id="85" name="Freeform: Shape 84">
                <a:extLst>
                  <a:ext uri="{FF2B5EF4-FFF2-40B4-BE49-F238E27FC236}">
                    <a16:creationId xmlns:a16="http://schemas.microsoft.com/office/drawing/2014/main" id="{91C7C37B-50B4-7B25-8B76-675A753FF18A}"/>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86" name="Freeform: Shape 85">
                <a:extLst>
                  <a:ext uri="{FF2B5EF4-FFF2-40B4-BE49-F238E27FC236}">
                    <a16:creationId xmlns:a16="http://schemas.microsoft.com/office/drawing/2014/main" id="{32F46DC0-A9F1-9888-DAA9-8FE299DFA9D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7" name="Freeform: Shape 86">
                <a:extLst>
                  <a:ext uri="{FF2B5EF4-FFF2-40B4-BE49-F238E27FC236}">
                    <a16:creationId xmlns:a16="http://schemas.microsoft.com/office/drawing/2014/main" id="{C32FE482-1D7D-7BDF-C934-7ABD091D018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84" name="TextBox 83">
              <a:extLst>
                <a:ext uri="{FF2B5EF4-FFF2-40B4-BE49-F238E27FC236}">
                  <a16:creationId xmlns:a16="http://schemas.microsoft.com/office/drawing/2014/main" id="{38DFA595-A84F-EA32-712B-B2D7C82AC2B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Present recommendation</a:t>
              </a:r>
            </a:p>
          </p:txBody>
        </p:sp>
      </p:grpSp>
      <p:grpSp>
        <p:nvGrpSpPr>
          <p:cNvPr id="71" name="Group 70">
            <a:extLst>
              <a:ext uri="{FF2B5EF4-FFF2-40B4-BE49-F238E27FC236}">
                <a16:creationId xmlns:a16="http://schemas.microsoft.com/office/drawing/2014/main" id="{50196E09-A8DB-94A3-A720-B6F6EE12A494}"/>
              </a:ext>
            </a:extLst>
          </p:cNvPr>
          <p:cNvGrpSpPr/>
          <p:nvPr/>
        </p:nvGrpSpPr>
        <p:grpSpPr>
          <a:xfrm>
            <a:off x="5119803" y="3597920"/>
            <a:ext cx="2010277" cy="1986474"/>
            <a:chOff x="618341" y="1252985"/>
            <a:chExt cx="2223705" cy="2197375"/>
          </a:xfrm>
        </p:grpSpPr>
        <p:grpSp>
          <p:nvGrpSpPr>
            <p:cNvPr id="78" name="Group 77">
              <a:extLst>
                <a:ext uri="{FF2B5EF4-FFF2-40B4-BE49-F238E27FC236}">
                  <a16:creationId xmlns:a16="http://schemas.microsoft.com/office/drawing/2014/main" id="{394F3776-B3E2-7E6B-9833-9BF4C2BA325A}"/>
                </a:ext>
              </a:extLst>
            </p:cNvPr>
            <p:cNvGrpSpPr/>
            <p:nvPr/>
          </p:nvGrpSpPr>
          <p:grpSpPr>
            <a:xfrm>
              <a:off x="961912" y="1252985"/>
              <a:ext cx="1536562" cy="1536562"/>
              <a:chOff x="799453" y="2110204"/>
              <a:chExt cx="971550" cy="971550"/>
            </a:xfrm>
          </p:grpSpPr>
          <p:sp>
            <p:nvSpPr>
              <p:cNvPr id="80" name="Freeform: Shape 79">
                <a:extLst>
                  <a:ext uri="{FF2B5EF4-FFF2-40B4-BE49-F238E27FC236}">
                    <a16:creationId xmlns:a16="http://schemas.microsoft.com/office/drawing/2014/main" id="{E0AC84FC-140E-3C31-E210-5F7B0D53A4A0}"/>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81" name="Freeform: Shape 80">
                <a:extLst>
                  <a:ext uri="{FF2B5EF4-FFF2-40B4-BE49-F238E27FC236}">
                    <a16:creationId xmlns:a16="http://schemas.microsoft.com/office/drawing/2014/main" id="{55DA5239-C87E-70AA-A643-765C63C3076C}"/>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2" name="Freeform: Shape 81">
                <a:extLst>
                  <a:ext uri="{FF2B5EF4-FFF2-40B4-BE49-F238E27FC236}">
                    <a16:creationId xmlns:a16="http://schemas.microsoft.com/office/drawing/2014/main" id="{B5D8A8E1-3C6A-7813-CAB2-EE5892E9AF7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79" name="TextBox 78">
              <a:extLst>
                <a:ext uri="{FF2B5EF4-FFF2-40B4-BE49-F238E27FC236}">
                  <a16:creationId xmlns:a16="http://schemas.microsoft.com/office/drawing/2014/main" id="{F08ED918-842F-03DD-8F19-53D703273FC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Implement Financial Advice</a:t>
              </a:r>
            </a:p>
          </p:txBody>
        </p:sp>
      </p:grpSp>
      <p:grpSp>
        <p:nvGrpSpPr>
          <p:cNvPr id="72" name="Group 71">
            <a:extLst>
              <a:ext uri="{FF2B5EF4-FFF2-40B4-BE49-F238E27FC236}">
                <a16:creationId xmlns:a16="http://schemas.microsoft.com/office/drawing/2014/main" id="{8753772C-B5EF-8C17-CC6C-FC3592BA3C4F}"/>
              </a:ext>
            </a:extLst>
          </p:cNvPr>
          <p:cNvGrpSpPr/>
          <p:nvPr/>
        </p:nvGrpSpPr>
        <p:grpSpPr>
          <a:xfrm>
            <a:off x="8192966" y="3597920"/>
            <a:ext cx="2010277" cy="2201919"/>
            <a:chOff x="618341" y="1252985"/>
            <a:chExt cx="2223705" cy="2435693"/>
          </a:xfrm>
        </p:grpSpPr>
        <p:grpSp>
          <p:nvGrpSpPr>
            <p:cNvPr id="73" name="Group 72">
              <a:extLst>
                <a:ext uri="{FF2B5EF4-FFF2-40B4-BE49-F238E27FC236}">
                  <a16:creationId xmlns:a16="http://schemas.microsoft.com/office/drawing/2014/main" id="{38AC5680-9FED-86C3-86EA-4588E90C7D14}"/>
                </a:ext>
              </a:extLst>
            </p:cNvPr>
            <p:cNvGrpSpPr/>
            <p:nvPr/>
          </p:nvGrpSpPr>
          <p:grpSpPr>
            <a:xfrm>
              <a:off x="961912" y="1252985"/>
              <a:ext cx="1536562" cy="1536562"/>
              <a:chOff x="799453" y="2110204"/>
              <a:chExt cx="971550" cy="971550"/>
            </a:xfrm>
          </p:grpSpPr>
          <p:sp>
            <p:nvSpPr>
              <p:cNvPr id="75" name="Freeform: Shape 74">
                <a:extLst>
                  <a:ext uri="{FF2B5EF4-FFF2-40B4-BE49-F238E27FC236}">
                    <a16:creationId xmlns:a16="http://schemas.microsoft.com/office/drawing/2014/main" id="{6432B7C2-14AB-1780-1A6B-3217487A2229}"/>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76" name="Freeform: Shape 75">
                <a:extLst>
                  <a:ext uri="{FF2B5EF4-FFF2-40B4-BE49-F238E27FC236}">
                    <a16:creationId xmlns:a16="http://schemas.microsoft.com/office/drawing/2014/main" id="{2D232E4A-6DF4-D9F3-0A79-F7AF8F583C2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77" name="Freeform: Shape 76">
                <a:extLst>
                  <a:ext uri="{FF2B5EF4-FFF2-40B4-BE49-F238E27FC236}">
                    <a16:creationId xmlns:a16="http://schemas.microsoft.com/office/drawing/2014/main" id="{F30F3312-0630-84CA-20E1-A62D091EFB1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74" name="TextBox 73">
              <a:extLst>
                <a:ext uri="{FF2B5EF4-FFF2-40B4-BE49-F238E27FC236}">
                  <a16:creationId xmlns:a16="http://schemas.microsoft.com/office/drawing/2014/main" id="{D0162A73-0C4F-3AD1-A02A-E416BA4DCEFC}"/>
                </a:ext>
              </a:extLst>
            </p:cNvPr>
            <p:cNvSpPr txBox="1"/>
            <p:nvPr/>
          </p:nvSpPr>
          <p:spPr>
            <a:xfrm>
              <a:off x="618341" y="2871591"/>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Consider whether monitoring or updating is needed</a:t>
              </a:r>
            </a:p>
          </p:txBody>
        </p:sp>
      </p:grpSp>
      <p:grpSp>
        <p:nvGrpSpPr>
          <p:cNvPr id="110" name="Group 109">
            <a:extLst>
              <a:ext uri="{FF2B5EF4-FFF2-40B4-BE49-F238E27FC236}">
                <a16:creationId xmlns:a16="http://schemas.microsoft.com/office/drawing/2014/main" id="{223E20F7-4B8A-26C9-5943-C3EFFB0D6E67}"/>
              </a:ext>
            </a:extLst>
          </p:cNvPr>
          <p:cNvGrpSpPr/>
          <p:nvPr/>
        </p:nvGrpSpPr>
        <p:grpSpPr>
          <a:xfrm>
            <a:off x="1825920" y="1175524"/>
            <a:ext cx="9382931" cy="346875"/>
            <a:chOff x="1825920" y="1175524"/>
            <a:chExt cx="9382931" cy="346875"/>
          </a:xfrm>
        </p:grpSpPr>
        <p:grpSp>
          <p:nvGrpSpPr>
            <p:cNvPr id="98" name="Group 97">
              <a:extLst>
                <a:ext uri="{FF2B5EF4-FFF2-40B4-BE49-F238E27FC236}">
                  <a16:creationId xmlns:a16="http://schemas.microsoft.com/office/drawing/2014/main" id="{4D23DF75-7DE2-1002-55DC-55F324F6B146}"/>
                </a:ext>
              </a:extLst>
            </p:cNvPr>
            <p:cNvGrpSpPr/>
            <p:nvPr/>
          </p:nvGrpSpPr>
          <p:grpSpPr>
            <a:xfrm>
              <a:off x="1825920" y="1175524"/>
              <a:ext cx="349065" cy="346875"/>
              <a:chOff x="582062" y="2131830"/>
              <a:chExt cx="786068" cy="781136"/>
            </a:xfrm>
          </p:grpSpPr>
          <p:sp>
            <p:nvSpPr>
              <p:cNvPr id="99" name="Oval 98">
                <a:extLst>
                  <a:ext uri="{FF2B5EF4-FFF2-40B4-BE49-F238E27FC236}">
                    <a16:creationId xmlns:a16="http://schemas.microsoft.com/office/drawing/2014/main" id="{A83A74A2-D199-2B7E-87F0-C8F498C50B3F}"/>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0" name="TextBox 99">
                <a:extLst>
                  <a:ext uri="{FF2B5EF4-FFF2-40B4-BE49-F238E27FC236}">
                    <a16:creationId xmlns:a16="http://schemas.microsoft.com/office/drawing/2014/main" id="{19F8CDFF-E8BE-221D-D4C9-559CC0BEFD66}"/>
                  </a:ext>
                </a:extLst>
              </p:cNvPr>
              <p:cNvSpPr txBox="1"/>
              <p:nvPr/>
            </p:nvSpPr>
            <p:spPr>
              <a:xfrm>
                <a:off x="586994" y="2203043"/>
                <a:ext cx="781136" cy="5891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nvGrpSpPr>
            <p:cNvPr id="101" name="Group 100">
              <a:extLst>
                <a:ext uri="{FF2B5EF4-FFF2-40B4-BE49-F238E27FC236}">
                  <a16:creationId xmlns:a16="http://schemas.microsoft.com/office/drawing/2014/main" id="{FD60FB83-EFCD-351F-9C37-328B589BAEB5}"/>
                </a:ext>
              </a:extLst>
            </p:cNvPr>
            <p:cNvGrpSpPr/>
            <p:nvPr/>
          </p:nvGrpSpPr>
          <p:grpSpPr>
            <a:xfrm>
              <a:off x="4786511" y="1175524"/>
              <a:ext cx="413873" cy="346875"/>
              <a:chOff x="499369" y="2131830"/>
              <a:chExt cx="932011" cy="781136"/>
            </a:xfrm>
          </p:grpSpPr>
          <p:sp>
            <p:nvSpPr>
              <p:cNvPr id="102" name="Oval 101">
                <a:extLst>
                  <a:ext uri="{FF2B5EF4-FFF2-40B4-BE49-F238E27FC236}">
                    <a16:creationId xmlns:a16="http://schemas.microsoft.com/office/drawing/2014/main" id="{57BB82D5-C0AA-3DE4-D7FF-34079F134B21}"/>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3" name="TextBox 102">
                <a:extLst>
                  <a:ext uri="{FF2B5EF4-FFF2-40B4-BE49-F238E27FC236}">
                    <a16:creationId xmlns:a16="http://schemas.microsoft.com/office/drawing/2014/main" id="{3BA98D85-4072-F43E-05B7-3D7250567AE1}"/>
                  </a:ext>
                </a:extLst>
              </p:cNvPr>
              <p:cNvSpPr txBox="1"/>
              <p:nvPr/>
            </p:nvSpPr>
            <p:spPr>
              <a:xfrm>
                <a:off x="499369" y="2203043"/>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2</a:t>
                </a:r>
              </a:p>
            </p:txBody>
          </p:sp>
        </p:grpSp>
        <p:grpSp>
          <p:nvGrpSpPr>
            <p:cNvPr id="104" name="Group 103">
              <a:extLst>
                <a:ext uri="{FF2B5EF4-FFF2-40B4-BE49-F238E27FC236}">
                  <a16:creationId xmlns:a16="http://schemas.microsoft.com/office/drawing/2014/main" id="{206BE664-7FF2-C165-4ED8-D54D6310E255}"/>
                </a:ext>
              </a:extLst>
            </p:cNvPr>
            <p:cNvGrpSpPr/>
            <p:nvPr/>
          </p:nvGrpSpPr>
          <p:grpSpPr>
            <a:xfrm>
              <a:off x="7774580" y="1175524"/>
              <a:ext cx="435683" cy="346875"/>
              <a:chOff x="478553" y="2131830"/>
              <a:chExt cx="981125" cy="781136"/>
            </a:xfrm>
          </p:grpSpPr>
          <p:sp>
            <p:nvSpPr>
              <p:cNvPr id="105" name="Oval 104">
                <a:extLst>
                  <a:ext uri="{FF2B5EF4-FFF2-40B4-BE49-F238E27FC236}">
                    <a16:creationId xmlns:a16="http://schemas.microsoft.com/office/drawing/2014/main" id="{5997606A-89FA-5973-DC1A-AD340ED39102}"/>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6" name="TextBox 105">
                <a:extLst>
                  <a:ext uri="{FF2B5EF4-FFF2-40B4-BE49-F238E27FC236}">
                    <a16:creationId xmlns:a16="http://schemas.microsoft.com/office/drawing/2014/main" id="{CEC2D423-BE10-633C-5436-F10A7F68FC8B}"/>
                  </a:ext>
                </a:extLst>
              </p:cNvPr>
              <p:cNvSpPr txBox="1"/>
              <p:nvPr/>
            </p:nvSpPr>
            <p:spPr>
              <a:xfrm>
                <a:off x="478553" y="2220988"/>
                <a:ext cx="981125"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grpSp>
          <p:nvGrpSpPr>
            <p:cNvPr id="107" name="Group 106">
              <a:extLst>
                <a:ext uri="{FF2B5EF4-FFF2-40B4-BE49-F238E27FC236}">
                  <a16:creationId xmlns:a16="http://schemas.microsoft.com/office/drawing/2014/main" id="{E2DDDF70-37F0-3B39-507E-12D5156DDD8F}"/>
                </a:ext>
              </a:extLst>
            </p:cNvPr>
            <p:cNvGrpSpPr/>
            <p:nvPr/>
          </p:nvGrpSpPr>
          <p:grpSpPr>
            <a:xfrm>
              <a:off x="10766545" y="1175524"/>
              <a:ext cx="442306" cy="346875"/>
              <a:chOff x="466507" y="2131830"/>
              <a:chExt cx="996040" cy="781136"/>
            </a:xfrm>
          </p:grpSpPr>
          <p:sp>
            <p:nvSpPr>
              <p:cNvPr id="108" name="Oval 107">
                <a:extLst>
                  <a:ext uri="{FF2B5EF4-FFF2-40B4-BE49-F238E27FC236}">
                    <a16:creationId xmlns:a16="http://schemas.microsoft.com/office/drawing/2014/main" id="{FF4486BF-CEAC-4486-77D8-1C56F6EE25B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9" name="TextBox 108">
                <a:extLst>
                  <a:ext uri="{FF2B5EF4-FFF2-40B4-BE49-F238E27FC236}">
                    <a16:creationId xmlns:a16="http://schemas.microsoft.com/office/drawing/2014/main" id="{694B563D-D3D6-3F68-DA4E-4A0CF50EDC80}"/>
                  </a:ext>
                </a:extLst>
              </p:cNvPr>
              <p:cNvSpPr txBox="1"/>
              <p:nvPr/>
            </p:nvSpPr>
            <p:spPr>
              <a:xfrm>
                <a:off x="466507" y="2203043"/>
                <a:ext cx="996040"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4</a:t>
                </a:r>
              </a:p>
            </p:txBody>
          </p:sp>
        </p:grpSp>
      </p:grpSp>
      <p:grpSp>
        <p:nvGrpSpPr>
          <p:cNvPr id="113" name="Group 112">
            <a:extLst>
              <a:ext uri="{FF2B5EF4-FFF2-40B4-BE49-F238E27FC236}">
                <a16:creationId xmlns:a16="http://schemas.microsoft.com/office/drawing/2014/main" id="{DE432A19-E1F6-37A3-E9A7-FE5B42DF62D0}"/>
              </a:ext>
            </a:extLst>
          </p:cNvPr>
          <p:cNvGrpSpPr/>
          <p:nvPr/>
        </p:nvGrpSpPr>
        <p:grpSpPr>
          <a:xfrm>
            <a:off x="3201846" y="3653168"/>
            <a:ext cx="375541" cy="346875"/>
            <a:chOff x="541833" y="2131830"/>
            <a:chExt cx="845690" cy="781136"/>
          </a:xfrm>
        </p:grpSpPr>
        <p:sp>
          <p:nvSpPr>
            <p:cNvPr id="120" name="Oval 119">
              <a:extLst>
                <a:ext uri="{FF2B5EF4-FFF2-40B4-BE49-F238E27FC236}">
                  <a16:creationId xmlns:a16="http://schemas.microsoft.com/office/drawing/2014/main" id="{E8FAD332-4E20-9812-D011-9990FB1A9630}"/>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1" name="TextBox 120">
              <a:extLst>
                <a:ext uri="{FF2B5EF4-FFF2-40B4-BE49-F238E27FC236}">
                  <a16:creationId xmlns:a16="http://schemas.microsoft.com/office/drawing/2014/main" id="{0BA4ACD2-D021-6F19-EF90-F72AC8044A36}"/>
                </a:ext>
              </a:extLst>
            </p:cNvPr>
            <p:cNvSpPr txBox="1"/>
            <p:nvPr/>
          </p:nvSpPr>
          <p:spPr>
            <a:xfrm>
              <a:off x="541833" y="2212075"/>
              <a:ext cx="845690"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5</a:t>
              </a:r>
            </a:p>
          </p:txBody>
        </p:sp>
      </p:grpSp>
      <p:grpSp>
        <p:nvGrpSpPr>
          <p:cNvPr id="114" name="Group 113">
            <a:extLst>
              <a:ext uri="{FF2B5EF4-FFF2-40B4-BE49-F238E27FC236}">
                <a16:creationId xmlns:a16="http://schemas.microsoft.com/office/drawing/2014/main" id="{A9A33AE8-64E4-0C96-E554-37354EFA0B50}"/>
              </a:ext>
            </a:extLst>
          </p:cNvPr>
          <p:cNvGrpSpPr/>
          <p:nvPr/>
        </p:nvGrpSpPr>
        <p:grpSpPr>
          <a:xfrm>
            <a:off x="6232098" y="3653168"/>
            <a:ext cx="413873" cy="346875"/>
            <a:chOff x="514739" y="2131830"/>
            <a:chExt cx="932011" cy="781136"/>
          </a:xfrm>
        </p:grpSpPr>
        <p:sp>
          <p:nvSpPr>
            <p:cNvPr id="118" name="Oval 117">
              <a:extLst>
                <a:ext uri="{FF2B5EF4-FFF2-40B4-BE49-F238E27FC236}">
                  <a16:creationId xmlns:a16="http://schemas.microsoft.com/office/drawing/2014/main" id="{2ED96338-AE0A-392B-9401-2603BF8A0A8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9" name="TextBox 118">
              <a:extLst>
                <a:ext uri="{FF2B5EF4-FFF2-40B4-BE49-F238E27FC236}">
                  <a16:creationId xmlns:a16="http://schemas.microsoft.com/office/drawing/2014/main" id="{BD375921-3CBE-8A8A-356B-06E88E0CCD18}"/>
                </a:ext>
              </a:extLst>
            </p:cNvPr>
            <p:cNvSpPr txBox="1"/>
            <p:nvPr/>
          </p:nvSpPr>
          <p:spPr>
            <a:xfrm>
              <a:off x="514739" y="2212075"/>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6</a:t>
              </a:r>
            </a:p>
          </p:txBody>
        </p:sp>
      </p:grpSp>
      <p:grpSp>
        <p:nvGrpSpPr>
          <p:cNvPr id="115" name="Group 114">
            <a:extLst>
              <a:ext uri="{FF2B5EF4-FFF2-40B4-BE49-F238E27FC236}">
                <a16:creationId xmlns:a16="http://schemas.microsoft.com/office/drawing/2014/main" id="{A0EB8834-74AD-EFDF-54D2-91A280392737}"/>
              </a:ext>
            </a:extLst>
          </p:cNvPr>
          <p:cNvGrpSpPr/>
          <p:nvPr/>
        </p:nvGrpSpPr>
        <p:grpSpPr>
          <a:xfrm>
            <a:off x="9334341" y="3653168"/>
            <a:ext cx="413873" cy="346875"/>
            <a:chOff x="514739" y="2131830"/>
            <a:chExt cx="932011" cy="781136"/>
          </a:xfrm>
        </p:grpSpPr>
        <p:sp>
          <p:nvSpPr>
            <p:cNvPr id="116" name="Oval 115">
              <a:extLst>
                <a:ext uri="{FF2B5EF4-FFF2-40B4-BE49-F238E27FC236}">
                  <a16:creationId xmlns:a16="http://schemas.microsoft.com/office/drawing/2014/main" id="{FC5D316E-834D-4F68-FEA6-C83198A9C51E}"/>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7" name="TextBox 116">
              <a:extLst>
                <a:ext uri="{FF2B5EF4-FFF2-40B4-BE49-F238E27FC236}">
                  <a16:creationId xmlns:a16="http://schemas.microsoft.com/office/drawing/2014/main" id="{8EBBF40F-23BA-8C5E-00D7-32E60FBDC2BA}"/>
                </a:ext>
              </a:extLst>
            </p:cNvPr>
            <p:cNvSpPr txBox="1"/>
            <p:nvPr/>
          </p:nvSpPr>
          <p:spPr>
            <a:xfrm>
              <a:off x="514739" y="2221108"/>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7</a:t>
              </a:r>
            </a:p>
          </p:txBody>
        </p:sp>
      </p:grpSp>
      <p:pic>
        <p:nvPicPr>
          <p:cNvPr id="125" name="Graphic 124">
            <a:extLst>
              <a:ext uri="{FF2B5EF4-FFF2-40B4-BE49-F238E27FC236}">
                <a16:creationId xmlns:a16="http://schemas.microsoft.com/office/drawing/2014/main" id="{451C5367-0799-7905-88DE-D301E014A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9767" y="1519954"/>
            <a:ext cx="634211" cy="634211"/>
          </a:xfrm>
          <a:prstGeom prst="rect">
            <a:avLst/>
          </a:prstGeom>
        </p:spPr>
      </p:pic>
      <p:pic>
        <p:nvPicPr>
          <p:cNvPr id="127" name="Graphic 126">
            <a:extLst>
              <a:ext uri="{FF2B5EF4-FFF2-40B4-BE49-F238E27FC236}">
                <a16:creationId xmlns:a16="http://schemas.microsoft.com/office/drawing/2014/main" id="{7A98D15D-8161-26B2-C8AA-15753F550E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4416" y="1565628"/>
            <a:ext cx="529681" cy="529681"/>
          </a:xfrm>
          <a:prstGeom prst="rect">
            <a:avLst/>
          </a:prstGeom>
        </p:spPr>
      </p:pic>
      <p:pic>
        <p:nvPicPr>
          <p:cNvPr id="129" name="Graphic 128">
            <a:extLst>
              <a:ext uri="{FF2B5EF4-FFF2-40B4-BE49-F238E27FC236}">
                <a16:creationId xmlns:a16="http://schemas.microsoft.com/office/drawing/2014/main" id="{5BD662A1-83C1-F7C4-3E23-AB5F0F764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16065" y="1597068"/>
            <a:ext cx="484467" cy="484467"/>
          </a:xfrm>
          <a:prstGeom prst="rect">
            <a:avLst/>
          </a:prstGeom>
        </p:spPr>
      </p:pic>
      <p:pic>
        <p:nvPicPr>
          <p:cNvPr id="131" name="Graphic 130">
            <a:extLst>
              <a:ext uri="{FF2B5EF4-FFF2-40B4-BE49-F238E27FC236}">
                <a16:creationId xmlns:a16="http://schemas.microsoft.com/office/drawing/2014/main" id="{0F000DED-3683-EAEC-17A2-8AE6B101D5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8483" y="4027587"/>
            <a:ext cx="562055" cy="562055"/>
          </a:xfrm>
          <a:prstGeom prst="rect">
            <a:avLst/>
          </a:prstGeom>
        </p:spPr>
      </p:pic>
      <p:pic>
        <p:nvPicPr>
          <p:cNvPr id="133" name="Graphic 132">
            <a:extLst>
              <a:ext uri="{FF2B5EF4-FFF2-40B4-BE49-F238E27FC236}">
                <a16:creationId xmlns:a16="http://schemas.microsoft.com/office/drawing/2014/main" id="{478BAC28-158F-CD00-19C0-62FE62F373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89723" y="1591655"/>
            <a:ext cx="542906" cy="542906"/>
          </a:xfrm>
          <a:prstGeom prst="rect">
            <a:avLst/>
          </a:prstGeom>
        </p:spPr>
      </p:pic>
      <p:pic>
        <p:nvPicPr>
          <p:cNvPr id="135" name="Graphic 134">
            <a:extLst>
              <a:ext uri="{FF2B5EF4-FFF2-40B4-BE49-F238E27FC236}">
                <a16:creationId xmlns:a16="http://schemas.microsoft.com/office/drawing/2014/main" id="{5D357DE3-B3BC-6361-0520-FCFE57EF3A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03532" y="4033057"/>
            <a:ext cx="531416" cy="531416"/>
          </a:xfrm>
          <a:prstGeom prst="rect">
            <a:avLst/>
          </a:prstGeom>
        </p:spPr>
      </p:pic>
      <p:pic>
        <p:nvPicPr>
          <p:cNvPr id="139" name="Graphic 138">
            <a:extLst>
              <a:ext uri="{FF2B5EF4-FFF2-40B4-BE49-F238E27FC236}">
                <a16:creationId xmlns:a16="http://schemas.microsoft.com/office/drawing/2014/main" id="{F4975607-2027-F0D1-9EA9-B485D36AF9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80354" y="4075476"/>
            <a:ext cx="461112" cy="461112"/>
          </a:xfrm>
          <a:prstGeom prst="rect">
            <a:avLst/>
          </a:prstGeom>
        </p:spPr>
      </p:pic>
    </p:spTree>
    <p:extLst>
      <p:ext uri="{BB962C8B-B14F-4D97-AF65-F5344CB8AC3E}">
        <p14:creationId xmlns:p14="http://schemas.microsoft.com/office/powerpoint/2010/main" val="256455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flipH="1">
            <a:off x="0"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flipH="1">
            <a:off x="0" y="0"/>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718368" y="1427535"/>
            <a:ext cx="8038185" cy="702700"/>
            <a:chOff x="517908" y="395066"/>
            <a:chExt cx="8038185" cy="702700"/>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endParaRPr kumimoji="0" lang="en-US" sz="32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8" name="Group 17">
            <a:extLst>
              <a:ext uri="{FF2B5EF4-FFF2-40B4-BE49-F238E27FC236}">
                <a16:creationId xmlns:a16="http://schemas.microsoft.com/office/drawing/2014/main" id="{6905FE91-91E9-E22E-9126-1838A2F2C09D}"/>
              </a:ext>
            </a:extLst>
          </p:cNvPr>
          <p:cNvGrpSpPr/>
          <p:nvPr/>
        </p:nvGrpSpPr>
        <p:grpSpPr>
          <a:xfrm>
            <a:off x="5718369" y="2402039"/>
            <a:ext cx="2949843" cy="675340"/>
            <a:chOff x="6057900" y="1558977"/>
            <a:chExt cx="1504020"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0" y="1558977"/>
              <a:ext cx="1504020"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461731"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Jordan</a:t>
              </a:r>
            </a:p>
          </p:txBody>
        </p:sp>
      </p:grpSp>
      <p:sp>
        <p:nvSpPr>
          <p:cNvPr id="23" name="TextBox 22">
            <a:extLst>
              <a:ext uri="{FF2B5EF4-FFF2-40B4-BE49-F238E27FC236}">
                <a16:creationId xmlns:a16="http://schemas.microsoft.com/office/drawing/2014/main" id="{64E24507-2683-FA83-EA4E-E10D85B3BD24}"/>
              </a:ext>
            </a:extLst>
          </p:cNvPr>
          <p:cNvSpPr txBox="1"/>
          <p:nvPr/>
        </p:nvSpPr>
        <p:spPr>
          <a:xfrm>
            <a:off x="5664286" y="3282327"/>
            <a:ext cx="5197536" cy="2246769"/>
          </a:xfrm>
          <a:prstGeom prst="rect">
            <a:avLst/>
          </a:prstGeom>
          <a:noFill/>
        </p:spPr>
        <p:txBody>
          <a:bodyPr wrap="square" rtlCol="0">
            <a:spAutoFit/>
          </a:bodyPr>
          <a:lstStyle/>
          <a:p>
            <a:r>
              <a:rPr lang="en-US" sz="2800" dirty="0">
                <a:latin typeface="Gotham" panose="02000604040000020004" pitchFamily="50" charset="0"/>
              </a:rPr>
              <a:t>Jordan is changing jobs and wants advice on what to do about her 401(k) plan.</a:t>
            </a:r>
          </a:p>
          <a:p>
            <a:endParaRPr lang="en-US" sz="2800" dirty="0">
              <a:latin typeface="Gotham" panose="02000604040000020004" pitchFamily="50" charset="0"/>
            </a:endParaRPr>
          </a:p>
        </p:txBody>
      </p:sp>
      <p:pic>
        <p:nvPicPr>
          <p:cNvPr id="16" name="Picture 15">
            <a:extLst>
              <a:ext uri="{FF2B5EF4-FFF2-40B4-BE49-F238E27FC236}">
                <a16:creationId xmlns:a16="http://schemas.microsoft.com/office/drawing/2014/main" id="{378977B6-6884-4B4D-0C01-E40312F46B31}"/>
              </a:ext>
            </a:extLst>
          </p:cNvPr>
          <p:cNvPicPr>
            <a:picLocks noChangeAspect="1"/>
          </p:cNvPicPr>
          <p:nvPr/>
        </p:nvPicPr>
        <p:blipFill rotWithShape="1">
          <a:blip r:embed="rId5">
            <a:extLst>
              <a:ext uri="{28A0092B-C50C-407E-A947-70E740481C1C}">
                <a14:useLocalDpi xmlns:a14="http://schemas.microsoft.com/office/drawing/2010/main" val="0"/>
              </a:ext>
            </a:extLst>
          </a:blip>
          <a:srcRect l="25133" r="22183"/>
          <a:stretch/>
        </p:blipFill>
        <p:spPr>
          <a:xfrm>
            <a:off x="538434" y="371262"/>
            <a:ext cx="4533755" cy="573554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577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876099" y="1402964"/>
            <a:ext cx="2843846" cy="675340"/>
            <a:chOff x="6057901" y="1558977"/>
            <a:chExt cx="1133663"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13366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9137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Avery</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847963" y="2332147"/>
            <a:ext cx="5718264" cy="461665"/>
          </a:xfrm>
          <a:prstGeom prst="rect">
            <a:avLst/>
          </a:prstGeom>
          <a:noFill/>
        </p:spPr>
        <p:txBody>
          <a:bodyPr wrap="square" rtlCol="0">
            <a:spAutoFit/>
          </a:bodyPr>
          <a:lstStyle/>
          <a:p>
            <a:r>
              <a:rPr lang="en-US" sz="2400" dirty="0">
                <a:latin typeface="Gotham Medium" panose="02000604030000020004" pitchFamily="50" charset="0"/>
              </a:rPr>
              <a:t>Avery is a CFP® professional. </a:t>
            </a:r>
          </a:p>
        </p:txBody>
      </p:sp>
      <p:pic>
        <p:nvPicPr>
          <p:cNvPr id="11" name="Picture 10">
            <a:extLst>
              <a:ext uri="{FF2B5EF4-FFF2-40B4-BE49-F238E27FC236}">
                <a16:creationId xmlns:a16="http://schemas.microsoft.com/office/drawing/2014/main" id="{7DE1A11F-9866-255E-CFFC-FBFA4078B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3562" y="442733"/>
            <a:ext cx="8509328" cy="567572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339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0EFB223-7FC3-37A5-F433-D8983283DA54}"/>
              </a:ext>
            </a:extLst>
          </p:cNvPr>
          <p:cNvPicPr>
            <a:picLocks noChangeAspect="1"/>
          </p:cNvPicPr>
          <p:nvPr/>
        </p:nvPicPr>
        <p:blipFill rotWithShape="1">
          <a:blip r:embed="rId3">
            <a:extLst>
              <a:ext uri="{28A0092B-C50C-407E-A947-70E740481C1C}">
                <a14:useLocalDpi xmlns:a14="http://schemas.microsoft.com/office/drawing/2010/main" val="0"/>
              </a:ext>
            </a:extLst>
          </a:blip>
          <a:srcRect t="3603" b="11939"/>
          <a:stretch/>
        </p:blipFill>
        <p:spPr>
          <a:xfrm>
            <a:off x="5615496" y="1377888"/>
            <a:ext cx="6572457"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Written Disclosure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580634" y="2918666"/>
            <a:ext cx="54772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Recommending whether a Client should roll over an account from a 401(k) is Financial Advice and the Fiduciary Duty applies.</a:t>
            </a:r>
          </a:p>
        </p:txBody>
      </p:sp>
      <p:grpSp>
        <p:nvGrpSpPr>
          <p:cNvPr id="3" name="Group 2">
            <a:extLst>
              <a:ext uri="{FF2B5EF4-FFF2-40B4-BE49-F238E27FC236}">
                <a16:creationId xmlns:a16="http://schemas.microsoft.com/office/drawing/2014/main" id="{50176DBF-B1A4-7245-C19C-171178504E19}"/>
              </a:ext>
            </a:extLst>
          </p:cNvPr>
          <p:cNvGrpSpPr/>
          <p:nvPr/>
        </p:nvGrpSpPr>
        <p:grpSpPr>
          <a:xfrm>
            <a:off x="690911" y="2144906"/>
            <a:ext cx="2914052" cy="602302"/>
            <a:chOff x="6049720" y="1563943"/>
            <a:chExt cx="1672994" cy="597412"/>
          </a:xfrm>
        </p:grpSpPr>
        <p:sp>
          <p:nvSpPr>
            <p:cNvPr id="16" name="Rectangle 15">
              <a:extLst>
                <a:ext uri="{FF2B5EF4-FFF2-40B4-BE49-F238E27FC236}">
                  <a16:creationId xmlns:a16="http://schemas.microsoft.com/office/drawing/2014/main" id="{AF3919C3-6FAF-7632-9BC6-6C22EA1637D1}"/>
                </a:ext>
              </a:extLst>
            </p:cNvPr>
            <p:cNvSpPr/>
            <p:nvPr/>
          </p:nvSpPr>
          <p:spPr>
            <a:xfrm>
              <a:off x="6049720" y="1563943"/>
              <a:ext cx="1664814" cy="597412"/>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id="{A5661074-E68A-9816-9058-DF06044173B2}"/>
                </a:ext>
              </a:extLst>
            </p:cNvPr>
            <p:cNvSpPr txBox="1"/>
            <p:nvPr/>
          </p:nvSpPr>
          <p:spPr>
            <a:xfrm>
              <a:off x="6100189" y="1584550"/>
              <a:ext cx="1622525" cy="523220"/>
            </a:xfrm>
            <a:prstGeom prst="rect">
              <a:avLst/>
            </a:prstGeom>
            <a:noFill/>
          </p:spPr>
          <p:txBody>
            <a:bodyPr wrap="square" rtlCol="0">
              <a:spAutoFit/>
            </a:bodyPr>
            <a:lstStyle/>
            <a:p>
              <a:r>
                <a:rPr lang="en-US" sz="2800" dirty="0">
                  <a:latin typeface="Gotham" panose="02000604040000020004" pitchFamily="50" charset="0"/>
                </a:rPr>
                <a:t>True or False?</a:t>
              </a:r>
            </a:p>
          </p:txBody>
        </p:sp>
      </p:grpSp>
    </p:spTree>
    <p:extLst>
      <p:ext uri="{BB962C8B-B14F-4D97-AF65-F5344CB8AC3E}">
        <p14:creationId xmlns:p14="http://schemas.microsoft.com/office/powerpoint/2010/main" val="389981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3" name="Group 22">
            <a:extLst>
              <a:ext uri="{FF2B5EF4-FFF2-40B4-BE49-F238E27FC236}">
                <a16:creationId xmlns:a16="http://schemas.microsoft.com/office/drawing/2014/main" id="{43D1324B-56B1-8424-2561-ADBA830FF597}"/>
              </a:ext>
            </a:extLst>
          </p:cNvPr>
          <p:cNvGrpSpPr/>
          <p:nvPr/>
        </p:nvGrpSpPr>
        <p:grpSpPr>
          <a:xfrm>
            <a:off x="643944" y="1533432"/>
            <a:ext cx="10939282" cy="539511"/>
            <a:chOff x="626359" y="1533432"/>
            <a:chExt cx="10939282" cy="539511"/>
          </a:xfrm>
        </p:grpSpPr>
        <p:sp>
          <p:nvSpPr>
            <p:cNvPr id="22" name="Rectangle 21">
              <a:extLst>
                <a:ext uri="{FF2B5EF4-FFF2-40B4-BE49-F238E27FC236}">
                  <a16:creationId xmlns:a16="http://schemas.microsoft.com/office/drawing/2014/main" id="{657170DA-55A9-E651-F88F-3591747355E7}"/>
                </a:ext>
              </a:extLst>
            </p:cNvPr>
            <p:cNvSpPr/>
            <p:nvPr/>
          </p:nvSpPr>
          <p:spPr>
            <a:xfrm>
              <a:off x="626359" y="1533432"/>
              <a:ext cx="10939282" cy="53951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214DD4-727B-3675-219A-39638011ADA9}"/>
                </a:ext>
              </a:extLst>
            </p:cNvPr>
            <p:cNvSpPr txBox="1"/>
            <p:nvPr/>
          </p:nvSpPr>
          <p:spPr>
            <a:xfrm>
              <a:off x="669562" y="1559711"/>
              <a:ext cx="10896079" cy="461665"/>
            </a:xfrm>
            <a:prstGeom prst="rect">
              <a:avLst/>
            </a:prstGeom>
            <a:noFill/>
          </p:spPr>
          <p:txBody>
            <a:bodyPr wrap="square" rtlCol="0">
              <a:spAutoFit/>
            </a:bodyPr>
            <a:lstStyle/>
            <a:p>
              <a:pPr algn="ctr"/>
              <a:r>
                <a:rPr lang="en-US" sz="2400" b="1" dirty="0">
                  <a:solidFill>
                    <a:srgbClr val="FFCE34"/>
                  </a:solidFill>
                  <a:latin typeface="Gotham Medium" panose="02000604030000020004" pitchFamily="50" charset="0"/>
                </a:rPr>
                <a:t>Let’s follow Avery as she fulfills her Duty of Care to Jordan</a:t>
              </a:r>
            </a:p>
          </p:txBody>
        </p:sp>
      </p:grpSp>
      <p:cxnSp>
        <p:nvCxnSpPr>
          <p:cNvPr id="18" name="Straight Connector 17">
            <a:extLst>
              <a:ext uri="{FF2B5EF4-FFF2-40B4-BE49-F238E27FC236}">
                <a16:creationId xmlns:a16="http://schemas.microsoft.com/office/drawing/2014/main" id="{7848F91C-2B63-6A6A-B086-88BDD79EAC37}"/>
              </a:ext>
            </a:extLst>
          </p:cNvPr>
          <p:cNvCxnSpPr>
            <a:cxnSpLocks/>
          </p:cNvCxnSpPr>
          <p:nvPr/>
        </p:nvCxnSpPr>
        <p:spPr>
          <a:xfrm>
            <a:off x="3247983" y="3761381"/>
            <a:ext cx="1495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B252BC-0CC9-59A3-D030-36C9F692CEB2}"/>
              </a:ext>
            </a:extLst>
          </p:cNvPr>
          <p:cNvCxnSpPr>
            <a:cxnSpLocks/>
          </p:cNvCxnSpPr>
          <p:nvPr/>
        </p:nvCxnSpPr>
        <p:spPr>
          <a:xfrm>
            <a:off x="7427260" y="3761381"/>
            <a:ext cx="1495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8EE3345-EFB9-5A00-60FF-598F6EAEFD3C}"/>
              </a:ext>
            </a:extLst>
          </p:cNvPr>
          <p:cNvGrpSpPr/>
          <p:nvPr/>
        </p:nvGrpSpPr>
        <p:grpSpPr>
          <a:xfrm>
            <a:off x="9067834" y="2558148"/>
            <a:ext cx="2406467" cy="2406467"/>
            <a:chOff x="9067834" y="2558148"/>
            <a:chExt cx="2406467" cy="2406467"/>
          </a:xfrm>
        </p:grpSpPr>
        <p:sp>
          <p:nvSpPr>
            <p:cNvPr id="14" name="Oval 13">
              <a:extLst>
                <a:ext uri="{FF2B5EF4-FFF2-40B4-BE49-F238E27FC236}">
                  <a16:creationId xmlns:a16="http://schemas.microsoft.com/office/drawing/2014/main" id="{DFE01BDE-DAA4-A1A6-1499-9849BEF8E150}"/>
                </a:ext>
              </a:extLst>
            </p:cNvPr>
            <p:cNvSpPr/>
            <p:nvPr/>
          </p:nvSpPr>
          <p:spPr>
            <a:xfrm>
              <a:off x="9067834"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E056DCE-29CD-A914-FBCB-EBDC441C63F8}"/>
                </a:ext>
              </a:extLst>
            </p:cNvPr>
            <p:cNvSpPr txBox="1"/>
            <p:nvPr/>
          </p:nvSpPr>
          <p:spPr>
            <a:xfrm>
              <a:off x="9403231" y="3593015"/>
              <a:ext cx="170753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Develop Recommend-</a:t>
              </a:r>
              <a:r>
                <a:rPr kumimoji="0" lang="en-US" b="0" i="0" u="none" strike="noStrike" kern="1200" cap="none" spc="0" normalizeH="0" baseline="0" noProof="0" dirty="0" err="1">
                  <a:ln>
                    <a:noFill/>
                  </a:ln>
                  <a:solidFill>
                    <a:prstClr val="black"/>
                  </a:solidFill>
                  <a:effectLst/>
                  <a:uLnTx/>
                  <a:uFillTx/>
                  <a:latin typeface="Gotham Medium" panose="02000604030000020004" pitchFamily="50" charset="0"/>
                </a:rPr>
                <a:t>ations</a:t>
              </a:r>
              <a:endParaRPr kumimoji="0" lang="en-US" b="0" i="0" u="none" strike="noStrike" kern="1200" cap="none" spc="0" normalizeH="0" baseline="0" noProof="0" dirty="0">
                <a:ln>
                  <a:noFill/>
                </a:ln>
                <a:solidFill>
                  <a:prstClr val="black"/>
                </a:solidFill>
                <a:effectLst/>
                <a:uLnTx/>
                <a:uFillTx/>
                <a:latin typeface="Gotham Medium" panose="02000604030000020004" pitchFamily="50" charset="0"/>
              </a:endParaRPr>
            </a:p>
          </p:txBody>
        </p:sp>
        <p:pic>
          <p:nvPicPr>
            <p:cNvPr id="28" name="Graphic 27">
              <a:extLst>
                <a:ext uri="{FF2B5EF4-FFF2-40B4-BE49-F238E27FC236}">
                  <a16:creationId xmlns:a16="http://schemas.microsoft.com/office/drawing/2014/main" id="{C6431AC2-6E52-D6D6-A4CB-42917DE7AB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3368" y="3013933"/>
              <a:ext cx="531509" cy="531509"/>
            </a:xfrm>
            <a:prstGeom prst="rect">
              <a:avLst/>
            </a:prstGeom>
          </p:spPr>
        </p:pic>
      </p:grpSp>
      <p:grpSp>
        <p:nvGrpSpPr>
          <p:cNvPr id="19" name="Group 18">
            <a:extLst>
              <a:ext uri="{FF2B5EF4-FFF2-40B4-BE49-F238E27FC236}">
                <a16:creationId xmlns:a16="http://schemas.microsoft.com/office/drawing/2014/main" id="{457E193D-E6AD-2AFF-3A7A-D99229D433EE}"/>
              </a:ext>
            </a:extLst>
          </p:cNvPr>
          <p:cNvGrpSpPr/>
          <p:nvPr/>
        </p:nvGrpSpPr>
        <p:grpSpPr>
          <a:xfrm>
            <a:off x="4893949" y="2558148"/>
            <a:ext cx="2406467" cy="2406467"/>
            <a:chOff x="4893949" y="2558148"/>
            <a:chExt cx="2406467" cy="2406467"/>
          </a:xfrm>
        </p:grpSpPr>
        <p:sp>
          <p:nvSpPr>
            <p:cNvPr id="3" name="Oval 2">
              <a:extLst>
                <a:ext uri="{FF2B5EF4-FFF2-40B4-BE49-F238E27FC236}">
                  <a16:creationId xmlns:a16="http://schemas.microsoft.com/office/drawing/2014/main" id="{D18C0E9B-0433-7C2C-C604-CCF05E03DE78}"/>
                </a:ext>
              </a:extLst>
            </p:cNvPr>
            <p:cNvSpPr/>
            <p:nvPr/>
          </p:nvSpPr>
          <p:spPr>
            <a:xfrm>
              <a:off x="4893949"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050080F-5B2C-E180-1AD1-9C6DEA15F4CC}"/>
                </a:ext>
              </a:extLst>
            </p:cNvPr>
            <p:cNvSpPr txBox="1"/>
            <p:nvPr/>
          </p:nvSpPr>
          <p:spPr>
            <a:xfrm>
              <a:off x="5224475" y="3593015"/>
              <a:ext cx="17075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Analyze</a:t>
              </a:r>
            </a:p>
          </p:txBody>
        </p:sp>
        <p:pic>
          <p:nvPicPr>
            <p:cNvPr id="30" name="Graphic 29">
              <a:extLst>
                <a:ext uri="{FF2B5EF4-FFF2-40B4-BE49-F238E27FC236}">
                  <a16:creationId xmlns:a16="http://schemas.microsoft.com/office/drawing/2014/main" id="{877483A4-77B4-988B-DD9D-11D19B35C0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9094" y="3060020"/>
              <a:ext cx="485422" cy="485422"/>
            </a:xfrm>
            <a:prstGeom prst="rect">
              <a:avLst/>
            </a:prstGeom>
          </p:spPr>
        </p:pic>
      </p:grpSp>
      <p:grpSp>
        <p:nvGrpSpPr>
          <p:cNvPr id="17" name="Group 16">
            <a:extLst>
              <a:ext uri="{FF2B5EF4-FFF2-40B4-BE49-F238E27FC236}">
                <a16:creationId xmlns:a16="http://schemas.microsoft.com/office/drawing/2014/main" id="{DB3E735C-810E-005D-BB79-843D0B4C172E}"/>
              </a:ext>
            </a:extLst>
          </p:cNvPr>
          <p:cNvGrpSpPr/>
          <p:nvPr/>
        </p:nvGrpSpPr>
        <p:grpSpPr>
          <a:xfrm>
            <a:off x="720064" y="2558148"/>
            <a:ext cx="2406467" cy="2406467"/>
            <a:chOff x="720064" y="2558148"/>
            <a:chExt cx="2406467" cy="2406467"/>
          </a:xfrm>
        </p:grpSpPr>
        <p:sp>
          <p:nvSpPr>
            <p:cNvPr id="2" name="Oval 1">
              <a:extLst>
                <a:ext uri="{FF2B5EF4-FFF2-40B4-BE49-F238E27FC236}">
                  <a16:creationId xmlns:a16="http://schemas.microsoft.com/office/drawing/2014/main" id="{649539D8-769A-4CD6-FFA5-7501E5CB0E65}"/>
                </a:ext>
              </a:extLst>
            </p:cNvPr>
            <p:cNvSpPr/>
            <p:nvPr/>
          </p:nvSpPr>
          <p:spPr>
            <a:xfrm>
              <a:off x="720064"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3111114-6763-A01C-AD8B-7FD532D34B25}"/>
                </a:ext>
              </a:extLst>
            </p:cNvPr>
            <p:cNvSpPr txBox="1"/>
            <p:nvPr/>
          </p:nvSpPr>
          <p:spPr>
            <a:xfrm>
              <a:off x="1045719" y="3593015"/>
              <a:ext cx="17075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Understand the Client</a:t>
              </a:r>
            </a:p>
          </p:txBody>
        </p:sp>
        <p:pic>
          <p:nvPicPr>
            <p:cNvPr id="32" name="Graphic 31">
              <a:extLst>
                <a:ext uri="{FF2B5EF4-FFF2-40B4-BE49-F238E27FC236}">
                  <a16:creationId xmlns:a16="http://schemas.microsoft.com/office/drawing/2014/main" id="{0978FA5E-AD4A-0853-7CB0-9C34B47F33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1305" y="3052580"/>
              <a:ext cx="583983" cy="583983"/>
            </a:xfrm>
            <a:prstGeom prst="rect">
              <a:avLst/>
            </a:prstGeom>
          </p:spPr>
        </p:pic>
      </p:grpSp>
    </p:spTree>
    <p:extLst>
      <p:ext uri="{BB962C8B-B14F-4D97-AF65-F5344CB8AC3E}">
        <p14:creationId xmlns:p14="http://schemas.microsoft.com/office/powerpoint/2010/main" val="429058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3" name="Group 22">
            <a:extLst>
              <a:ext uri="{FF2B5EF4-FFF2-40B4-BE49-F238E27FC236}">
                <a16:creationId xmlns:a16="http://schemas.microsoft.com/office/drawing/2014/main" id="{43D1324B-56B1-8424-2561-ADBA830FF597}"/>
              </a:ext>
            </a:extLst>
          </p:cNvPr>
          <p:cNvGrpSpPr/>
          <p:nvPr/>
        </p:nvGrpSpPr>
        <p:grpSpPr>
          <a:xfrm>
            <a:off x="643944" y="1533432"/>
            <a:ext cx="10939282" cy="539511"/>
            <a:chOff x="626359" y="1533432"/>
            <a:chExt cx="10939282" cy="539511"/>
          </a:xfrm>
        </p:grpSpPr>
        <p:sp>
          <p:nvSpPr>
            <p:cNvPr id="22" name="Rectangle 21">
              <a:extLst>
                <a:ext uri="{FF2B5EF4-FFF2-40B4-BE49-F238E27FC236}">
                  <a16:creationId xmlns:a16="http://schemas.microsoft.com/office/drawing/2014/main" id="{657170DA-55A9-E651-F88F-3591747355E7}"/>
                </a:ext>
              </a:extLst>
            </p:cNvPr>
            <p:cNvSpPr/>
            <p:nvPr/>
          </p:nvSpPr>
          <p:spPr>
            <a:xfrm>
              <a:off x="626359" y="1533432"/>
              <a:ext cx="10939282" cy="53951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214DD4-727B-3675-219A-39638011ADA9}"/>
                </a:ext>
              </a:extLst>
            </p:cNvPr>
            <p:cNvSpPr txBox="1"/>
            <p:nvPr/>
          </p:nvSpPr>
          <p:spPr>
            <a:xfrm>
              <a:off x="669562" y="1559711"/>
              <a:ext cx="10896079" cy="461665"/>
            </a:xfrm>
            <a:prstGeom prst="rect">
              <a:avLst/>
            </a:prstGeom>
            <a:noFill/>
          </p:spPr>
          <p:txBody>
            <a:bodyPr wrap="square" rtlCol="0">
              <a:spAutoFit/>
            </a:bodyPr>
            <a:lstStyle/>
            <a:p>
              <a:pPr algn="ctr"/>
              <a:r>
                <a:rPr lang="en-US" sz="2400" b="1" dirty="0">
                  <a:solidFill>
                    <a:srgbClr val="FFCE34"/>
                  </a:solidFill>
                  <a:latin typeface="Gotham Medium" panose="02000604030000020004" pitchFamily="50" charset="0"/>
                </a:rPr>
                <a:t>Let’s follow Avery as she fulfills her Duty of Care to Jordan</a:t>
              </a:r>
            </a:p>
          </p:txBody>
        </p:sp>
      </p:grpSp>
      <p:cxnSp>
        <p:nvCxnSpPr>
          <p:cNvPr id="18" name="Straight Connector 17">
            <a:extLst>
              <a:ext uri="{FF2B5EF4-FFF2-40B4-BE49-F238E27FC236}">
                <a16:creationId xmlns:a16="http://schemas.microsoft.com/office/drawing/2014/main" id="{7848F91C-2B63-6A6A-B086-88BDD79EAC37}"/>
              </a:ext>
            </a:extLst>
          </p:cNvPr>
          <p:cNvCxnSpPr>
            <a:cxnSpLocks/>
          </p:cNvCxnSpPr>
          <p:nvPr/>
        </p:nvCxnSpPr>
        <p:spPr>
          <a:xfrm>
            <a:off x="3247983" y="3761381"/>
            <a:ext cx="1495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B252BC-0CC9-59A3-D030-36C9F692CEB2}"/>
              </a:ext>
            </a:extLst>
          </p:cNvPr>
          <p:cNvCxnSpPr>
            <a:cxnSpLocks/>
          </p:cNvCxnSpPr>
          <p:nvPr/>
        </p:nvCxnSpPr>
        <p:spPr>
          <a:xfrm>
            <a:off x="7427260" y="3761381"/>
            <a:ext cx="1495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8EE3345-EFB9-5A00-60FF-598F6EAEFD3C}"/>
              </a:ext>
            </a:extLst>
          </p:cNvPr>
          <p:cNvGrpSpPr/>
          <p:nvPr/>
        </p:nvGrpSpPr>
        <p:grpSpPr>
          <a:xfrm>
            <a:off x="9067834" y="2558148"/>
            <a:ext cx="2406467" cy="2406467"/>
            <a:chOff x="9067834" y="2558148"/>
            <a:chExt cx="2406467" cy="2406467"/>
          </a:xfrm>
        </p:grpSpPr>
        <p:sp>
          <p:nvSpPr>
            <p:cNvPr id="14" name="Oval 13">
              <a:extLst>
                <a:ext uri="{FF2B5EF4-FFF2-40B4-BE49-F238E27FC236}">
                  <a16:creationId xmlns:a16="http://schemas.microsoft.com/office/drawing/2014/main" id="{DFE01BDE-DAA4-A1A6-1499-9849BEF8E150}"/>
                </a:ext>
              </a:extLst>
            </p:cNvPr>
            <p:cNvSpPr/>
            <p:nvPr/>
          </p:nvSpPr>
          <p:spPr>
            <a:xfrm>
              <a:off x="9067834"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E056DCE-29CD-A914-FBCB-EBDC441C63F8}"/>
                </a:ext>
              </a:extLst>
            </p:cNvPr>
            <p:cNvSpPr txBox="1"/>
            <p:nvPr/>
          </p:nvSpPr>
          <p:spPr>
            <a:xfrm>
              <a:off x="9403231" y="3593015"/>
              <a:ext cx="170753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Develop Recommend-ations</a:t>
              </a:r>
            </a:p>
          </p:txBody>
        </p:sp>
        <p:pic>
          <p:nvPicPr>
            <p:cNvPr id="28" name="Graphic 27">
              <a:extLst>
                <a:ext uri="{FF2B5EF4-FFF2-40B4-BE49-F238E27FC236}">
                  <a16:creationId xmlns:a16="http://schemas.microsoft.com/office/drawing/2014/main" id="{C6431AC2-6E52-D6D6-A4CB-42917DE7AB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3368" y="3013933"/>
              <a:ext cx="531509" cy="531509"/>
            </a:xfrm>
            <a:prstGeom prst="rect">
              <a:avLst/>
            </a:prstGeom>
          </p:spPr>
        </p:pic>
      </p:grpSp>
      <p:grpSp>
        <p:nvGrpSpPr>
          <p:cNvPr id="19" name="Group 18">
            <a:extLst>
              <a:ext uri="{FF2B5EF4-FFF2-40B4-BE49-F238E27FC236}">
                <a16:creationId xmlns:a16="http://schemas.microsoft.com/office/drawing/2014/main" id="{457E193D-E6AD-2AFF-3A7A-D99229D433EE}"/>
              </a:ext>
            </a:extLst>
          </p:cNvPr>
          <p:cNvGrpSpPr/>
          <p:nvPr/>
        </p:nvGrpSpPr>
        <p:grpSpPr>
          <a:xfrm>
            <a:off x="4893949" y="2558148"/>
            <a:ext cx="2406467" cy="2406467"/>
            <a:chOff x="4893949" y="2558148"/>
            <a:chExt cx="2406467" cy="2406467"/>
          </a:xfrm>
        </p:grpSpPr>
        <p:sp>
          <p:nvSpPr>
            <p:cNvPr id="3" name="Oval 2">
              <a:extLst>
                <a:ext uri="{FF2B5EF4-FFF2-40B4-BE49-F238E27FC236}">
                  <a16:creationId xmlns:a16="http://schemas.microsoft.com/office/drawing/2014/main" id="{D18C0E9B-0433-7C2C-C604-CCF05E03DE78}"/>
                </a:ext>
              </a:extLst>
            </p:cNvPr>
            <p:cNvSpPr/>
            <p:nvPr/>
          </p:nvSpPr>
          <p:spPr>
            <a:xfrm>
              <a:off x="4893949"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050080F-5B2C-E180-1AD1-9C6DEA15F4CC}"/>
                </a:ext>
              </a:extLst>
            </p:cNvPr>
            <p:cNvSpPr txBox="1"/>
            <p:nvPr/>
          </p:nvSpPr>
          <p:spPr>
            <a:xfrm>
              <a:off x="5224475" y="3593015"/>
              <a:ext cx="17075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Analyze</a:t>
              </a:r>
            </a:p>
          </p:txBody>
        </p:sp>
        <p:pic>
          <p:nvPicPr>
            <p:cNvPr id="30" name="Graphic 29">
              <a:extLst>
                <a:ext uri="{FF2B5EF4-FFF2-40B4-BE49-F238E27FC236}">
                  <a16:creationId xmlns:a16="http://schemas.microsoft.com/office/drawing/2014/main" id="{877483A4-77B4-988B-DD9D-11D19B35C0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9094" y="3060020"/>
              <a:ext cx="485422" cy="485422"/>
            </a:xfrm>
            <a:prstGeom prst="rect">
              <a:avLst/>
            </a:prstGeom>
          </p:spPr>
        </p:pic>
      </p:grpSp>
      <p:grpSp>
        <p:nvGrpSpPr>
          <p:cNvPr id="17" name="Group 16">
            <a:extLst>
              <a:ext uri="{FF2B5EF4-FFF2-40B4-BE49-F238E27FC236}">
                <a16:creationId xmlns:a16="http://schemas.microsoft.com/office/drawing/2014/main" id="{DB3E735C-810E-005D-BB79-843D0B4C172E}"/>
              </a:ext>
            </a:extLst>
          </p:cNvPr>
          <p:cNvGrpSpPr/>
          <p:nvPr/>
        </p:nvGrpSpPr>
        <p:grpSpPr>
          <a:xfrm>
            <a:off x="720064" y="2558148"/>
            <a:ext cx="2406467" cy="2406467"/>
            <a:chOff x="720064" y="2558148"/>
            <a:chExt cx="2406467" cy="2406467"/>
          </a:xfrm>
        </p:grpSpPr>
        <p:sp>
          <p:nvSpPr>
            <p:cNvPr id="2" name="Oval 1">
              <a:extLst>
                <a:ext uri="{FF2B5EF4-FFF2-40B4-BE49-F238E27FC236}">
                  <a16:creationId xmlns:a16="http://schemas.microsoft.com/office/drawing/2014/main" id="{649539D8-769A-4CD6-FFA5-7501E5CB0E65}"/>
                </a:ext>
              </a:extLst>
            </p:cNvPr>
            <p:cNvSpPr/>
            <p:nvPr/>
          </p:nvSpPr>
          <p:spPr>
            <a:xfrm>
              <a:off x="720064"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3111114-6763-A01C-AD8B-7FD532D34B25}"/>
                </a:ext>
              </a:extLst>
            </p:cNvPr>
            <p:cNvSpPr txBox="1"/>
            <p:nvPr/>
          </p:nvSpPr>
          <p:spPr>
            <a:xfrm>
              <a:off x="1045719" y="3593015"/>
              <a:ext cx="17075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Understand the Client</a:t>
              </a:r>
            </a:p>
          </p:txBody>
        </p:sp>
        <p:pic>
          <p:nvPicPr>
            <p:cNvPr id="32" name="Graphic 31">
              <a:extLst>
                <a:ext uri="{FF2B5EF4-FFF2-40B4-BE49-F238E27FC236}">
                  <a16:creationId xmlns:a16="http://schemas.microsoft.com/office/drawing/2014/main" id="{0978FA5E-AD4A-0853-7CB0-9C34B47F33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1305" y="3052580"/>
              <a:ext cx="583983" cy="583983"/>
            </a:xfrm>
            <a:prstGeom prst="rect">
              <a:avLst/>
            </a:prstGeom>
          </p:spPr>
        </p:pic>
      </p:grpSp>
    </p:spTree>
    <p:extLst>
      <p:ext uri="{BB962C8B-B14F-4D97-AF65-F5344CB8AC3E}">
        <p14:creationId xmlns:p14="http://schemas.microsoft.com/office/powerpoint/2010/main" val="400814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1000"/>
                                        <p:tgtEl>
                                          <p:spTgt spid="18"/>
                                        </p:tgtEl>
                                      </p:cBhvr>
                                    </p:animEffect>
                                  </p:childTnLst>
                                </p:cTn>
                              </p:par>
                            </p:childTnLst>
                          </p:cTn>
                        </p:par>
                        <p:par>
                          <p:cTn id="19" fill="hold">
                            <p:stCondLst>
                              <p:cond delay="3000"/>
                            </p:stCondLst>
                            <p:childTnLst>
                              <p:par>
                                <p:cTn id="20" presetID="2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fltVal val="0"/>
                                          </p:val>
                                        </p:tav>
                                        <p:tav tm="100000">
                                          <p:val>
                                            <p:strVal val="#ppt_w"/>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par>
                          <p:cTn id="28" fill="hold">
                            <p:stCondLst>
                              <p:cond delay="5000"/>
                            </p:stCondLst>
                            <p:childTnLst>
                              <p:par>
                                <p:cTn id="29" presetID="23" presetClass="entr" presetSubtype="16"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ppt_w</p:attrName>
                                        </p:attrNameLst>
                                      </p:cBhvr>
                                      <p:tavLst>
                                        <p:tav tm="0">
                                          <p:val>
                                            <p:fltVal val="0"/>
                                          </p:val>
                                        </p:tav>
                                        <p:tav tm="100000">
                                          <p:val>
                                            <p:strVal val="#ppt_w"/>
                                          </p:val>
                                        </p:tav>
                                      </p:tavLst>
                                    </p:anim>
                                    <p:anim calcmode="lin" valueType="num">
                                      <p:cBhvr>
                                        <p:cTn id="32" dur="10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66EDEA13-BABD-08CF-C048-668ECAAF1916}"/>
              </a:ext>
            </a:extLst>
          </p:cNvPr>
          <p:cNvSpPr txBox="1"/>
          <p:nvPr/>
        </p:nvSpPr>
        <p:spPr>
          <a:xfrm>
            <a:off x="4357534" y="2018660"/>
            <a:ext cx="6374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Avery determines that</a:t>
            </a:r>
          </a:p>
        </p:txBody>
      </p:sp>
      <p:sp>
        <p:nvSpPr>
          <p:cNvPr id="3" name="TextBox 2">
            <a:extLst>
              <a:ext uri="{FF2B5EF4-FFF2-40B4-BE49-F238E27FC236}">
                <a16:creationId xmlns:a16="http://schemas.microsoft.com/office/drawing/2014/main" id="{6DE317D0-D80E-0BB1-0B4B-3BBBAA99B0BC}"/>
              </a:ext>
            </a:extLst>
          </p:cNvPr>
          <p:cNvSpPr txBox="1"/>
          <p:nvPr/>
        </p:nvSpPr>
        <p:spPr>
          <a:xfrm>
            <a:off x="4357534" y="2637227"/>
            <a:ext cx="710008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The 401(k) at Jordan’s new job is suboptimal to the current 401(k) or an IRA.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The fees in the former employer’s 401(k) are lower than rolling over to an IRA.</a:t>
            </a:r>
          </a:p>
        </p:txBody>
      </p:sp>
      <p:grpSp>
        <p:nvGrpSpPr>
          <p:cNvPr id="14" name="Group 13">
            <a:extLst>
              <a:ext uri="{FF2B5EF4-FFF2-40B4-BE49-F238E27FC236}">
                <a16:creationId xmlns:a16="http://schemas.microsoft.com/office/drawing/2014/main" id="{6634332F-EB15-6CB0-2886-067F39842AD5}"/>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880096" y="2447313"/>
              <a:ext cx="26403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Does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Avery have to recommend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that Jordan remain in the 401(k)?</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137024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0BD4F8F-8BA2-E8D3-BB0E-8139DB932236}"/>
              </a:ext>
            </a:extLst>
          </p:cNvPr>
          <p:cNvPicPr>
            <a:picLocks noChangeAspect="1"/>
          </p:cNvPicPr>
          <p:nvPr/>
        </p:nvPicPr>
        <p:blipFill rotWithShape="1">
          <a:blip r:embed="rId3">
            <a:extLst>
              <a:ext uri="{28A0092B-C50C-407E-A947-70E740481C1C}">
                <a14:useLocalDpi xmlns:a14="http://schemas.microsoft.com/office/drawing/2010/main" val="0"/>
              </a:ext>
            </a:extLst>
          </a:blip>
          <a:srcRect l="-17637" r="7486" b="-10152"/>
          <a:stretch/>
        </p:blipFill>
        <p:spPr>
          <a:xfrm>
            <a:off x="1950908" y="0"/>
            <a:ext cx="10287000" cy="6858000"/>
          </a:xfrm>
          <a:prstGeom prst="rect">
            <a:avLst/>
          </a:prstGeom>
        </p:spPr>
      </p:pic>
      <p:sp>
        <p:nvSpPr>
          <p:cNvPr id="28" name="Rectangle 27">
            <a:extLst>
              <a:ext uri="{FF2B5EF4-FFF2-40B4-BE49-F238E27FC236}">
                <a16:creationId xmlns:a16="http://schemas.microsoft.com/office/drawing/2014/main" id="{ED84ACE0-2F00-8E3D-C5E9-91A65C68189C}"/>
              </a:ext>
            </a:extLst>
          </p:cNvPr>
          <p:cNvSpPr/>
          <p:nvPr/>
        </p:nvSpPr>
        <p:spPr>
          <a:xfrm>
            <a:off x="3336758" y="0"/>
            <a:ext cx="7716253"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9422"/>
            <a:chOff x="517908" y="395066"/>
            <a:chExt cx="8038185" cy="629422"/>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01268"/>
              <a:ext cx="7814258" cy="523220"/>
            </a:xfrm>
            <a:prstGeom prst="rect">
              <a:avLst/>
            </a:prstGeom>
            <a:noFill/>
          </p:spPr>
          <p:txBody>
            <a:bodyPr wrap="square" rtlCol="0">
              <a:spAutoFit/>
            </a:bodyPr>
            <a:lstStyle/>
            <a:p>
              <a:r>
                <a:rPr lang="en-US" sz="2800" dirty="0">
                  <a:latin typeface="Gotham" panose="02000604040000020004" pitchFamily="50" charset="0"/>
                </a:rPr>
                <a:t>Learning Objectives</a:t>
              </a:r>
              <a:endParaRPr lang="en-US" sz="2800" dirty="0">
                <a:latin typeface="Gotham Light" pitchFamily="50" charset="0"/>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7" name="TextBox 66">
            <a:extLst>
              <a:ext uri="{FF2B5EF4-FFF2-40B4-BE49-F238E27FC236}">
                <a16:creationId xmlns:a16="http://schemas.microsoft.com/office/drawing/2014/main" id="{46AC04C5-2633-7714-B944-C1E43E428E3E}"/>
              </a:ext>
            </a:extLst>
          </p:cNvPr>
          <p:cNvSpPr txBox="1"/>
          <p:nvPr/>
        </p:nvSpPr>
        <p:spPr>
          <a:xfrm>
            <a:off x="549228" y="1252842"/>
            <a:ext cx="6477207" cy="646331"/>
          </a:xfrm>
          <a:prstGeom prst="rect">
            <a:avLst/>
          </a:prstGeom>
          <a:noFill/>
        </p:spPr>
        <p:txBody>
          <a:bodyPr wrap="square" rtlCol="0">
            <a:spAutoFit/>
          </a:bodyPr>
          <a:lstStyle/>
          <a:p>
            <a:r>
              <a:rPr lang="en-US" dirty="0">
                <a:latin typeface="Gotham Medium" panose="02000604030000020004" pitchFamily="50" charset="0"/>
              </a:rPr>
              <a:t>By the conclusion of this training, participants will have improved their ability to:</a:t>
            </a:r>
          </a:p>
        </p:txBody>
      </p:sp>
      <p:grpSp>
        <p:nvGrpSpPr>
          <p:cNvPr id="3" name="Group 2">
            <a:extLst>
              <a:ext uri="{FF2B5EF4-FFF2-40B4-BE49-F238E27FC236}">
                <a16:creationId xmlns:a16="http://schemas.microsoft.com/office/drawing/2014/main" id="{38D3448D-C5AF-2D0F-54CB-EB8BC177CA60}"/>
              </a:ext>
            </a:extLst>
          </p:cNvPr>
          <p:cNvGrpSpPr/>
          <p:nvPr/>
        </p:nvGrpSpPr>
        <p:grpSpPr>
          <a:xfrm>
            <a:off x="582062" y="3380715"/>
            <a:ext cx="5757439" cy="781136"/>
            <a:chOff x="582062" y="3380715"/>
            <a:chExt cx="5757439" cy="781136"/>
          </a:xfrm>
        </p:grpSpPr>
        <p:grpSp>
          <p:nvGrpSpPr>
            <p:cNvPr id="71" name="Group 70">
              <a:extLst>
                <a:ext uri="{FF2B5EF4-FFF2-40B4-BE49-F238E27FC236}">
                  <a16:creationId xmlns:a16="http://schemas.microsoft.com/office/drawing/2014/main" id="{3E45CFF5-572B-2004-2AA6-A887F0FD0DFA}"/>
                </a:ext>
              </a:extLst>
            </p:cNvPr>
            <p:cNvGrpSpPr/>
            <p:nvPr/>
          </p:nvGrpSpPr>
          <p:grpSpPr>
            <a:xfrm>
              <a:off x="582062" y="3380715"/>
              <a:ext cx="5757439" cy="781136"/>
              <a:chOff x="598391" y="1978702"/>
              <a:chExt cx="5757439" cy="781136"/>
            </a:xfrm>
          </p:grpSpPr>
          <p:sp>
            <p:nvSpPr>
              <p:cNvPr id="72" name="Oval 71">
                <a:extLst>
                  <a:ext uri="{FF2B5EF4-FFF2-40B4-BE49-F238E27FC236}">
                    <a16:creationId xmlns:a16="http://schemas.microsoft.com/office/drawing/2014/main" id="{27DCBB83-8A15-49EA-7F72-D16DF371AD7C}"/>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3961ECF8-565E-1DDF-00D0-B58EA501AD28}"/>
                  </a:ext>
                </a:extLst>
              </p:cNvPr>
              <p:cNvSpPr txBox="1"/>
              <p:nvPr/>
            </p:nvSpPr>
            <p:spPr>
              <a:xfrm>
                <a:off x="1470105" y="2212590"/>
                <a:ext cx="4885725" cy="307777"/>
              </a:xfrm>
              <a:prstGeom prst="rect">
                <a:avLst/>
              </a:prstGeom>
              <a:noFill/>
            </p:spPr>
            <p:txBody>
              <a:bodyPr wrap="square" rtlCol="0">
                <a:spAutoFit/>
              </a:bodyPr>
              <a:lstStyle/>
              <a:p>
                <a:r>
                  <a:rPr lang="en-US" sz="1400" dirty="0">
                    <a:latin typeface="Gotham Book" panose="02000604040000020004" pitchFamily="50" charset="0"/>
                  </a:rPr>
                  <a:t>Apply the Fiduciary Duty.</a:t>
                </a:r>
              </a:p>
            </p:txBody>
          </p:sp>
        </p:grpSp>
        <p:pic>
          <p:nvPicPr>
            <p:cNvPr id="79" name="Graphic 78">
              <a:extLst>
                <a:ext uri="{FF2B5EF4-FFF2-40B4-BE49-F238E27FC236}">
                  <a16:creationId xmlns:a16="http://schemas.microsoft.com/office/drawing/2014/main" id="{0B4C8DE7-D33B-CE79-A4EF-21D4FDA21C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470" y="3548431"/>
              <a:ext cx="433076" cy="433076"/>
            </a:xfrm>
            <a:prstGeom prst="rect">
              <a:avLst/>
            </a:prstGeom>
          </p:spPr>
        </p:pic>
      </p:grpSp>
      <p:grpSp>
        <p:nvGrpSpPr>
          <p:cNvPr id="14" name="Group 13">
            <a:extLst>
              <a:ext uri="{FF2B5EF4-FFF2-40B4-BE49-F238E27FC236}">
                <a16:creationId xmlns:a16="http://schemas.microsoft.com/office/drawing/2014/main" id="{8642E28F-6FCC-42C2-FD2E-BA7445C304AD}"/>
              </a:ext>
            </a:extLst>
          </p:cNvPr>
          <p:cNvGrpSpPr/>
          <p:nvPr/>
        </p:nvGrpSpPr>
        <p:grpSpPr>
          <a:xfrm>
            <a:off x="582062" y="4537532"/>
            <a:ext cx="5757439" cy="781136"/>
            <a:chOff x="582062" y="4537532"/>
            <a:chExt cx="5757439" cy="781136"/>
          </a:xfrm>
        </p:grpSpPr>
        <p:grpSp>
          <p:nvGrpSpPr>
            <p:cNvPr id="74" name="Group 73">
              <a:extLst>
                <a:ext uri="{FF2B5EF4-FFF2-40B4-BE49-F238E27FC236}">
                  <a16:creationId xmlns:a16="http://schemas.microsoft.com/office/drawing/2014/main" id="{AF8164D6-747D-B49E-2159-7C8CA108E9EA}"/>
                </a:ext>
              </a:extLst>
            </p:cNvPr>
            <p:cNvGrpSpPr/>
            <p:nvPr/>
          </p:nvGrpSpPr>
          <p:grpSpPr>
            <a:xfrm>
              <a:off x="582062" y="4537532"/>
              <a:ext cx="5757439" cy="781136"/>
              <a:chOff x="598391" y="1978702"/>
              <a:chExt cx="5757439" cy="781136"/>
            </a:xfrm>
          </p:grpSpPr>
          <p:sp>
            <p:nvSpPr>
              <p:cNvPr id="75" name="Oval 74">
                <a:extLst>
                  <a:ext uri="{FF2B5EF4-FFF2-40B4-BE49-F238E27FC236}">
                    <a16:creationId xmlns:a16="http://schemas.microsoft.com/office/drawing/2014/main" id="{917802C6-CD49-CEFE-E4A0-82E983615BE9}"/>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2EB398D2-BE04-405C-CFC6-99F1F5BC8E3A}"/>
                  </a:ext>
                </a:extLst>
              </p:cNvPr>
              <p:cNvSpPr txBox="1"/>
              <p:nvPr/>
            </p:nvSpPr>
            <p:spPr>
              <a:xfrm>
                <a:off x="1470105" y="2213053"/>
                <a:ext cx="4885725" cy="523220"/>
              </a:xfrm>
              <a:prstGeom prst="rect">
                <a:avLst/>
              </a:prstGeom>
              <a:noFill/>
            </p:spPr>
            <p:txBody>
              <a:bodyPr wrap="square" rtlCol="0">
                <a:spAutoFit/>
              </a:bodyPr>
              <a:lstStyle/>
              <a:p>
                <a:r>
                  <a:rPr lang="en-US" sz="1400" dirty="0">
                    <a:latin typeface="Gotham Book" panose="02000604040000020004" pitchFamily="50" charset="0"/>
                  </a:rPr>
                  <a:t>Describe when Financial Advice requires Financial Planning and the additional obligations that apply.</a:t>
                </a:r>
              </a:p>
            </p:txBody>
          </p:sp>
        </p:grpSp>
        <p:pic>
          <p:nvPicPr>
            <p:cNvPr id="81" name="Graphic 80">
              <a:extLst>
                <a:ext uri="{FF2B5EF4-FFF2-40B4-BE49-F238E27FC236}">
                  <a16:creationId xmlns:a16="http://schemas.microsoft.com/office/drawing/2014/main" id="{25677956-1684-701E-B0EE-919F31E04B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303" y="4696788"/>
              <a:ext cx="442865" cy="442865"/>
            </a:xfrm>
            <a:prstGeom prst="rect">
              <a:avLst/>
            </a:prstGeom>
          </p:spPr>
        </p:pic>
      </p:grpSp>
      <p:grpSp>
        <p:nvGrpSpPr>
          <p:cNvPr id="2" name="Group 1">
            <a:extLst>
              <a:ext uri="{FF2B5EF4-FFF2-40B4-BE49-F238E27FC236}">
                <a16:creationId xmlns:a16="http://schemas.microsoft.com/office/drawing/2014/main" id="{72C5C066-58CD-CD81-0AD9-78752CC35B62}"/>
              </a:ext>
            </a:extLst>
          </p:cNvPr>
          <p:cNvGrpSpPr/>
          <p:nvPr/>
        </p:nvGrpSpPr>
        <p:grpSpPr>
          <a:xfrm>
            <a:off x="582062" y="2223898"/>
            <a:ext cx="5757439" cy="781136"/>
            <a:chOff x="582062" y="2223898"/>
            <a:chExt cx="5757439" cy="781136"/>
          </a:xfrm>
        </p:grpSpPr>
        <p:grpSp>
          <p:nvGrpSpPr>
            <p:cNvPr id="70" name="Group 69">
              <a:extLst>
                <a:ext uri="{FF2B5EF4-FFF2-40B4-BE49-F238E27FC236}">
                  <a16:creationId xmlns:a16="http://schemas.microsoft.com/office/drawing/2014/main" id="{83ADE5AB-3093-2AF2-0ADF-067F4397A41B}"/>
                </a:ext>
              </a:extLst>
            </p:cNvPr>
            <p:cNvGrpSpPr/>
            <p:nvPr/>
          </p:nvGrpSpPr>
          <p:grpSpPr>
            <a:xfrm>
              <a:off x="582062" y="2223898"/>
              <a:ext cx="5757439" cy="781136"/>
              <a:chOff x="598391" y="1978702"/>
              <a:chExt cx="5757439" cy="781136"/>
            </a:xfrm>
          </p:grpSpPr>
          <p:sp>
            <p:nvSpPr>
              <p:cNvPr id="68" name="Oval 67">
                <a:extLst>
                  <a:ext uri="{FF2B5EF4-FFF2-40B4-BE49-F238E27FC236}">
                    <a16:creationId xmlns:a16="http://schemas.microsoft.com/office/drawing/2014/main" id="{028241FD-7794-FD34-FA23-F9E4C31F5F64}"/>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1346C801-6BDF-3DD7-EA7E-E73BF7102F1F}"/>
                  </a:ext>
                </a:extLst>
              </p:cNvPr>
              <p:cNvSpPr txBox="1"/>
              <p:nvPr/>
            </p:nvSpPr>
            <p:spPr>
              <a:xfrm>
                <a:off x="1470105" y="2122650"/>
                <a:ext cx="4885725" cy="523220"/>
              </a:xfrm>
              <a:prstGeom prst="rect">
                <a:avLst/>
              </a:prstGeom>
              <a:noFill/>
            </p:spPr>
            <p:txBody>
              <a:bodyPr wrap="square" rtlCol="0">
                <a:spAutoFit/>
              </a:bodyPr>
              <a:lstStyle/>
              <a:p>
                <a:r>
                  <a:rPr lang="en-US" sz="1400" dirty="0">
                    <a:latin typeface="Gotham Book" panose="02000604040000020004" pitchFamily="50" charset="0"/>
                  </a:rPr>
                  <a:t>Recognize when a CFP® professional is providing Financial Advice.</a:t>
                </a:r>
              </a:p>
            </p:txBody>
          </p:sp>
        </p:grpSp>
        <p:pic>
          <p:nvPicPr>
            <p:cNvPr id="85" name="Graphic 84">
              <a:extLst>
                <a:ext uri="{FF2B5EF4-FFF2-40B4-BE49-F238E27FC236}">
                  <a16:creationId xmlns:a16="http://schemas.microsoft.com/office/drawing/2014/main" id="{C0DCB9B3-F577-5733-4120-FD6F4D4AF4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3512" y="2397342"/>
              <a:ext cx="440670" cy="440670"/>
            </a:xfrm>
            <a:prstGeom prst="rect">
              <a:avLst/>
            </a:prstGeom>
          </p:spPr>
        </p:pic>
      </p:grpSp>
    </p:spTree>
    <p:extLst>
      <p:ext uri="{BB962C8B-B14F-4D97-AF65-F5344CB8AC3E}">
        <p14:creationId xmlns:p14="http://schemas.microsoft.com/office/powerpoint/2010/main" val="58676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7AF9BF-6F5E-21BE-6392-DEACE69AAC84}"/>
              </a:ext>
            </a:extLst>
          </p:cNvPr>
          <p:cNvSpPr/>
          <p:nvPr/>
        </p:nvSpPr>
        <p:spPr>
          <a:xfrm>
            <a:off x="517907" y="1312985"/>
            <a:ext cx="8919170" cy="4067907"/>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6379283-A690-D015-5F51-BF84AF2E5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430" y="586109"/>
            <a:ext cx="5644662" cy="564466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Documenting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AE846063-35E7-F66C-DCF4-F582AEDBA6F5}"/>
              </a:ext>
            </a:extLst>
          </p:cNvPr>
          <p:cNvSpPr txBox="1"/>
          <p:nvPr/>
        </p:nvSpPr>
        <p:spPr>
          <a:xfrm>
            <a:off x="1156071" y="2370353"/>
            <a:ext cx="637480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When in doubt,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DOCUMENT!</a:t>
            </a:r>
          </a:p>
        </p:txBody>
      </p:sp>
    </p:spTree>
    <p:extLst>
      <p:ext uri="{BB962C8B-B14F-4D97-AF65-F5344CB8AC3E}">
        <p14:creationId xmlns:p14="http://schemas.microsoft.com/office/powerpoint/2010/main" val="390609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B34888C-1ACF-63EF-732C-C1246A7FEE9F}"/>
              </a:ext>
            </a:extLst>
          </p:cNvPr>
          <p:cNvPicPr>
            <a:picLocks noChangeAspect="1"/>
          </p:cNvPicPr>
          <p:nvPr/>
        </p:nvPicPr>
        <p:blipFill rotWithShape="1">
          <a:blip r:embed="rId3">
            <a:extLst>
              <a:ext uri="{28A0092B-C50C-407E-A947-70E740481C1C}">
                <a14:useLocalDpi xmlns:a14="http://schemas.microsoft.com/office/drawing/2010/main" val="0"/>
              </a:ext>
            </a:extLst>
          </a:blip>
          <a:srcRect l="-7797" t="6681" r="7797" b="-6681"/>
          <a:stretch/>
        </p:blipFill>
        <p:spPr>
          <a:xfrm>
            <a:off x="2441925" y="-2480"/>
            <a:ext cx="9795984" cy="6530656"/>
          </a:xfrm>
          <a:prstGeom prst="rect">
            <a:avLst/>
          </a:prstGeom>
        </p:spPr>
      </p:pic>
      <p:sp>
        <p:nvSpPr>
          <p:cNvPr id="2" name="Rectangle 1">
            <a:extLst>
              <a:ext uri="{FF2B5EF4-FFF2-40B4-BE49-F238E27FC236}">
                <a16:creationId xmlns:a16="http://schemas.microsoft.com/office/drawing/2014/main" id="{B4842A58-9B36-86A5-487D-352563EE9FAA}"/>
              </a:ext>
            </a:extLst>
          </p:cNvPr>
          <p:cNvSpPr/>
          <p:nvPr/>
        </p:nvSpPr>
        <p:spPr>
          <a:xfrm>
            <a:off x="2208606" y="-2480"/>
            <a:ext cx="846972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How to Document: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2" name="Group 21">
            <a:extLst>
              <a:ext uri="{FF2B5EF4-FFF2-40B4-BE49-F238E27FC236}">
                <a16:creationId xmlns:a16="http://schemas.microsoft.com/office/drawing/2014/main" id="{92E87E33-330D-B469-1FFD-AD2D89CA0DC5}"/>
              </a:ext>
            </a:extLst>
          </p:cNvPr>
          <p:cNvGrpSpPr/>
          <p:nvPr/>
        </p:nvGrpSpPr>
        <p:grpSpPr>
          <a:xfrm>
            <a:off x="771355" y="1330358"/>
            <a:ext cx="1956348" cy="675340"/>
            <a:chOff x="6057900" y="1558977"/>
            <a:chExt cx="1528233" cy="675340"/>
          </a:xfrm>
        </p:grpSpPr>
        <p:sp>
          <p:nvSpPr>
            <p:cNvPr id="23" name="Rectangle 22">
              <a:extLst>
                <a:ext uri="{FF2B5EF4-FFF2-40B4-BE49-F238E27FC236}">
                  <a16:creationId xmlns:a16="http://schemas.microsoft.com/office/drawing/2014/main" id="{8BD69A08-D044-67D2-4F24-3EB45FF8E991}"/>
                </a:ext>
              </a:extLst>
            </p:cNvPr>
            <p:cNvSpPr/>
            <p:nvPr/>
          </p:nvSpPr>
          <p:spPr>
            <a:xfrm>
              <a:off x="6057900" y="1558977"/>
              <a:ext cx="1504020"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AC26D4C-B43A-E04F-37DA-0DB597AB3FA5}"/>
                </a:ext>
              </a:extLst>
            </p:cNvPr>
            <p:cNvSpPr txBox="1"/>
            <p:nvPr/>
          </p:nvSpPr>
          <p:spPr>
            <a:xfrm>
              <a:off x="6124402" y="1584550"/>
              <a:ext cx="1461731"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How-to</a:t>
              </a:r>
            </a:p>
          </p:txBody>
        </p:sp>
      </p:grpSp>
      <p:sp>
        <p:nvSpPr>
          <p:cNvPr id="25" name="TextBox 24">
            <a:extLst>
              <a:ext uri="{FF2B5EF4-FFF2-40B4-BE49-F238E27FC236}">
                <a16:creationId xmlns:a16="http://schemas.microsoft.com/office/drawing/2014/main" id="{D84CF793-A3D0-39E7-E32B-697C42D299F1}"/>
              </a:ext>
            </a:extLst>
          </p:cNvPr>
          <p:cNvSpPr txBox="1"/>
          <p:nvPr/>
        </p:nvSpPr>
        <p:spPr>
          <a:xfrm>
            <a:off x="678366" y="2121147"/>
            <a:ext cx="3800643" cy="3477875"/>
          </a:xfrm>
          <a:prstGeom prst="rect">
            <a:avLst/>
          </a:prstGeom>
          <a:noFill/>
        </p:spPr>
        <p:txBody>
          <a:bodyPr wrap="square" rtlCol="0">
            <a:spAutoFit/>
          </a:bodyPr>
          <a:lstStyle/>
          <a:p>
            <a:r>
              <a:rPr lang="en-US" sz="2200" dirty="0">
                <a:latin typeface="Gotham Medium" panose="02000604030000020004" pitchFamily="50" charset="0"/>
              </a:rPr>
              <a:t>As a best practice, Avery will document the diligence process in analyzing alternatives. </a:t>
            </a:r>
          </a:p>
          <a:p>
            <a:endParaRPr lang="en-US" sz="2200" dirty="0">
              <a:latin typeface="Gotham Medium" panose="02000604030000020004" pitchFamily="50" charset="0"/>
            </a:endParaRPr>
          </a:p>
          <a:p>
            <a:r>
              <a:rPr lang="en-US" sz="2200" dirty="0">
                <a:latin typeface="Gotham Medium" panose="02000604030000020004" pitchFamily="50" charset="0"/>
              </a:rPr>
              <a:t>How would you suggest she document this process? What information should she include? </a:t>
            </a:r>
          </a:p>
          <a:p>
            <a:endParaRPr lang="en-US" sz="2000" dirty="0">
              <a:latin typeface="Gotham Medium" panose="02000604030000020004" pitchFamily="50" charset="0"/>
            </a:endParaRPr>
          </a:p>
          <a:p>
            <a:endParaRPr lang="en-US" sz="2000" dirty="0">
              <a:latin typeface="Gotham" panose="02000604040000020004" pitchFamily="50" charset="0"/>
            </a:endParaRPr>
          </a:p>
        </p:txBody>
      </p:sp>
    </p:spTree>
    <p:extLst>
      <p:ext uri="{BB962C8B-B14F-4D97-AF65-F5344CB8AC3E}">
        <p14:creationId xmlns:p14="http://schemas.microsoft.com/office/powerpoint/2010/main" val="218391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fade">
                                      <p:cBhvr>
                                        <p:cTn id="14" dur="1000"/>
                                        <p:tgtEl>
                                          <p:spTgt spid="25">
                                            <p:txEl>
                                              <p:pRg st="0" end="0"/>
                                            </p:txEl>
                                          </p:spTgt>
                                        </p:tgtEl>
                                      </p:cBhvr>
                                    </p:animEffect>
                                    <p:anim calcmode="lin" valueType="num">
                                      <p:cBhvr>
                                        <p:cTn id="1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1000"/>
                                        <p:tgtEl>
                                          <p:spTgt spid="25">
                                            <p:txEl>
                                              <p:pRg st="2" end="2"/>
                                            </p:txEl>
                                          </p:spTgt>
                                        </p:tgtEl>
                                      </p:cBhvr>
                                    </p:animEffect>
                                    <p:anim calcmode="lin" valueType="num">
                                      <p:cBhvr>
                                        <p:cTn id="22"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FB0A7F0E-4EDB-4A9D-2F09-90495048F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887"/>
            <a:ext cx="6276141" cy="414316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517907" y="1377888"/>
            <a:ext cx="11674093"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241391-8DE4-CD6A-D961-5CB0D26853AC}"/>
              </a:ext>
            </a:extLst>
          </p:cNvPr>
          <p:cNvSpPr txBox="1"/>
          <p:nvPr/>
        </p:nvSpPr>
        <p:spPr>
          <a:xfrm>
            <a:off x="6096000" y="1701076"/>
            <a:ext cx="5481488" cy="1015663"/>
          </a:xfrm>
          <a:prstGeom prst="rect">
            <a:avLst/>
          </a:prstGeom>
          <a:noFill/>
        </p:spPr>
        <p:txBody>
          <a:bodyPr wrap="square" rtlCol="0">
            <a:spAutoFit/>
          </a:bodyPr>
          <a:lstStyle/>
          <a:p>
            <a:r>
              <a:rPr lang="en-US" sz="2000" dirty="0">
                <a:solidFill>
                  <a:srgbClr val="FFCE34"/>
                </a:solidFill>
                <a:latin typeface="Gotham" panose="02000604040000020004" pitchFamily="50" charset="0"/>
              </a:rPr>
              <a:t>Has a Client given you instructions that you believed were not in their best interests? </a:t>
            </a:r>
          </a:p>
        </p:txBody>
      </p:sp>
      <p:grpSp>
        <p:nvGrpSpPr>
          <p:cNvPr id="32" name="Group 31">
            <a:extLst>
              <a:ext uri="{FF2B5EF4-FFF2-40B4-BE49-F238E27FC236}">
                <a16:creationId xmlns:a16="http://schemas.microsoft.com/office/drawing/2014/main" id="{36A51B93-EBFA-CA2D-C020-FA1FF693BF93}"/>
              </a:ext>
            </a:extLst>
          </p:cNvPr>
          <p:cNvGrpSpPr/>
          <p:nvPr/>
        </p:nvGrpSpPr>
        <p:grpSpPr>
          <a:xfrm>
            <a:off x="6213689" y="2924662"/>
            <a:ext cx="4637916" cy="1911844"/>
            <a:chOff x="6213689" y="2795709"/>
            <a:chExt cx="4637916" cy="1911844"/>
          </a:xfrm>
        </p:grpSpPr>
        <p:grpSp>
          <p:nvGrpSpPr>
            <p:cNvPr id="17" name="Group 16">
              <a:extLst>
                <a:ext uri="{FF2B5EF4-FFF2-40B4-BE49-F238E27FC236}">
                  <a16:creationId xmlns:a16="http://schemas.microsoft.com/office/drawing/2014/main" id="{FD5FD455-1864-BABE-F3F1-071B77D730E6}"/>
                </a:ext>
              </a:extLst>
            </p:cNvPr>
            <p:cNvGrpSpPr/>
            <p:nvPr/>
          </p:nvGrpSpPr>
          <p:grpSpPr>
            <a:xfrm>
              <a:off x="6213689" y="2795709"/>
              <a:ext cx="4637916" cy="338554"/>
              <a:chOff x="6162632" y="3423482"/>
              <a:chExt cx="4637916" cy="338554"/>
            </a:xfrm>
          </p:grpSpPr>
          <p:sp>
            <p:nvSpPr>
              <p:cNvPr id="14" name="TextBox 13">
                <a:extLst>
                  <a:ext uri="{FF2B5EF4-FFF2-40B4-BE49-F238E27FC236}">
                    <a16:creationId xmlns:a16="http://schemas.microsoft.com/office/drawing/2014/main" id="{3034EB60-1868-9434-DA40-A535DA74E416}"/>
                  </a:ext>
                </a:extLst>
              </p:cNvPr>
              <p:cNvSpPr txBox="1"/>
              <p:nvPr/>
            </p:nvSpPr>
            <p:spPr>
              <a:xfrm>
                <a:off x="6501793" y="342348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otham Medium" panose="02000604030000020004" pitchFamily="50" charset="0"/>
                  </a:rPr>
                  <a:t>NEVER</a:t>
                </a:r>
              </a:p>
            </p:txBody>
          </p:sp>
          <p:sp>
            <p:nvSpPr>
              <p:cNvPr id="15" name="Rectangle 14">
                <a:extLst>
                  <a:ext uri="{FF2B5EF4-FFF2-40B4-BE49-F238E27FC236}">
                    <a16:creationId xmlns:a16="http://schemas.microsoft.com/office/drawing/2014/main" id="{7BF2549D-C1D6-EDD9-C11A-B4EDF3ACF1C7}"/>
                  </a:ext>
                </a:extLst>
              </p:cNvPr>
              <p:cNvSpPr/>
              <p:nvPr/>
            </p:nvSpPr>
            <p:spPr>
              <a:xfrm>
                <a:off x="6162632" y="344778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CE614397-FDE6-2EDE-E708-6A4A05CCF27C}"/>
                </a:ext>
              </a:extLst>
            </p:cNvPr>
            <p:cNvGrpSpPr/>
            <p:nvPr/>
          </p:nvGrpSpPr>
          <p:grpSpPr>
            <a:xfrm>
              <a:off x="6213689" y="3316231"/>
              <a:ext cx="4637916" cy="338554"/>
              <a:chOff x="6162632" y="3423482"/>
              <a:chExt cx="4637916" cy="338554"/>
            </a:xfrm>
          </p:grpSpPr>
          <p:sp>
            <p:nvSpPr>
              <p:cNvPr id="19" name="TextBox 18">
                <a:extLst>
                  <a:ext uri="{FF2B5EF4-FFF2-40B4-BE49-F238E27FC236}">
                    <a16:creationId xmlns:a16="http://schemas.microsoft.com/office/drawing/2014/main" id="{ABED0DCA-CD7D-D102-A24C-5CE0FAC6BF9D}"/>
                  </a:ext>
                </a:extLst>
              </p:cNvPr>
              <p:cNvSpPr txBox="1"/>
              <p:nvPr/>
            </p:nvSpPr>
            <p:spPr>
              <a:xfrm>
                <a:off x="6501793" y="342348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otham Medium" panose="02000604030000020004" pitchFamily="50" charset="0"/>
                  </a:rPr>
                  <a:t>RARELY</a:t>
                </a:r>
              </a:p>
            </p:txBody>
          </p:sp>
          <p:sp>
            <p:nvSpPr>
              <p:cNvPr id="20" name="Rectangle 19">
                <a:extLst>
                  <a:ext uri="{FF2B5EF4-FFF2-40B4-BE49-F238E27FC236}">
                    <a16:creationId xmlns:a16="http://schemas.microsoft.com/office/drawing/2014/main" id="{F54C43B6-F18C-BCE1-08D2-7067E46928D9}"/>
                  </a:ext>
                </a:extLst>
              </p:cNvPr>
              <p:cNvSpPr/>
              <p:nvPr/>
            </p:nvSpPr>
            <p:spPr>
              <a:xfrm>
                <a:off x="6162632" y="344778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BA0DBB04-4DB1-43C7-630D-86A2DBDD41EB}"/>
                </a:ext>
              </a:extLst>
            </p:cNvPr>
            <p:cNvGrpSpPr/>
            <p:nvPr/>
          </p:nvGrpSpPr>
          <p:grpSpPr>
            <a:xfrm>
              <a:off x="6213689" y="3842729"/>
              <a:ext cx="4637916" cy="338554"/>
              <a:chOff x="6162632" y="3429458"/>
              <a:chExt cx="4637916" cy="338554"/>
            </a:xfrm>
          </p:grpSpPr>
          <p:sp>
            <p:nvSpPr>
              <p:cNvPr id="27" name="TextBox 26">
                <a:extLst>
                  <a:ext uri="{FF2B5EF4-FFF2-40B4-BE49-F238E27FC236}">
                    <a16:creationId xmlns:a16="http://schemas.microsoft.com/office/drawing/2014/main" id="{4C22C7EB-CC8C-64F0-74D8-4EC830F9BC72}"/>
                  </a:ext>
                </a:extLst>
              </p:cNvPr>
              <p:cNvSpPr txBox="1"/>
              <p:nvPr/>
            </p:nvSpPr>
            <p:spPr>
              <a:xfrm>
                <a:off x="6501793" y="3429458"/>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otham Medium" panose="02000604030000020004" pitchFamily="50" charset="0"/>
                  </a:rPr>
                  <a:t>SOMETIMES</a:t>
                </a:r>
              </a:p>
            </p:txBody>
          </p:sp>
          <p:sp>
            <p:nvSpPr>
              <p:cNvPr id="28" name="Rectangle 27">
                <a:extLst>
                  <a:ext uri="{FF2B5EF4-FFF2-40B4-BE49-F238E27FC236}">
                    <a16:creationId xmlns:a16="http://schemas.microsoft.com/office/drawing/2014/main" id="{E1B1D860-7BD1-E294-CA8C-95C7CF584825}"/>
                  </a:ext>
                </a:extLst>
              </p:cNvPr>
              <p:cNvSpPr/>
              <p:nvPr/>
            </p:nvSpPr>
            <p:spPr>
              <a:xfrm>
                <a:off x="6162632" y="344778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1C7AE4D0-AAD2-A333-0CD9-3DBFEDE5D53D}"/>
                </a:ext>
              </a:extLst>
            </p:cNvPr>
            <p:cNvGrpSpPr/>
            <p:nvPr/>
          </p:nvGrpSpPr>
          <p:grpSpPr>
            <a:xfrm>
              <a:off x="6213689" y="4368999"/>
              <a:ext cx="4637916" cy="338554"/>
              <a:chOff x="6162632" y="3435205"/>
              <a:chExt cx="4637916" cy="338554"/>
            </a:xfrm>
          </p:grpSpPr>
          <p:sp>
            <p:nvSpPr>
              <p:cNvPr id="30" name="TextBox 29">
                <a:extLst>
                  <a:ext uri="{FF2B5EF4-FFF2-40B4-BE49-F238E27FC236}">
                    <a16:creationId xmlns:a16="http://schemas.microsoft.com/office/drawing/2014/main" id="{3D523067-C10D-47E6-C7AE-A906785FDC19}"/>
                  </a:ext>
                </a:extLst>
              </p:cNvPr>
              <p:cNvSpPr txBox="1"/>
              <p:nvPr/>
            </p:nvSpPr>
            <p:spPr>
              <a:xfrm>
                <a:off x="6501793" y="3435205"/>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otham Medium" panose="02000604030000020004" pitchFamily="50" charset="0"/>
                  </a:rPr>
                  <a:t>OFTEN</a:t>
                </a:r>
              </a:p>
            </p:txBody>
          </p:sp>
          <p:sp>
            <p:nvSpPr>
              <p:cNvPr id="31" name="Rectangle 30">
                <a:extLst>
                  <a:ext uri="{FF2B5EF4-FFF2-40B4-BE49-F238E27FC236}">
                    <a16:creationId xmlns:a16="http://schemas.microsoft.com/office/drawing/2014/main" id="{FBD84AC1-80BF-A402-64FF-D2A68E37AFE6}"/>
                  </a:ext>
                </a:extLst>
              </p:cNvPr>
              <p:cNvSpPr/>
              <p:nvPr/>
            </p:nvSpPr>
            <p:spPr>
              <a:xfrm>
                <a:off x="6162632" y="344778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94218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299" r="10808" b="-299"/>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BA2272F0-6744-FCED-7E23-2CD520C0732C}"/>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14" name="Group 13">
            <a:extLst>
              <a:ext uri="{FF2B5EF4-FFF2-40B4-BE49-F238E27FC236}">
                <a16:creationId xmlns:a16="http://schemas.microsoft.com/office/drawing/2014/main" id="{A2F9E23F-7EB9-AF82-2CC3-253F85060815}"/>
              </a:ext>
            </a:extLst>
          </p:cNvPr>
          <p:cNvGrpSpPr/>
          <p:nvPr/>
        </p:nvGrpSpPr>
        <p:grpSpPr>
          <a:xfrm>
            <a:off x="582062" y="2131830"/>
            <a:ext cx="5513939" cy="781136"/>
            <a:chOff x="582062" y="2131830"/>
            <a:chExt cx="5513939"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53777" y="2244782"/>
              <a:ext cx="4642224" cy="584775"/>
            </a:xfrm>
            <a:prstGeom prst="rect">
              <a:avLst/>
            </a:prstGeom>
            <a:noFill/>
          </p:spPr>
          <p:txBody>
            <a:bodyPr wrap="square" rtlCol="0">
              <a:spAutoFit/>
            </a:bodyPr>
            <a:lstStyle/>
            <a:p>
              <a:r>
                <a:rPr lang="en-US" sz="1600" dirty="0">
                  <a:latin typeface="Gotham Book" panose="02000604040000020004" pitchFamily="50" charset="0"/>
                </a:rPr>
                <a:t>You must resign the Engagement if you disagree with Client instructions.</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15" name="Group 14">
            <a:extLst>
              <a:ext uri="{FF2B5EF4-FFF2-40B4-BE49-F238E27FC236}">
                <a16:creationId xmlns:a16="http://schemas.microsoft.com/office/drawing/2014/main" id="{D2801097-1036-73D9-7ECB-E1325502857A}"/>
              </a:ext>
            </a:extLst>
          </p:cNvPr>
          <p:cNvGrpSpPr/>
          <p:nvPr/>
        </p:nvGrpSpPr>
        <p:grpSpPr>
          <a:xfrm>
            <a:off x="582062" y="3258513"/>
            <a:ext cx="5513939" cy="830997"/>
            <a:chOff x="582062" y="3258513"/>
            <a:chExt cx="5513939" cy="830997"/>
          </a:xfrm>
        </p:grpSpPr>
        <p:grpSp>
          <p:nvGrpSpPr>
            <p:cNvPr id="23" name="Group 22">
              <a:extLst>
                <a:ext uri="{FF2B5EF4-FFF2-40B4-BE49-F238E27FC236}">
                  <a16:creationId xmlns:a16="http://schemas.microsoft.com/office/drawing/2014/main" id="{FE3D6942-A905-D700-69BA-1FE2F8DC1907}"/>
                </a:ext>
              </a:extLst>
            </p:cNvPr>
            <p:cNvGrpSpPr/>
            <p:nvPr/>
          </p:nvGrpSpPr>
          <p:grpSpPr>
            <a:xfrm>
              <a:off x="582062" y="3258513"/>
              <a:ext cx="5513939" cy="830997"/>
              <a:chOff x="598391" y="1948568"/>
              <a:chExt cx="5513939" cy="830997"/>
            </a:xfrm>
          </p:grpSpPr>
          <p:sp>
            <p:nvSpPr>
              <p:cNvPr id="32" name="Oval 31">
                <a:extLst>
                  <a:ext uri="{FF2B5EF4-FFF2-40B4-BE49-F238E27FC236}">
                    <a16:creationId xmlns:a16="http://schemas.microsoft.com/office/drawing/2014/main" id="{22D44090-C613-22FC-02D8-F709143B102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4154521-467B-BFC2-A55C-37272B5D9903}"/>
                  </a:ext>
                </a:extLst>
              </p:cNvPr>
              <p:cNvSpPr txBox="1"/>
              <p:nvPr/>
            </p:nvSpPr>
            <p:spPr>
              <a:xfrm>
                <a:off x="1470106" y="1948568"/>
                <a:ext cx="4642224" cy="830997"/>
              </a:xfrm>
              <a:prstGeom prst="rect">
                <a:avLst/>
              </a:prstGeom>
              <a:noFill/>
            </p:spPr>
            <p:txBody>
              <a:bodyPr wrap="square" rtlCol="0">
                <a:spAutoFit/>
              </a:bodyPr>
              <a:lstStyle/>
              <a:p>
                <a:r>
                  <a:rPr lang="en-US" sz="1600" dirty="0">
                    <a:latin typeface="Gotham Book" panose="02000604040000020004" pitchFamily="50" charset="0"/>
                  </a:rPr>
                  <a:t>You must follow Client instructions as long as they are reasonable and lawful or limit the engagement.</a:t>
                </a:r>
              </a:p>
            </p:txBody>
          </p:sp>
        </p:grpSp>
        <p:sp>
          <p:nvSpPr>
            <p:cNvPr id="39" name="TextBox 38">
              <a:extLst>
                <a:ext uri="{FF2B5EF4-FFF2-40B4-BE49-F238E27FC236}">
                  <a16:creationId xmlns:a16="http://schemas.microsoft.com/office/drawing/2014/main" id="{83F60164-F261-82B0-20FB-561FBA8114F0}"/>
                </a:ext>
              </a:extLst>
            </p:cNvPr>
            <p:cNvSpPr txBox="1"/>
            <p:nvPr/>
          </p:nvSpPr>
          <p:spPr>
            <a:xfrm>
              <a:off x="625958" y="3393661"/>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16" name="Group 15">
            <a:extLst>
              <a:ext uri="{FF2B5EF4-FFF2-40B4-BE49-F238E27FC236}">
                <a16:creationId xmlns:a16="http://schemas.microsoft.com/office/drawing/2014/main" id="{009A40D3-32D2-DBBC-A0E6-1EE0458A6BB1}"/>
              </a:ext>
            </a:extLst>
          </p:cNvPr>
          <p:cNvGrpSpPr/>
          <p:nvPr/>
        </p:nvGrpSpPr>
        <p:grpSpPr>
          <a:xfrm>
            <a:off x="582062" y="4445464"/>
            <a:ext cx="5513939" cy="836996"/>
            <a:chOff x="582062" y="4445464"/>
            <a:chExt cx="5513939" cy="836996"/>
          </a:xfrm>
        </p:grpSpPr>
        <p:grpSp>
          <p:nvGrpSpPr>
            <p:cNvPr id="29" name="Group 28">
              <a:extLst>
                <a:ext uri="{FF2B5EF4-FFF2-40B4-BE49-F238E27FC236}">
                  <a16:creationId xmlns:a16="http://schemas.microsoft.com/office/drawing/2014/main" id="{47299348-7EA5-7FF4-A61F-B0F6749EDA1C}"/>
                </a:ext>
              </a:extLst>
            </p:cNvPr>
            <p:cNvGrpSpPr/>
            <p:nvPr/>
          </p:nvGrpSpPr>
          <p:grpSpPr>
            <a:xfrm>
              <a:off x="582062" y="4445464"/>
              <a:ext cx="5513939" cy="836996"/>
              <a:chOff x="598391" y="1978702"/>
              <a:chExt cx="5513939" cy="836996"/>
            </a:xfrm>
          </p:grpSpPr>
          <p:sp>
            <p:nvSpPr>
              <p:cNvPr id="30" name="Oval 29">
                <a:extLst>
                  <a:ext uri="{FF2B5EF4-FFF2-40B4-BE49-F238E27FC236}">
                    <a16:creationId xmlns:a16="http://schemas.microsoft.com/office/drawing/2014/main" id="{41FF3696-940A-DA06-F3CF-6718DB976D72}"/>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CA118DF-3FAA-3A8C-A440-43BC58903C73}"/>
                  </a:ext>
                </a:extLst>
              </p:cNvPr>
              <p:cNvSpPr txBox="1"/>
              <p:nvPr/>
            </p:nvSpPr>
            <p:spPr>
              <a:xfrm>
                <a:off x="1470106" y="1984701"/>
                <a:ext cx="4642224" cy="830997"/>
              </a:xfrm>
              <a:prstGeom prst="rect">
                <a:avLst/>
              </a:prstGeom>
              <a:noFill/>
            </p:spPr>
            <p:txBody>
              <a:bodyPr wrap="square" rtlCol="0">
                <a:spAutoFit/>
              </a:bodyPr>
              <a:lstStyle/>
              <a:p>
                <a:r>
                  <a:rPr lang="en-US" sz="1600" dirty="0">
                    <a:latin typeface="Gotham Book" panose="02000604040000020004" pitchFamily="50" charset="0"/>
                  </a:rPr>
                  <a:t>You must explain why you think the instructions are not in the Client’s best interests and the potential consequences. </a:t>
                </a:r>
              </a:p>
            </p:txBody>
          </p:sp>
        </p:grpSp>
        <p:sp>
          <p:nvSpPr>
            <p:cNvPr id="40" name="TextBox 39">
              <a:extLst>
                <a:ext uri="{FF2B5EF4-FFF2-40B4-BE49-F238E27FC236}">
                  <a16:creationId xmlns:a16="http://schemas.microsoft.com/office/drawing/2014/main" id="{7E09373F-BACF-C47D-BF40-A78F1DA2F55F}"/>
                </a:ext>
              </a:extLst>
            </p:cNvPr>
            <p:cNvSpPr txBox="1"/>
            <p:nvPr/>
          </p:nvSpPr>
          <p:spPr>
            <a:xfrm>
              <a:off x="625958" y="4556819"/>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Tree>
    <p:extLst>
      <p:ext uri="{BB962C8B-B14F-4D97-AF65-F5344CB8AC3E}">
        <p14:creationId xmlns:p14="http://schemas.microsoft.com/office/powerpoint/2010/main" val="195049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F121D9-71D9-1D63-8D7F-D40E0E98F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108"/>
            <a:ext cx="6220697" cy="414713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45907" y="1377888"/>
            <a:ext cx="12237907" cy="4143159"/>
          </a:xfrm>
          <a:prstGeom prst="rect">
            <a:avLst/>
          </a:prstGeom>
          <a:gradFill>
            <a:gsLst>
              <a:gs pos="0">
                <a:schemeClr val="tx1">
                  <a:alpha val="0"/>
                </a:schemeClr>
              </a:gs>
              <a:gs pos="5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6574401" y="1855663"/>
            <a:ext cx="4679753" cy="3050587"/>
            <a:chOff x="517908" y="395066"/>
            <a:chExt cx="4679753" cy="3050587"/>
          </a:xfrm>
        </p:grpSpPr>
        <p:sp>
          <p:nvSpPr>
            <p:cNvPr id="20" name="TextBox 19">
              <a:extLst>
                <a:ext uri="{FF2B5EF4-FFF2-40B4-BE49-F238E27FC236}">
                  <a16:creationId xmlns:a16="http://schemas.microsoft.com/office/drawing/2014/main" id="{66EDEA13-BABD-08CF-C048-668ECAAF1916}"/>
                </a:ext>
              </a:extLst>
            </p:cNvPr>
            <p:cNvSpPr txBox="1"/>
            <p:nvPr/>
          </p:nvSpPr>
          <p:spPr>
            <a:xfrm>
              <a:off x="741835" y="583331"/>
              <a:ext cx="445582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Book" panose="02000604040000020004" pitchFamily="50" charset="0"/>
                </a:rPr>
                <a:t>Imagine you have a retired Client who instructs you to withdraw retirement funds to help their child start a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Gotham Book"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Book" panose="02000604040000020004" pitchFamily="50" charset="0"/>
                </a:rPr>
                <a:t>You do not believe this is in their best interests given their goals in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Gotham Book"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E34"/>
                  </a:solidFill>
                  <a:effectLst/>
                  <a:uLnTx/>
                  <a:uFillTx/>
                  <a:latin typeface="Gotham" panose="02000604040000020004" pitchFamily="50" charset="0"/>
                </a:rPr>
                <a:t>How would you proceed?</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6472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3B2441B-40C4-B53E-BFDC-8156C4654F14}"/>
              </a:ext>
            </a:extLst>
          </p:cNvPr>
          <p:cNvSpPr/>
          <p:nvPr/>
        </p:nvSpPr>
        <p:spPr>
          <a:xfrm>
            <a:off x="1" y="-8811"/>
            <a:ext cx="12237907" cy="23042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SCENARIO POLL: Client Instructions</a:t>
              </a:r>
              <a:endParaRPr kumimoji="0" lang="en-US" sz="28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C5241391-8DE4-CD6A-D961-5CB0D26853AC}"/>
              </a:ext>
            </a:extLst>
          </p:cNvPr>
          <p:cNvSpPr txBox="1"/>
          <p:nvPr/>
        </p:nvSpPr>
        <p:spPr>
          <a:xfrm>
            <a:off x="757486" y="988009"/>
            <a:ext cx="10896079" cy="1323439"/>
          </a:xfrm>
          <a:prstGeom prst="rect">
            <a:avLst/>
          </a:prstGeom>
          <a:noFill/>
        </p:spPr>
        <p:txBody>
          <a:bodyPr wrap="square" rtlCol="0">
            <a:spAutoFit/>
          </a:bodyPr>
          <a:lstStyle/>
          <a:p>
            <a:r>
              <a:rPr lang="en-US" sz="2000" dirty="0">
                <a:solidFill>
                  <a:schemeClr val="bg1"/>
                </a:solidFill>
                <a:latin typeface="Gotham Medium" panose="02000604030000020004" pitchFamily="50" charset="0"/>
              </a:rPr>
              <a:t>Imagine you have a retired Client who instructs you to withdraw retirement funds to help their child start a business. You do not believe this is in their best interests given their goals in retirement.</a:t>
            </a:r>
          </a:p>
          <a:p>
            <a:endParaRPr lang="en-US" sz="2000" dirty="0">
              <a:solidFill>
                <a:schemeClr val="bg1"/>
              </a:solidFill>
              <a:latin typeface="Gotham Medium" panose="02000604030000020004" pitchFamily="50" charset="0"/>
            </a:endParaRPr>
          </a:p>
        </p:txBody>
      </p:sp>
      <p:grpSp>
        <p:nvGrpSpPr>
          <p:cNvPr id="17" name="Group 16">
            <a:extLst>
              <a:ext uri="{FF2B5EF4-FFF2-40B4-BE49-F238E27FC236}">
                <a16:creationId xmlns:a16="http://schemas.microsoft.com/office/drawing/2014/main" id="{FD5FD455-1864-BABE-F3F1-071B77D730E6}"/>
              </a:ext>
            </a:extLst>
          </p:cNvPr>
          <p:cNvGrpSpPr/>
          <p:nvPr/>
        </p:nvGrpSpPr>
        <p:grpSpPr>
          <a:xfrm>
            <a:off x="877399" y="3402993"/>
            <a:ext cx="4602746" cy="338554"/>
            <a:chOff x="6162632" y="3438853"/>
            <a:chExt cx="4602746" cy="338554"/>
          </a:xfrm>
        </p:grpSpPr>
        <p:sp>
          <p:nvSpPr>
            <p:cNvPr id="14" name="TextBox 13">
              <a:extLst>
                <a:ext uri="{FF2B5EF4-FFF2-40B4-BE49-F238E27FC236}">
                  <a16:creationId xmlns:a16="http://schemas.microsoft.com/office/drawing/2014/main" id="{3034EB60-1868-9434-DA40-A535DA74E416}"/>
                </a:ext>
              </a:extLst>
            </p:cNvPr>
            <p:cNvSpPr txBox="1"/>
            <p:nvPr/>
          </p:nvSpPr>
          <p:spPr>
            <a:xfrm>
              <a:off x="6466623" y="3438853"/>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otham Medium" panose="02000604030000020004" pitchFamily="50" charset="0"/>
                </a:rPr>
                <a:t> Withdraw the funds without discussion.</a:t>
              </a:r>
            </a:p>
          </p:txBody>
        </p:sp>
        <p:sp>
          <p:nvSpPr>
            <p:cNvPr id="15" name="Rectangle 14">
              <a:extLst>
                <a:ext uri="{FF2B5EF4-FFF2-40B4-BE49-F238E27FC236}">
                  <a16:creationId xmlns:a16="http://schemas.microsoft.com/office/drawing/2014/main" id="{7BF2549D-C1D6-EDD9-C11A-B4EDF3ACF1C7}"/>
                </a:ext>
              </a:extLst>
            </p:cNvPr>
            <p:cNvSpPr/>
            <p:nvPr/>
          </p:nvSpPr>
          <p:spPr>
            <a:xfrm>
              <a:off x="6162632" y="3447785"/>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691AB447-6DF7-2DDF-D438-7DC24705DF14}"/>
              </a:ext>
            </a:extLst>
          </p:cNvPr>
          <p:cNvGrpSpPr/>
          <p:nvPr/>
        </p:nvGrpSpPr>
        <p:grpSpPr>
          <a:xfrm>
            <a:off x="877399" y="4003003"/>
            <a:ext cx="4602746" cy="338554"/>
            <a:chOff x="6162632" y="3429125"/>
            <a:chExt cx="4602746" cy="338554"/>
          </a:xfrm>
        </p:grpSpPr>
        <p:sp>
          <p:nvSpPr>
            <p:cNvPr id="23" name="TextBox 22">
              <a:extLst>
                <a:ext uri="{FF2B5EF4-FFF2-40B4-BE49-F238E27FC236}">
                  <a16:creationId xmlns:a16="http://schemas.microsoft.com/office/drawing/2014/main" id="{E286BBC9-1109-9264-C845-CE7FCDBD5660}"/>
                </a:ext>
              </a:extLst>
            </p:cNvPr>
            <p:cNvSpPr txBox="1"/>
            <p:nvPr/>
          </p:nvSpPr>
          <p:spPr>
            <a:xfrm>
              <a:off x="6466623" y="3429125"/>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otham Medium" panose="02000604030000020004" pitchFamily="50" charset="0"/>
                </a:rPr>
                <a:t> Refuse to withdraw funds.</a:t>
              </a:r>
            </a:p>
          </p:txBody>
        </p:sp>
        <p:sp>
          <p:nvSpPr>
            <p:cNvPr id="24" name="Rectangle 23">
              <a:extLst>
                <a:ext uri="{FF2B5EF4-FFF2-40B4-BE49-F238E27FC236}">
                  <a16:creationId xmlns:a16="http://schemas.microsoft.com/office/drawing/2014/main" id="{DA476DF0-3F3D-EA88-D128-4918693F9607}"/>
                </a:ext>
              </a:extLst>
            </p:cNvPr>
            <p:cNvSpPr/>
            <p:nvPr/>
          </p:nvSpPr>
          <p:spPr>
            <a:xfrm>
              <a:off x="6162632" y="3447785"/>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3E56A690-90A1-484F-4229-7C1142AECE96}"/>
              </a:ext>
            </a:extLst>
          </p:cNvPr>
          <p:cNvGrpSpPr/>
          <p:nvPr/>
        </p:nvGrpSpPr>
        <p:grpSpPr>
          <a:xfrm>
            <a:off x="877399" y="4571585"/>
            <a:ext cx="10186995" cy="584775"/>
            <a:chOff x="6162632" y="3387969"/>
            <a:chExt cx="10186995" cy="584775"/>
          </a:xfrm>
        </p:grpSpPr>
        <p:sp>
          <p:nvSpPr>
            <p:cNvPr id="33" name="TextBox 32">
              <a:extLst>
                <a:ext uri="{FF2B5EF4-FFF2-40B4-BE49-F238E27FC236}">
                  <a16:creationId xmlns:a16="http://schemas.microsoft.com/office/drawing/2014/main" id="{BC884E0F-527B-63EC-9A3F-E3592F2D6960}"/>
                </a:ext>
              </a:extLst>
            </p:cNvPr>
            <p:cNvSpPr txBox="1"/>
            <p:nvPr/>
          </p:nvSpPr>
          <p:spPr>
            <a:xfrm>
              <a:off x="6520407" y="3387969"/>
              <a:ext cx="98292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otham Medium" panose="02000604030000020004" pitchFamily="50" charset="0"/>
                </a:rPr>
                <a:t>Discuss why you think this is not in their best interest and withdraw the funds if they still want to proceed.</a:t>
              </a:r>
            </a:p>
          </p:txBody>
        </p:sp>
        <p:sp>
          <p:nvSpPr>
            <p:cNvPr id="35" name="Rectangle 34">
              <a:extLst>
                <a:ext uri="{FF2B5EF4-FFF2-40B4-BE49-F238E27FC236}">
                  <a16:creationId xmlns:a16="http://schemas.microsoft.com/office/drawing/2014/main" id="{903406FA-BC52-E516-9D18-0B9F661A2300}"/>
                </a:ext>
              </a:extLst>
            </p:cNvPr>
            <p:cNvSpPr/>
            <p:nvPr/>
          </p:nvSpPr>
          <p:spPr>
            <a:xfrm>
              <a:off x="6162632" y="3447785"/>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AFDEE50F-CCB4-487F-D1BA-FFB78ADC288B}"/>
              </a:ext>
            </a:extLst>
          </p:cNvPr>
          <p:cNvGrpSpPr/>
          <p:nvPr/>
        </p:nvGrpSpPr>
        <p:grpSpPr>
          <a:xfrm>
            <a:off x="877399" y="5234987"/>
            <a:ext cx="10921878" cy="338554"/>
            <a:chOff x="6162632" y="3423139"/>
            <a:chExt cx="10921878" cy="338554"/>
          </a:xfrm>
        </p:grpSpPr>
        <p:sp>
          <p:nvSpPr>
            <p:cNvPr id="37" name="TextBox 36">
              <a:extLst>
                <a:ext uri="{FF2B5EF4-FFF2-40B4-BE49-F238E27FC236}">
                  <a16:creationId xmlns:a16="http://schemas.microsoft.com/office/drawing/2014/main" id="{F798F03F-160F-F98F-5B59-E0EA8BCDA02C}"/>
                </a:ext>
              </a:extLst>
            </p:cNvPr>
            <p:cNvSpPr txBox="1"/>
            <p:nvPr/>
          </p:nvSpPr>
          <p:spPr>
            <a:xfrm>
              <a:off x="6466623" y="3423139"/>
              <a:ext cx="106178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otham Medium" panose="02000604030000020004" pitchFamily="50" charset="0"/>
                </a:rPr>
                <a:t> Discuss why you think this is not in their best interest and terminate the engagement.</a:t>
              </a:r>
            </a:p>
          </p:txBody>
        </p:sp>
        <p:sp>
          <p:nvSpPr>
            <p:cNvPr id="38" name="Rectangle 37">
              <a:extLst>
                <a:ext uri="{FF2B5EF4-FFF2-40B4-BE49-F238E27FC236}">
                  <a16:creationId xmlns:a16="http://schemas.microsoft.com/office/drawing/2014/main" id="{50087EDA-C315-7F39-D4B2-3576DF209056}"/>
                </a:ext>
              </a:extLst>
            </p:cNvPr>
            <p:cNvSpPr/>
            <p:nvPr/>
          </p:nvSpPr>
          <p:spPr>
            <a:xfrm>
              <a:off x="6162632" y="3447785"/>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B8752327-1B9F-FAD7-BAFA-CA5E6DB0D3D5}"/>
              </a:ext>
            </a:extLst>
          </p:cNvPr>
          <p:cNvGrpSpPr/>
          <p:nvPr/>
        </p:nvGrpSpPr>
        <p:grpSpPr>
          <a:xfrm>
            <a:off x="842229" y="2638205"/>
            <a:ext cx="5540986" cy="535249"/>
            <a:chOff x="580634" y="1128336"/>
            <a:chExt cx="5540986" cy="535249"/>
          </a:xfrm>
        </p:grpSpPr>
        <p:sp>
          <p:nvSpPr>
            <p:cNvPr id="42" name="Rectangle 41">
              <a:extLst>
                <a:ext uri="{FF2B5EF4-FFF2-40B4-BE49-F238E27FC236}">
                  <a16:creationId xmlns:a16="http://schemas.microsoft.com/office/drawing/2014/main" id="{487FA420-2E64-E387-EE66-ED9CBB353CF2}"/>
                </a:ext>
              </a:extLst>
            </p:cNvPr>
            <p:cNvSpPr/>
            <p:nvPr/>
          </p:nvSpPr>
          <p:spPr>
            <a:xfrm>
              <a:off x="580634" y="1128336"/>
              <a:ext cx="4298755" cy="5352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3" name="TextBox 42">
              <a:extLst>
                <a:ext uri="{FF2B5EF4-FFF2-40B4-BE49-F238E27FC236}">
                  <a16:creationId xmlns:a16="http://schemas.microsoft.com/office/drawing/2014/main" id="{33CCB4C7-DE88-10CC-ABDF-B7B4FBC5029A}"/>
                </a:ext>
              </a:extLst>
            </p:cNvPr>
            <p:cNvSpPr txBox="1"/>
            <p:nvPr/>
          </p:nvSpPr>
          <p:spPr>
            <a:xfrm>
              <a:off x="643361" y="1128721"/>
              <a:ext cx="5478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How would you proceed?</a:t>
              </a:r>
            </a:p>
          </p:txBody>
        </p:sp>
      </p:grpSp>
      <p:pic>
        <p:nvPicPr>
          <p:cNvPr id="2" name="Picture 1">
            <a:extLst>
              <a:ext uri="{FF2B5EF4-FFF2-40B4-BE49-F238E27FC236}">
                <a16:creationId xmlns:a16="http://schemas.microsoft.com/office/drawing/2014/main" id="{3CF5A5A7-8252-5C34-86B0-636B7A7E5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46156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3ADC7F1-D5BF-DE8C-4CFF-A942FCC79B7D}"/>
              </a:ext>
            </a:extLst>
          </p:cNvPr>
          <p:cNvPicPr>
            <a:picLocks noChangeAspect="1"/>
          </p:cNvPicPr>
          <p:nvPr/>
        </p:nvPicPr>
        <p:blipFill rotWithShape="1">
          <a:blip r:embed="rId3">
            <a:extLst>
              <a:ext uri="{28A0092B-C50C-407E-A947-70E740481C1C}">
                <a14:useLocalDpi xmlns:a14="http://schemas.microsoft.com/office/drawing/2010/main" val="0"/>
              </a:ext>
            </a:extLst>
          </a:blip>
          <a:srcRect l="26430" t="18989" r="-7445" b="-4"/>
          <a:stretch/>
        </p:blipFill>
        <p:spPr>
          <a:xfrm flipH="1">
            <a:off x="3053802" y="0"/>
            <a:ext cx="9138197" cy="6092131"/>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Loyalty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550566" y="1844705"/>
            <a:ext cx="5718264" cy="961802"/>
          </a:xfrm>
          <a:prstGeom prst="rect">
            <a:avLst/>
          </a:prstGeom>
          <a:noFill/>
        </p:spPr>
        <p:txBody>
          <a:bodyPr wrap="square" rtlCol="0">
            <a:spAutoFit/>
          </a:bodyPr>
          <a:lstStyle/>
          <a:p>
            <a:pPr>
              <a:lnSpc>
                <a:spcPct val="150000"/>
              </a:lnSpc>
            </a:pPr>
            <a:r>
              <a:rPr lang="en-US" sz="2000" dirty="0">
                <a:latin typeface="Gotham Medium" panose="02000604030000020004" pitchFamily="50" charset="0"/>
              </a:rPr>
              <a:t>Place Client’s interests first.</a:t>
            </a:r>
          </a:p>
          <a:p>
            <a:pPr>
              <a:lnSpc>
                <a:spcPct val="150000"/>
              </a:lnSpc>
            </a:pPr>
            <a:r>
              <a:rPr lang="en-US" sz="2000" dirty="0">
                <a:latin typeface="Gotham" panose="02000604040000020004" pitchFamily="50" charset="0"/>
              </a:rPr>
              <a:t>Avoid </a:t>
            </a:r>
            <a:r>
              <a:rPr lang="en-US" sz="2000" dirty="0">
                <a:latin typeface="Gotham Medium" panose="02000604030000020004" pitchFamily="50" charset="0"/>
              </a:rPr>
              <a:t>Conflicts, or:</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628019" y="1212381"/>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02AEA30C-1F09-1939-7F44-3BB55028FB70}"/>
              </a:ext>
            </a:extLst>
          </p:cNvPr>
          <p:cNvGrpSpPr/>
          <p:nvPr/>
        </p:nvGrpSpPr>
        <p:grpSpPr>
          <a:xfrm>
            <a:off x="624080" y="2995317"/>
            <a:ext cx="5326718" cy="369332"/>
            <a:chOff x="624080" y="2995317"/>
            <a:chExt cx="5326718"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937985" y="2995317"/>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Fully</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 Disclose.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24080" y="3007459"/>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5" name="Group 14">
            <a:extLst>
              <a:ext uri="{FF2B5EF4-FFF2-40B4-BE49-F238E27FC236}">
                <a16:creationId xmlns:a16="http://schemas.microsoft.com/office/drawing/2014/main" id="{85176EBB-3F34-D315-E49C-27D2D2DF86C9}"/>
              </a:ext>
            </a:extLst>
          </p:cNvPr>
          <p:cNvGrpSpPr/>
          <p:nvPr/>
        </p:nvGrpSpPr>
        <p:grpSpPr>
          <a:xfrm>
            <a:off x="624080" y="3508989"/>
            <a:ext cx="5326718" cy="369332"/>
            <a:chOff x="624080" y="2995317"/>
            <a:chExt cx="5326718" cy="369332"/>
          </a:xfrm>
        </p:grpSpPr>
        <p:sp>
          <p:nvSpPr>
            <p:cNvPr id="16" name="TextBox 15">
              <a:extLst>
                <a:ext uri="{FF2B5EF4-FFF2-40B4-BE49-F238E27FC236}">
                  <a16:creationId xmlns:a16="http://schemas.microsoft.com/office/drawing/2014/main" id="{DD8184E8-11AF-84ED-5E59-0775876553E1}"/>
                </a:ext>
              </a:extLst>
            </p:cNvPr>
            <p:cNvSpPr txBox="1"/>
            <p:nvPr/>
          </p:nvSpPr>
          <p:spPr>
            <a:xfrm>
              <a:off x="937985" y="2995317"/>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Gain Client’s </a:t>
              </a:r>
              <a:r>
                <a:rPr kumimoji="0" lang="en-US" i="0" u="none" strike="noStrike" kern="1200" cap="none" spc="0" normalizeH="0" baseline="0" noProof="0" dirty="0">
                  <a:ln>
                    <a:noFill/>
                  </a:ln>
                  <a:solidFill>
                    <a:prstClr val="black"/>
                  </a:solidFill>
                  <a:effectLst/>
                  <a:uLnTx/>
                  <a:uFillTx/>
                  <a:latin typeface="Gotham" panose="02000604040000020004" pitchFamily="50" charset="0"/>
                </a:rPr>
                <a:t>Informed Consent.</a:t>
              </a:r>
            </a:p>
          </p:txBody>
        </p:sp>
        <p:grpSp>
          <p:nvGrpSpPr>
            <p:cNvPr id="17" name="Group 16">
              <a:extLst>
                <a:ext uri="{FF2B5EF4-FFF2-40B4-BE49-F238E27FC236}">
                  <a16:creationId xmlns:a16="http://schemas.microsoft.com/office/drawing/2014/main" id="{6810CE21-08AA-BD2C-44C2-470F0F1CAE39}"/>
                </a:ext>
              </a:extLst>
            </p:cNvPr>
            <p:cNvGrpSpPr/>
            <p:nvPr/>
          </p:nvGrpSpPr>
          <p:grpSpPr>
            <a:xfrm>
              <a:off x="624080" y="3007459"/>
              <a:ext cx="313905" cy="313905"/>
              <a:chOff x="1181047" y="3749416"/>
              <a:chExt cx="230102" cy="230102"/>
            </a:xfrm>
            <a:solidFill>
              <a:srgbClr val="FFCE34"/>
            </a:solidFill>
          </p:grpSpPr>
          <p:sp>
            <p:nvSpPr>
              <p:cNvPr id="18" name="Freeform: Shape 17">
                <a:extLst>
                  <a:ext uri="{FF2B5EF4-FFF2-40B4-BE49-F238E27FC236}">
                    <a16:creationId xmlns:a16="http://schemas.microsoft.com/office/drawing/2014/main" id="{06954D67-3034-ECC1-8696-CE8B1BDA3B3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434591B-BE27-04C2-8219-E40B009FB3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7" name="Group 26">
            <a:extLst>
              <a:ext uri="{FF2B5EF4-FFF2-40B4-BE49-F238E27FC236}">
                <a16:creationId xmlns:a16="http://schemas.microsoft.com/office/drawing/2014/main" id="{6D1F4180-D586-2137-5F02-6734BD0F0443}"/>
              </a:ext>
            </a:extLst>
          </p:cNvPr>
          <p:cNvGrpSpPr/>
          <p:nvPr/>
        </p:nvGrpSpPr>
        <p:grpSpPr>
          <a:xfrm>
            <a:off x="624080" y="4022661"/>
            <a:ext cx="6032169" cy="369332"/>
            <a:chOff x="624080" y="2995317"/>
            <a:chExt cx="6032169" cy="369332"/>
          </a:xfrm>
        </p:grpSpPr>
        <p:sp>
          <p:nvSpPr>
            <p:cNvPr id="28" name="TextBox 27">
              <a:extLst>
                <a:ext uri="{FF2B5EF4-FFF2-40B4-BE49-F238E27FC236}">
                  <a16:creationId xmlns:a16="http://schemas.microsoft.com/office/drawing/2014/main" id="{B0A83B98-2F60-30BC-8165-E084E87A6F31}"/>
                </a:ext>
              </a:extLst>
            </p:cNvPr>
            <p:cNvSpPr txBox="1"/>
            <p:nvPr/>
          </p:nvSpPr>
          <p:spPr>
            <a:xfrm>
              <a:off x="937985" y="2995317"/>
              <a:ext cx="5718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Manage Conflict </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in the Client’s best interest.</a:t>
              </a:r>
            </a:p>
          </p:txBody>
        </p:sp>
        <p:grpSp>
          <p:nvGrpSpPr>
            <p:cNvPr id="29" name="Group 28">
              <a:extLst>
                <a:ext uri="{FF2B5EF4-FFF2-40B4-BE49-F238E27FC236}">
                  <a16:creationId xmlns:a16="http://schemas.microsoft.com/office/drawing/2014/main" id="{E77DB91E-FBB5-E9E1-F117-2B77746A4473}"/>
                </a:ext>
              </a:extLst>
            </p:cNvPr>
            <p:cNvGrpSpPr/>
            <p:nvPr/>
          </p:nvGrpSpPr>
          <p:grpSpPr>
            <a:xfrm>
              <a:off x="624080" y="3007459"/>
              <a:ext cx="313905" cy="313905"/>
              <a:chOff x="1181047" y="3749416"/>
              <a:chExt cx="230102" cy="230102"/>
            </a:xfrm>
            <a:solidFill>
              <a:srgbClr val="FFCE34"/>
            </a:solidFill>
          </p:grpSpPr>
          <p:sp>
            <p:nvSpPr>
              <p:cNvPr id="36" name="Freeform: Shape 35">
                <a:extLst>
                  <a:ext uri="{FF2B5EF4-FFF2-40B4-BE49-F238E27FC236}">
                    <a16:creationId xmlns:a16="http://schemas.microsoft.com/office/drawing/2014/main" id="{79EFE148-2C1C-7706-7A0A-4985C580862A}"/>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56A79B73-7405-F6D0-3ACD-0F620E2BBEF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9912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789FD33-4243-8A17-DFE3-ABC0BD29E38B}"/>
              </a:ext>
            </a:extLst>
          </p:cNvPr>
          <p:cNvPicPr>
            <a:picLocks noChangeAspect="1"/>
          </p:cNvPicPr>
          <p:nvPr/>
        </p:nvPicPr>
        <p:blipFill rotWithShape="1">
          <a:blip r:embed="rId3">
            <a:extLst>
              <a:ext uri="{28A0092B-C50C-407E-A947-70E740481C1C}">
                <a14:useLocalDpi xmlns:a14="http://schemas.microsoft.com/office/drawing/2010/main" val="0"/>
              </a:ext>
            </a:extLst>
          </a:blip>
          <a:srcRect l="14562" t="332" r="-14562" b="-332"/>
          <a:stretch/>
        </p:blipFill>
        <p:spPr>
          <a:xfrm>
            <a:off x="0" y="-7083"/>
            <a:ext cx="9129932" cy="6086621"/>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flipH="1">
            <a:off x="1974392" y="-2480"/>
            <a:ext cx="628732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6039728" y="1111588"/>
            <a:ext cx="5432113" cy="641145"/>
            <a:chOff x="517908" y="395066"/>
            <a:chExt cx="5432113"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52081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Conflict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F7FCE962-A5F9-0D4B-0F4D-EA3263F22EC4}"/>
              </a:ext>
            </a:extLst>
          </p:cNvPr>
          <p:cNvGrpSpPr/>
          <p:nvPr/>
        </p:nvGrpSpPr>
        <p:grpSpPr>
          <a:xfrm>
            <a:off x="6149839" y="1993071"/>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02AEA30C-1F09-1939-7F44-3BB55028FB70}"/>
              </a:ext>
            </a:extLst>
          </p:cNvPr>
          <p:cNvGrpSpPr/>
          <p:nvPr/>
        </p:nvGrpSpPr>
        <p:grpSpPr>
          <a:xfrm>
            <a:off x="6145123" y="2799429"/>
            <a:ext cx="5326718" cy="646331"/>
            <a:chOff x="624080" y="2981249"/>
            <a:chExt cx="5326718" cy="646331"/>
          </a:xfrm>
        </p:grpSpPr>
        <p:sp>
          <p:nvSpPr>
            <p:cNvPr id="3" name="TextBox 2">
              <a:extLst>
                <a:ext uri="{FF2B5EF4-FFF2-40B4-BE49-F238E27FC236}">
                  <a16:creationId xmlns:a16="http://schemas.microsoft.com/office/drawing/2014/main" id="{CD29D146-CC42-DED9-4423-48E35AC14ABE}"/>
                </a:ext>
              </a:extLst>
            </p:cNvPr>
            <p:cNvSpPr txBox="1"/>
            <p:nvPr/>
          </p:nvSpPr>
          <p:spPr>
            <a:xfrm>
              <a:off x="937985" y="2981249"/>
              <a:ext cx="5012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Medium" panose="02000604030000020004" pitchFamily="50" charset="0"/>
                </a:rPr>
                <a:t>Your interests </a:t>
              </a:r>
              <a:r>
                <a:rPr lang="en-US" dirty="0">
                  <a:solidFill>
                    <a:prstClr val="black"/>
                  </a:solidFill>
                  <a:latin typeface="Gotham Medium" panose="02000604030000020004" pitchFamily="50" charset="0"/>
                </a:rPr>
                <a:t>(including the interests of your firm) </a:t>
              </a:r>
              <a:r>
                <a:rPr kumimoji="0" lang="en-US" i="0" u="none" strike="noStrike" kern="1200" cap="none" spc="0" normalizeH="0" baseline="0" noProof="0" dirty="0">
                  <a:ln>
                    <a:noFill/>
                  </a:ln>
                  <a:solidFill>
                    <a:prstClr val="black"/>
                  </a:solidFill>
                  <a:effectLst/>
                  <a:uLnTx/>
                  <a:uFillTx/>
                  <a:latin typeface="Gotham Medium" panose="02000604030000020004" pitchFamily="50" charset="0"/>
                </a:rPr>
                <a:t>are adverse to duties to a Client.</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24080" y="3007459"/>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5" name="Group 14">
            <a:extLst>
              <a:ext uri="{FF2B5EF4-FFF2-40B4-BE49-F238E27FC236}">
                <a16:creationId xmlns:a16="http://schemas.microsoft.com/office/drawing/2014/main" id="{85176EBB-3F34-D315-E49C-27D2D2DF86C9}"/>
              </a:ext>
            </a:extLst>
          </p:cNvPr>
          <p:cNvGrpSpPr/>
          <p:nvPr/>
        </p:nvGrpSpPr>
        <p:grpSpPr>
          <a:xfrm>
            <a:off x="6145123" y="3679645"/>
            <a:ext cx="5326718" cy="646331"/>
            <a:chOff x="624080" y="2967181"/>
            <a:chExt cx="5326718" cy="646331"/>
          </a:xfrm>
        </p:grpSpPr>
        <p:sp>
          <p:nvSpPr>
            <p:cNvPr id="16" name="TextBox 15">
              <a:extLst>
                <a:ext uri="{FF2B5EF4-FFF2-40B4-BE49-F238E27FC236}">
                  <a16:creationId xmlns:a16="http://schemas.microsoft.com/office/drawing/2014/main" id="{DD8184E8-11AF-84ED-5E59-0775876553E1}"/>
                </a:ext>
              </a:extLst>
            </p:cNvPr>
            <p:cNvSpPr txBox="1"/>
            <p:nvPr/>
          </p:nvSpPr>
          <p:spPr>
            <a:xfrm>
              <a:off x="937985" y="2967181"/>
              <a:ext cx="5012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You have duties to one Client that are adverse to another Client.</a:t>
              </a:r>
            </a:p>
          </p:txBody>
        </p:sp>
        <p:grpSp>
          <p:nvGrpSpPr>
            <p:cNvPr id="17" name="Group 16">
              <a:extLst>
                <a:ext uri="{FF2B5EF4-FFF2-40B4-BE49-F238E27FC236}">
                  <a16:creationId xmlns:a16="http://schemas.microsoft.com/office/drawing/2014/main" id="{6810CE21-08AA-BD2C-44C2-470F0F1CAE39}"/>
                </a:ext>
              </a:extLst>
            </p:cNvPr>
            <p:cNvGrpSpPr/>
            <p:nvPr/>
          </p:nvGrpSpPr>
          <p:grpSpPr>
            <a:xfrm>
              <a:off x="624080" y="3007459"/>
              <a:ext cx="313905" cy="313905"/>
              <a:chOff x="1181047" y="3749416"/>
              <a:chExt cx="230102" cy="230102"/>
            </a:xfrm>
            <a:solidFill>
              <a:srgbClr val="FFCE34"/>
            </a:solidFill>
          </p:grpSpPr>
          <p:sp>
            <p:nvSpPr>
              <p:cNvPr id="18" name="Freeform: Shape 17">
                <a:extLst>
                  <a:ext uri="{FF2B5EF4-FFF2-40B4-BE49-F238E27FC236}">
                    <a16:creationId xmlns:a16="http://schemas.microsoft.com/office/drawing/2014/main" id="{06954D67-3034-ECC1-8696-CE8B1BDA3B3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434591B-BE27-04C2-8219-E40B009FB3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9" name="Group 18">
            <a:extLst>
              <a:ext uri="{FF2B5EF4-FFF2-40B4-BE49-F238E27FC236}">
                <a16:creationId xmlns:a16="http://schemas.microsoft.com/office/drawing/2014/main" id="{29EDCE0F-C7E5-319D-F55C-5382380C3237}"/>
              </a:ext>
            </a:extLst>
          </p:cNvPr>
          <p:cNvGrpSpPr/>
          <p:nvPr/>
        </p:nvGrpSpPr>
        <p:grpSpPr>
          <a:xfrm>
            <a:off x="6122974" y="4611772"/>
            <a:ext cx="6073706" cy="523220"/>
            <a:chOff x="6057900" y="1558977"/>
            <a:chExt cx="2097305" cy="523220"/>
          </a:xfrm>
        </p:grpSpPr>
        <p:sp>
          <p:nvSpPr>
            <p:cNvPr id="21" name="Rectangle 20">
              <a:extLst>
                <a:ext uri="{FF2B5EF4-FFF2-40B4-BE49-F238E27FC236}">
                  <a16:creationId xmlns:a16="http://schemas.microsoft.com/office/drawing/2014/main" id="{D986D33C-E9CD-5B79-4308-0219D6FDD769}"/>
                </a:ext>
              </a:extLst>
            </p:cNvPr>
            <p:cNvSpPr/>
            <p:nvPr/>
          </p:nvSpPr>
          <p:spPr>
            <a:xfrm>
              <a:off x="6057900" y="1558977"/>
              <a:ext cx="1885474" cy="52322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8BE3069-B892-5702-38A6-99B3B767E8C6}"/>
                </a:ext>
              </a:extLst>
            </p:cNvPr>
            <p:cNvSpPr txBox="1"/>
            <p:nvPr/>
          </p:nvSpPr>
          <p:spPr>
            <a:xfrm>
              <a:off x="6085615" y="1612686"/>
              <a:ext cx="2069590" cy="400110"/>
            </a:xfrm>
            <a:prstGeom prst="rect">
              <a:avLst/>
            </a:prstGeom>
            <a:noFill/>
          </p:spPr>
          <p:txBody>
            <a:bodyPr wrap="square" rtlCol="0">
              <a:spAutoFit/>
            </a:bodyPr>
            <a:lstStyle/>
            <a:p>
              <a:r>
                <a:rPr lang="en-US" sz="2000" dirty="0">
                  <a:latin typeface="Gotham" panose="02000604040000020004" pitchFamily="50" charset="0"/>
                </a:rPr>
                <a:t>Having a Conflict </a:t>
              </a:r>
              <a:r>
                <a:rPr lang="en-US" sz="2000" b="1" dirty="0">
                  <a:latin typeface="Gotham Bold" pitchFamily="50" charset="0"/>
                </a:rPr>
                <a:t>≠</a:t>
              </a:r>
              <a:r>
                <a:rPr lang="en-US" sz="2000" dirty="0">
                  <a:latin typeface="Gotham" panose="02000604040000020004" pitchFamily="50" charset="0"/>
                </a:rPr>
                <a:t> Acting on a Conflict</a:t>
              </a:r>
            </a:p>
          </p:txBody>
        </p:sp>
      </p:grpSp>
    </p:spTree>
    <p:extLst>
      <p:ext uri="{BB962C8B-B14F-4D97-AF65-F5344CB8AC3E}">
        <p14:creationId xmlns:p14="http://schemas.microsoft.com/office/powerpoint/2010/main" val="38667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5887234-3D26-8F46-2C99-F10347247BD8}"/>
              </a:ext>
            </a:extLst>
          </p:cNvPr>
          <p:cNvPicPr>
            <a:picLocks noChangeAspect="1"/>
          </p:cNvPicPr>
          <p:nvPr/>
        </p:nvPicPr>
        <p:blipFill rotWithShape="1">
          <a:blip r:embed="rId4">
            <a:extLst>
              <a:ext uri="{28A0092B-C50C-407E-A947-70E740481C1C}">
                <a14:useLocalDpi xmlns:a14="http://schemas.microsoft.com/office/drawing/2010/main" val="0"/>
              </a:ext>
            </a:extLst>
          </a:blip>
          <a:srcRect l="24953" t="6244" r="28996" b="1038"/>
          <a:stretch/>
        </p:blipFill>
        <p:spPr>
          <a:xfrm>
            <a:off x="6037569" y="373066"/>
            <a:ext cx="4255275" cy="571022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876099" y="1215396"/>
            <a:ext cx="2223460" cy="675340"/>
            <a:chOff x="6057901" y="1558977"/>
            <a:chExt cx="1133663"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13366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9137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Mei</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847963" y="2144579"/>
            <a:ext cx="5718264" cy="1200329"/>
          </a:xfrm>
          <a:prstGeom prst="rect">
            <a:avLst/>
          </a:prstGeom>
          <a:noFill/>
        </p:spPr>
        <p:txBody>
          <a:bodyPr wrap="square" rtlCol="0">
            <a:spAutoFit/>
          </a:bodyPr>
          <a:lstStyle/>
          <a:p>
            <a:r>
              <a:rPr lang="en-US" sz="2400" dirty="0">
                <a:latin typeface="Gotham Medium" panose="02000604030000020004" pitchFamily="50" charset="0"/>
              </a:rPr>
              <a:t>Prospective client with 18 months worth of her expenses in a bank account.</a:t>
            </a:r>
          </a:p>
        </p:txBody>
      </p:sp>
      <p:grpSp>
        <p:nvGrpSpPr>
          <p:cNvPr id="21" name="Group 20">
            <a:extLst>
              <a:ext uri="{FF2B5EF4-FFF2-40B4-BE49-F238E27FC236}">
                <a16:creationId xmlns:a16="http://schemas.microsoft.com/office/drawing/2014/main" id="{6A4E9FFD-E33C-24DC-9CDF-DB122517D61B}"/>
              </a:ext>
            </a:extLst>
          </p:cNvPr>
          <p:cNvGrpSpPr/>
          <p:nvPr/>
        </p:nvGrpSpPr>
        <p:grpSpPr>
          <a:xfrm>
            <a:off x="918303" y="3598751"/>
            <a:ext cx="5647924" cy="923330"/>
            <a:chOff x="624080" y="2953113"/>
            <a:chExt cx="5341818" cy="923330"/>
          </a:xfrm>
        </p:grpSpPr>
        <p:sp>
          <p:nvSpPr>
            <p:cNvPr id="25" name="TextBox 24">
              <a:extLst>
                <a:ext uri="{FF2B5EF4-FFF2-40B4-BE49-F238E27FC236}">
                  <a16:creationId xmlns:a16="http://schemas.microsoft.com/office/drawing/2014/main" id="{F0D59821-A005-FE37-BBF2-FB8B845FF417}"/>
                </a:ext>
              </a:extLst>
            </p:cNvPr>
            <p:cNvSpPr txBox="1"/>
            <p:nvPr/>
          </p:nvSpPr>
          <p:spPr>
            <a:xfrm>
              <a:off x="937985" y="2953113"/>
              <a:ext cx="502791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Wants to invest and is looking for someone to help manage the investments.</a:t>
              </a:r>
            </a:p>
          </p:txBody>
        </p:sp>
        <p:grpSp>
          <p:nvGrpSpPr>
            <p:cNvPr id="27" name="Group 26">
              <a:extLst>
                <a:ext uri="{FF2B5EF4-FFF2-40B4-BE49-F238E27FC236}">
                  <a16:creationId xmlns:a16="http://schemas.microsoft.com/office/drawing/2014/main" id="{FF2CDB70-EEBA-3697-D8F4-FAA210CD0FCD}"/>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B5B95B63-AADA-668A-570E-9CCBA456EFD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E352BC5-FF5F-9AAD-4912-E8B57EDD122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0" name="Group 29">
            <a:extLst>
              <a:ext uri="{FF2B5EF4-FFF2-40B4-BE49-F238E27FC236}">
                <a16:creationId xmlns:a16="http://schemas.microsoft.com/office/drawing/2014/main" id="{7875451A-8C7F-E2D9-29E3-514D455B0602}"/>
              </a:ext>
            </a:extLst>
          </p:cNvPr>
          <p:cNvGrpSpPr/>
          <p:nvPr/>
        </p:nvGrpSpPr>
        <p:grpSpPr>
          <a:xfrm>
            <a:off x="930903" y="4427996"/>
            <a:ext cx="5149562" cy="646331"/>
            <a:chOff x="624080" y="2953113"/>
            <a:chExt cx="5149562" cy="646331"/>
          </a:xfrm>
        </p:grpSpPr>
        <p:sp>
          <p:nvSpPr>
            <p:cNvPr id="31" name="TextBox 30">
              <a:extLst>
                <a:ext uri="{FF2B5EF4-FFF2-40B4-BE49-F238E27FC236}">
                  <a16:creationId xmlns:a16="http://schemas.microsoft.com/office/drawing/2014/main" id="{2B19508C-F320-7E01-125E-7B5CA9F0C69B}"/>
                </a:ext>
              </a:extLst>
            </p:cNvPr>
            <p:cNvSpPr txBox="1"/>
            <p:nvPr/>
          </p:nvSpPr>
          <p:spPr>
            <a:xfrm>
              <a:off x="937986" y="2953113"/>
              <a:ext cx="4835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Wants help developing a strategy for paying down her mortgage. </a:t>
              </a:r>
            </a:p>
          </p:txBody>
        </p:sp>
        <p:grpSp>
          <p:nvGrpSpPr>
            <p:cNvPr id="32" name="Group 31">
              <a:extLst>
                <a:ext uri="{FF2B5EF4-FFF2-40B4-BE49-F238E27FC236}">
                  <a16:creationId xmlns:a16="http://schemas.microsoft.com/office/drawing/2014/main" id="{EF12855D-1C8C-C41B-8853-C9D5CB375A78}"/>
                </a:ext>
              </a:extLst>
            </p:cNvPr>
            <p:cNvGrpSpPr/>
            <p:nvPr/>
          </p:nvGrpSpPr>
          <p:grpSpPr>
            <a:xfrm>
              <a:off x="624080" y="3007459"/>
              <a:ext cx="313905" cy="313905"/>
              <a:chOff x="1181047" y="3749416"/>
              <a:chExt cx="230102" cy="230102"/>
            </a:xfrm>
            <a:solidFill>
              <a:srgbClr val="FFCE34"/>
            </a:solidFill>
          </p:grpSpPr>
          <p:sp>
            <p:nvSpPr>
              <p:cNvPr id="33" name="Freeform: Shape 32">
                <a:extLst>
                  <a:ext uri="{FF2B5EF4-FFF2-40B4-BE49-F238E27FC236}">
                    <a16:creationId xmlns:a16="http://schemas.microsoft.com/office/drawing/2014/main" id="{1528AD32-A770-7BAA-ACA2-F7FE3A73F68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AA15C35F-AA45-83C4-98F3-CD7BAE72537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69620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a:off x="-1" y="-1"/>
            <a:ext cx="7218345" cy="6202837"/>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flipH="1">
            <a:off x="-2" y="8115"/>
            <a:ext cx="9922831"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6278097" y="2510446"/>
            <a:ext cx="3090987" cy="675340"/>
            <a:chOff x="6057901" y="1558977"/>
            <a:chExt cx="1076181"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03389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33893"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Darren</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940428" y="1624874"/>
            <a:ext cx="5713138" cy="702700"/>
            <a:chOff x="517908" y="395066"/>
            <a:chExt cx="5713138"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54892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6249957" y="3329239"/>
            <a:ext cx="5403609" cy="1200329"/>
          </a:xfrm>
          <a:prstGeom prst="rect">
            <a:avLst/>
          </a:prstGeom>
          <a:noFill/>
        </p:spPr>
        <p:txBody>
          <a:bodyPr wrap="square" rtlCol="0">
            <a:spAutoFit/>
          </a:bodyPr>
          <a:lstStyle/>
          <a:p>
            <a:r>
              <a:rPr lang="en-US" sz="2400" dirty="0">
                <a:latin typeface="Gotham Medium" panose="02000604030000020004" pitchFamily="50" charset="0"/>
              </a:rPr>
              <a:t>CFP® professional compensated through a percentage of assets under management.</a:t>
            </a:r>
          </a:p>
        </p:txBody>
      </p:sp>
      <p:pic>
        <p:nvPicPr>
          <p:cNvPr id="37" name="Picture 36">
            <a:extLst>
              <a:ext uri="{FF2B5EF4-FFF2-40B4-BE49-F238E27FC236}">
                <a16:creationId xmlns:a16="http://schemas.microsoft.com/office/drawing/2014/main" id="{DA519967-C92A-25AE-2E33-A9C3E0395129}"/>
              </a:ext>
            </a:extLst>
          </p:cNvPr>
          <p:cNvPicPr>
            <a:picLocks noChangeAspect="1"/>
          </p:cNvPicPr>
          <p:nvPr/>
        </p:nvPicPr>
        <p:blipFill rotWithShape="1">
          <a:blip r:embed="rId5">
            <a:extLst>
              <a:ext uri="{28A0092B-C50C-407E-A947-70E740481C1C}">
                <a14:useLocalDpi xmlns:a14="http://schemas.microsoft.com/office/drawing/2010/main" val="0"/>
              </a:ext>
            </a:extLst>
          </a:blip>
          <a:srcRect l="29795" t="18851" r="22266"/>
          <a:stretch/>
        </p:blipFill>
        <p:spPr>
          <a:xfrm>
            <a:off x="451250" y="0"/>
            <a:ext cx="5450161" cy="615369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42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AD0E2-F53E-A4DD-BFC2-76A801E9C94B}"/>
              </a:ext>
            </a:extLst>
          </p:cNvPr>
          <p:cNvPicPr>
            <a:picLocks noChangeAspect="1"/>
          </p:cNvPicPr>
          <p:nvPr/>
        </p:nvPicPr>
        <p:blipFill rotWithShape="1">
          <a:blip r:embed="rId3">
            <a:extLst>
              <a:ext uri="{28A0092B-C50C-407E-A947-70E740481C1C}">
                <a14:useLocalDpi xmlns:a14="http://schemas.microsoft.com/office/drawing/2010/main" val="0"/>
              </a:ext>
            </a:extLst>
          </a:blip>
          <a:srcRect t="1990" r="18674"/>
          <a:stretch/>
        </p:blipFill>
        <p:spPr>
          <a:xfrm flipH="1">
            <a:off x="4249327" y="0"/>
            <a:ext cx="8011185" cy="6436524"/>
          </a:xfrm>
          <a:prstGeom prst="rect">
            <a:avLst/>
          </a:prstGeom>
        </p:spPr>
      </p:pic>
      <p:sp>
        <p:nvSpPr>
          <p:cNvPr id="28" name="Rectangle 27">
            <a:extLst>
              <a:ext uri="{FF2B5EF4-FFF2-40B4-BE49-F238E27FC236}">
                <a16:creationId xmlns:a16="http://schemas.microsoft.com/office/drawing/2014/main" id="{ED84ACE0-2F00-8E3D-C5E9-91A65C68189C}"/>
              </a:ext>
            </a:extLst>
          </p:cNvPr>
          <p:cNvSpPr/>
          <p:nvPr/>
        </p:nvSpPr>
        <p:spPr>
          <a:xfrm>
            <a:off x="3336758" y="0"/>
            <a:ext cx="7716253"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9422"/>
            <a:chOff x="517908" y="395066"/>
            <a:chExt cx="8038185" cy="629422"/>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01268"/>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Learning Objectives </a:t>
              </a:r>
              <a:r>
                <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rPr>
                <a:t>(continued)</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46AC04C5-2633-7714-B944-C1E43E428E3E}"/>
              </a:ext>
            </a:extLst>
          </p:cNvPr>
          <p:cNvSpPr txBox="1"/>
          <p:nvPr/>
        </p:nvSpPr>
        <p:spPr>
          <a:xfrm>
            <a:off x="549228" y="1252842"/>
            <a:ext cx="64772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By the conclusion of this training, participants will have improved their ability to:</a:t>
            </a:r>
          </a:p>
        </p:txBody>
      </p:sp>
      <p:grpSp>
        <p:nvGrpSpPr>
          <p:cNvPr id="14" name="Group 13">
            <a:extLst>
              <a:ext uri="{FF2B5EF4-FFF2-40B4-BE49-F238E27FC236}">
                <a16:creationId xmlns:a16="http://schemas.microsoft.com/office/drawing/2014/main" id="{FB76BB5C-C88C-19B8-9690-A18274546CC0}"/>
              </a:ext>
            </a:extLst>
          </p:cNvPr>
          <p:cNvGrpSpPr/>
          <p:nvPr/>
        </p:nvGrpSpPr>
        <p:grpSpPr>
          <a:xfrm>
            <a:off x="549228" y="2317362"/>
            <a:ext cx="5757439" cy="781136"/>
            <a:chOff x="582062" y="3380715"/>
            <a:chExt cx="5757439" cy="781136"/>
          </a:xfrm>
        </p:grpSpPr>
        <p:grpSp>
          <p:nvGrpSpPr>
            <p:cNvPr id="71" name="Group 70">
              <a:extLst>
                <a:ext uri="{FF2B5EF4-FFF2-40B4-BE49-F238E27FC236}">
                  <a16:creationId xmlns:a16="http://schemas.microsoft.com/office/drawing/2014/main" id="{3E45CFF5-572B-2004-2AA6-A887F0FD0DFA}"/>
                </a:ext>
              </a:extLst>
            </p:cNvPr>
            <p:cNvGrpSpPr/>
            <p:nvPr/>
          </p:nvGrpSpPr>
          <p:grpSpPr>
            <a:xfrm>
              <a:off x="582062" y="3380715"/>
              <a:ext cx="5757439" cy="781136"/>
              <a:chOff x="598391" y="1978702"/>
              <a:chExt cx="5757439" cy="781136"/>
            </a:xfrm>
          </p:grpSpPr>
          <p:sp>
            <p:nvSpPr>
              <p:cNvPr id="72" name="Oval 71">
                <a:extLst>
                  <a:ext uri="{FF2B5EF4-FFF2-40B4-BE49-F238E27FC236}">
                    <a16:creationId xmlns:a16="http://schemas.microsoft.com/office/drawing/2014/main" id="{27DCBB83-8A15-49EA-7F72-D16DF371AD7C}"/>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961ECF8-565E-1DDF-00D0-B58EA501AD28}"/>
                  </a:ext>
                </a:extLst>
              </p:cNvPr>
              <p:cNvSpPr txBox="1"/>
              <p:nvPr/>
            </p:nvSpPr>
            <p:spPr>
              <a:xfrm>
                <a:off x="1470105" y="2112395"/>
                <a:ext cx="4885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Identify duties when using or referring other service providers or technologies.</a:t>
                </a:r>
              </a:p>
            </p:txBody>
          </p:sp>
        </p:grpSp>
        <p:pic>
          <p:nvPicPr>
            <p:cNvPr id="15" name="Graphic 14">
              <a:extLst>
                <a:ext uri="{FF2B5EF4-FFF2-40B4-BE49-F238E27FC236}">
                  <a16:creationId xmlns:a16="http://schemas.microsoft.com/office/drawing/2014/main" id="{4FAFD644-CFC1-56BF-A86D-B07B65E69B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783" y="3571892"/>
              <a:ext cx="398748" cy="398748"/>
            </a:xfrm>
            <a:prstGeom prst="rect">
              <a:avLst/>
            </a:prstGeom>
          </p:spPr>
        </p:pic>
      </p:grpSp>
      <p:grpSp>
        <p:nvGrpSpPr>
          <p:cNvPr id="16" name="Group 15">
            <a:extLst>
              <a:ext uri="{FF2B5EF4-FFF2-40B4-BE49-F238E27FC236}">
                <a16:creationId xmlns:a16="http://schemas.microsoft.com/office/drawing/2014/main" id="{6ED9DED3-99E3-3EAA-5BA4-79C9D8464126}"/>
              </a:ext>
            </a:extLst>
          </p:cNvPr>
          <p:cNvGrpSpPr/>
          <p:nvPr/>
        </p:nvGrpSpPr>
        <p:grpSpPr>
          <a:xfrm>
            <a:off x="549228" y="3457454"/>
            <a:ext cx="5757439" cy="973015"/>
            <a:chOff x="582062" y="4537532"/>
            <a:chExt cx="5757439" cy="973015"/>
          </a:xfrm>
        </p:grpSpPr>
        <p:grpSp>
          <p:nvGrpSpPr>
            <p:cNvPr id="74" name="Group 73">
              <a:extLst>
                <a:ext uri="{FF2B5EF4-FFF2-40B4-BE49-F238E27FC236}">
                  <a16:creationId xmlns:a16="http://schemas.microsoft.com/office/drawing/2014/main" id="{AF8164D6-747D-B49E-2159-7C8CA108E9EA}"/>
                </a:ext>
              </a:extLst>
            </p:cNvPr>
            <p:cNvGrpSpPr/>
            <p:nvPr/>
          </p:nvGrpSpPr>
          <p:grpSpPr>
            <a:xfrm>
              <a:off x="582062" y="4537532"/>
              <a:ext cx="5757439" cy="973015"/>
              <a:chOff x="598391" y="1978702"/>
              <a:chExt cx="5757439" cy="973015"/>
            </a:xfrm>
          </p:grpSpPr>
          <p:sp>
            <p:nvSpPr>
              <p:cNvPr id="75" name="Oval 74">
                <a:extLst>
                  <a:ext uri="{FF2B5EF4-FFF2-40B4-BE49-F238E27FC236}">
                    <a16:creationId xmlns:a16="http://schemas.microsoft.com/office/drawing/2014/main" id="{917802C6-CD49-CEFE-E4A0-82E983615BE9}"/>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2EB398D2-BE04-405C-CFC6-99F1F5BC8E3A}"/>
                  </a:ext>
                </a:extLst>
              </p:cNvPr>
              <p:cNvSpPr txBox="1"/>
              <p:nvPr/>
            </p:nvSpPr>
            <p:spPr>
              <a:xfrm>
                <a:off x="1470105" y="2213053"/>
                <a:ext cx="488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Describe the process the CFP Board follows to uphold the </a:t>
                </a:r>
                <a:r>
                  <a:rPr kumimoji="0" lang="en-US" sz="1400" b="0" i="1"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Code and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grpSp>
        <p:pic>
          <p:nvPicPr>
            <p:cNvPr id="17" name="Graphic 16">
              <a:extLst>
                <a:ext uri="{FF2B5EF4-FFF2-40B4-BE49-F238E27FC236}">
                  <a16:creationId xmlns:a16="http://schemas.microsoft.com/office/drawing/2014/main" id="{99A79DD6-ABD8-C496-AC30-9F5AC78A35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828" y="4718845"/>
              <a:ext cx="428391" cy="428391"/>
            </a:xfrm>
            <a:prstGeom prst="rect">
              <a:avLst/>
            </a:prstGeom>
          </p:spPr>
        </p:pic>
      </p:grpSp>
      <p:grpSp>
        <p:nvGrpSpPr>
          <p:cNvPr id="2" name="Group 1">
            <a:extLst>
              <a:ext uri="{FF2B5EF4-FFF2-40B4-BE49-F238E27FC236}">
                <a16:creationId xmlns:a16="http://schemas.microsoft.com/office/drawing/2014/main" id="{6CC03F78-B175-99AD-ED7A-E9FAEDD6AF56}"/>
              </a:ext>
            </a:extLst>
          </p:cNvPr>
          <p:cNvGrpSpPr/>
          <p:nvPr/>
        </p:nvGrpSpPr>
        <p:grpSpPr>
          <a:xfrm>
            <a:off x="549228" y="4523233"/>
            <a:ext cx="5757439" cy="784692"/>
            <a:chOff x="582062" y="2223898"/>
            <a:chExt cx="5757439" cy="784692"/>
          </a:xfrm>
        </p:grpSpPr>
        <p:grpSp>
          <p:nvGrpSpPr>
            <p:cNvPr id="70" name="Group 69">
              <a:extLst>
                <a:ext uri="{FF2B5EF4-FFF2-40B4-BE49-F238E27FC236}">
                  <a16:creationId xmlns:a16="http://schemas.microsoft.com/office/drawing/2014/main" id="{83ADE5AB-3093-2AF2-0ADF-067F4397A41B}"/>
                </a:ext>
              </a:extLst>
            </p:cNvPr>
            <p:cNvGrpSpPr/>
            <p:nvPr/>
          </p:nvGrpSpPr>
          <p:grpSpPr>
            <a:xfrm>
              <a:off x="582062" y="2223898"/>
              <a:ext cx="5757439" cy="784692"/>
              <a:chOff x="598391" y="1978702"/>
              <a:chExt cx="5757439" cy="784692"/>
            </a:xfrm>
          </p:grpSpPr>
          <p:sp>
            <p:nvSpPr>
              <p:cNvPr id="68" name="Oval 67">
                <a:extLst>
                  <a:ext uri="{FF2B5EF4-FFF2-40B4-BE49-F238E27FC236}">
                    <a16:creationId xmlns:a16="http://schemas.microsoft.com/office/drawing/2014/main" id="{028241FD-7794-FD34-FA23-F9E4C31F5F64}"/>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1346C801-6BDF-3DD7-EA7E-E73BF7102F1F}"/>
                  </a:ext>
                </a:extLst>
              </p:cNvPr>
              <p:cNvSpPr txBox="1"/>
              <p:nvPr/>
            </p:nvSpPr>
            <p:spPr>
              <a:xfrm>
                <a:off x="1470105" y="2024730"/>
                <a:ext cx="488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Determine what information must be provided to the Client and when to document the exchange of information.</a:t>
                </a:r>
              </a:p>
            </p:txBody>
          </p:sp>
        </p:grpSp>
        <p:pic>
          <p:nvPicPr>
            <p:cNvPr id="19" name="Graphic 18">
              <a:extLst>
                <a:ext uri="{FF2B5EF4-FFF2-40B4-BE49-F238E27FC236}">
                  <a16:creationId xmlns:a16="http://schemas.microsoft.com/office/drawing/2014/main" id="{7EC69028-5556-65D7-BE00-81395D430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3498" y="2409425"/>
              <a:ext cx="379417" cy="379417"/>
            </a:xfrm>
            <a:prstGeom prst="rect">
              <a:avLst/>
            </a:prstGeom>
          </p:spPr>
        </p:pic>
      </p:grpSp>
      <p:pic>
        <p:nvPicPr>
          <p:cNvPr id="20" name="Picture 19">
            <a:extLst>
              <a:ext uri="{FF2B5EF4-FFF2-40B4-BE49-F238E27FC236}">
                <a16:creationId xmlns:a16="http://schemas.microsoft.com/office/drawing/2014/main" id="{59A098E2-0ADC-6228-430B-41569CC14C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31909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pic>
        <p:nvPicPr>
          <p:cNvPr id="23" name="Picture 22">
            <a:extLst>
              <a:ext uri="{FF2B5EF4-FFF2-40B4-BE49-F238E27FC236}">
                <a16:creationId xmlns:a16="http://schemas.microsoft.com/office/drawing/2014/main" id="{A21C1311-0350-CFFB-34F5-746F1BC69E5D}"/>
              </a:ext>
            </a:extLst>
          </p:cNvPr>
          <p:cNvPicPr>
            <a:picLocks noChangeAspect="1"/>
          </p:cNvPicPr>
          <p:nvPr/>
        </p:nvPicPr>
        <p:blipFill rotWithShape="1">
          <a:blip r:embed="rId5">
            <a:extLst>
              <a:ext uri="{28A0092B-C50C-407E-A947-70E740481C1C}">
                <a14:useLocalDpi xmlns:a14="http://schemas.microsoft.com/office/drawing/2010/main" val="0"/>
              </a:ext>
            </a:extLst>
          </a:blip>
          <a:srcRect l="24553" t="8897" r="19280" b="2393"/>
          <a:stretch/>
        </p:blipFill>
        <p:spPr>
          <a:xfrm flipH="1">
            <a:off x="5648248" y="52130"/>
            <a:ext cx="5774949" cy="608373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9CA3CA04-E7CF-C8A5-964C-0BB58CC4DB16}"/>
              </a:ext>
            </a:extLst>
          </p:cNvPr>
          <p:cNvGrpSpPr/>
          <p:nvPr/>
        </p:nvGrpSpPr>
        <p:grpSpPr>
          <a:xfrm>
            <a:off x="1001839" y="2156850"/>
            <a:ext cx="3358275" cy="675340"/>
            <a:chOff x="6057901" y="1558977"/>
            <a:chExt cx="1169242" cy="675340"/>
          </a:xfrm>
        </p:grpSpPr>
        <p:sp>
          <p:nvSpPr>
            <p:cNvPr id="40" name="Rectangle 39">
              <a:extLst>
                <a:ext uri="{FF2B5EF4-FFF2-40B4-BE49-F238E27FC236}">
                  <a16:creationId xmlns:a16="http://schemas.microsoft.com/office/drawing/2014/main" id="{23E272E3-3D86-2D6A-6F65-5D8A589CD823}"/>
                </a:ext>
              </a:extLst>
            </p:cNvPr>
            <p:cNvSpPr/>
            <p:nvPr/>
          </p:nvSpPr>
          <p:spPr>
            <a:xfrm>
              <a:off x="6057901" y="1558977"/>
              <a:ext cx="1133399"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60448B11-CDB3-1542-0498-0C1361179397}"/>
                </a:ext>
              </a:extLst>
            </p:cNvPr>
            <p:cNvSpPr txBox="1"/>
            <p:nvPr/>
          </p:nvSpPr>
          <p:spPr>
            <a:xfrm>
              <a:off x="6100189" y="1584550"/>
              <a:ext cx="112695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Darren’s Firm</a:t>
              </a:r>
            </a:p>
          </p:txBody>
        </p:sp>
      </p:grpSp>
      <p:grpSp>
        <p:nvGrpSpPr>
          <p:cNvPr id="12" name="Group 11">
            <a:extLst>
              <a:ext uri="{FF2B5EF4-FFF2-40B4-BE49-F238E27FC236}">
                <a16:creationId xmlns:a16="http://schemas.microsoft.com/office/drawing/2014/main" id="{E52279BC-3B2F-5B96-5A12-A1C276EC7F47}"/>
              </a:ext>
            </a:extLst>
          </p:cNvPr>
          <p:cNvGrpSpPr/>
          <p:nvPr/>
        </p:nvGrpSpPr>
        <p:grpSpPr>
          <a:xfrm>
            <a:off x="664171" y="1271278"/>
            <a:ext cx="5713138" cy="702700"/>
            <a:chOff x="517908" y="395066"/>
            <a:chExt cx="5713138" cy="702700"/>
          </a:xfrm>
        </p:grpSpPr>
        <p:sp>
          <p:nvSpPr>
            <p:cNvPr id="36" name="TextBox 35">
              <a:extLst>
                <a:ext uri="{FF2B5EF4-FFF2-40B4-BE49-F238E27FC236}">
                  <a16:creationId xmlns:a16="http://schemas.microsoft.com/office/drawing/2014/main" id="{0D9AEFA6-B197-3F8F-17F2-44DC9457DDE3}"/>
                </a:ext>
              </a:extLst>
            </p:cNvPr>
            <p:cNvSpPr txBox="1"/>
            <p:nvPr/>
          </p:nvSpPr>
          <p:spPr>
            <a:xfrm>
              <a:off x="741835" y="512991"/>
              <a:ext cx="54892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37" name="Group 36">
              <a:extLst>
                <a:ext uri="{FF2B5EF4-FFF2-40B4-BE49-F238E27FC236}">
                  <a16:creationId xmlns:a16="http://schemas.microsoft.com/office/drawing/2014/main" id="{84EF8A71-B11F-0AF2-1EC1-C50BF4FCB6D8}"/>
                </a:ext>
              </a:extLst>
            </p:cNvPr>
            <p:cNvGrpSpPr/>
            <p:nvPr/>
          </p:nvGrpSpPr>
          <p:grpSpPr>
            <a:xfrm>
              <a:off x="517908" y="395066"/>
              <a:ext cx="479157" cy="479155"/>
              <a:chOff x="668212" y="3077308"/>
              <a:chExt cx="2732655" cy="2732644"/>
            </a:xfrm>
          </p:grpSpPr>
          <p:sp>
            <p:nvSpPr>
              <p:cNvPr id="38" name="Rectangle 37">
                <a:extLst>
                  <a:ext uri="{FF2B5EF4-FFF2-40B4-BE49-F238E27FC236}">
                    <a16:creationId xmlns:a16="http://schemas.microsoft.com/office/drawing/2014/main" id="{4F2DF423-A676-10D5-66CC-387BF521863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CC63D01-9E91-609E-7059-397AC9D619A0}"/>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3" name="TextBox 12">
            <a:extLst>
              <a:ext uri="{FF2B5EF4-FFF2-40B4-BE49-F238E27FC236}">
                <a16:creationId xmlns:a16="http://schemas.microsoft.com/office/drawing/2014/main" id="{C059A601-8005-933D-6A9E-420066F27665}"/>
              </a:ext>
            </a:extLst>
          </p:cNvPr>
          <p:cNvSpPr txBox="1"/>
          <p:nvPr/>
        </p:nvSpPr>
        <p:spPr>
          <a:xfrm>
            <a:off x="973700" y="2975643"/>
            <a:ext cx="5403609" cy="1569660"/>
          </a:xfrm>
          <a:prstGeom prst="rect">
            <a:avLst/>
          </a:prstGeom>
          <a:noFill/>
        </p:spPr>
        <p:txBody>
          <a:bodyPr wrap="square" rtlCol="0">
            <a:spAutoFit/>
          </a:bodyPr>
          <a:lstStyle/>
          <a:p>
            <a:r>
              <a:rPr lang="en-US" sz="2400" dirty="0">
                <a:latin typeface="Gotham Medium" panose="02000604030000020004" pitchFamily="50" charset="0"/>
              </a:rPr>
              <a:t>Darren’s firm has an agreement with its clearing broker to receive payments when clients are invested in certain mutual funds.</a:t>
            </a:r>
          </a:p>
        </p:txBody>
      </p:sp>
    </p:spTree>
    <p:extLst>
      <p:ext uri="{BB962C8B-B14F-4D97-AF65-F5344CB8AC3E}">
        <p14:creationId xmlns:p14="http://schemas.microsoft.com/office/powerpoint/2010/main" val="6800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Conflicts of Interest Language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6DE317D0-D80E-0BB1-0B4B-3BBBAA99B0BC}"/>
              </a:ext>
            </a:extLst>
          </p:cNvPr>
          <p:cNvSpPr txBox="1"/>
          <p:nvPr/>
        </p:nvSpPr>
        <p:spPr>
          <a:xfrm>
            <a:off x="4388407" y="2736502"/>
            <a:ext cx="677001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Medium" panose="02000604030000020004" pitchFamily="50" charset="0"/>
              </a:rPr>
              <a:t>In explaining his services, Darren says that paying a fee for investment advice is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“conflict-free.”</a:t>
            </a:r>
          </a:p>
        </p:txBody>
      </p:sp>
      <p:grpSp>
        <p:nvGrpSpPr>
          <p:cNvPr id="14" name="Group 13">
            <a:extLst>
              <a:ext uri="{FF2B5EF4-FFF2-40B4-BE49-F238E27FC236}">
                <a16:creationId xmlns:a16="http://schemas.microsoft.com/office/drawing/2014/main" id="{5559B913-1467-F29A-1ABC-764A56F23B18}"/>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880096" y="2672399"/>
              <a:ext cx="26403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Identify the problems with Darren’s statement.</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116837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Identify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CD455E21-3700-772B-B5DF-B3A4109A530C}"/>
              </a:ext>
            </a:extLst>
          </p:cNvPr>
          <p:cNvGrpSpPr/>
          <p:nvPr/>
        </p:nvGrpSpPr>
        <p:grpSpPr>
          <a:xfrm>
            <a:off x="657428" y="1074514"/>
            <a:ext cx="5874324" cy="811137"/>
            <a:chOff x="741835" y="1201124"/>
            <a:chExt cx="5874324" cy="811137"/>
          </a:xfrm>
        </p:grpSpPr>
        <p:sp>
          <p:nvSpPr>
            <p:cNvPr id="18" name="Rectangle: Rounded Corners 17">
              <a:extLst>
                <a:ext uri="{FF2B5EF4-FFF2-40B4-BE49-F238E27FC236}">
                  <a16:creationId xmlns:a16="http://schemas.microsoft.com/office/drawing/2014/main" id="{08751FBE-025F-9DFC-FA12-C156E1282FC4}"/>
                </a:ext>
              </a:extLst>
            </p:cNvPr>
            <p:cNvSpPr/>
            <p:nvPr/>
          </p:nvSpPr>
          <p:spPr>
            <a:xfrm>
              <a:off x="997065" y="1324316"/>
              <a:ext cx="5434418"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1598337" y="1369752"/>
              <a:ext cx="50178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What conflicts are present?</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41835" y="1201124"/>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16" name="Group 15">
            <a:extLst>
              <a:ext uri="{FF2B5EF4-FFF2-40B4-BE49-F238E27FC236}">
                <a16:creationId xmlns:a16="http://schemas.microsoft.com/office/drawing/2014/main" id="{EB874CA8-0DAF-48E0-FD83-AC8EAF810587}"/>
              </a:ext>
            </a:extLst>
          </p:cNvPr>
          <p:cNvGrpSpPr/>
          <p:nvPr/>
        </p:nvGrpSpPr>
        <p:grpSpPr>
          <a:xfrm>
            <a:off x="722809" y="2294021"/>
            <a:ext cx="6993444" cy="2678329"/>
            <a:chOff x="722809" y="2294021"/>
            <a:chExt cx="7196950" cy="2678329"/>
          </a:xfrm>
        </p:grpSpPr>
        <p:sp>
          <p:nvSpPr>
            <p:cNvPr id="2" name="Rectangle 1">
              <a:extLst>
                <a:ext uri="{FF2B5EF4-FFF2-40B4-BE49-F238E27FC236}">
                  <a16:creationId xmlns:a16="http://schemas.microsoft.com/office/drawing/2014/main" id="{846DBFA1-EC6E-DF46-6E1B-242209180B6E}"/>
                </a:ext>
              </a:extLst>
            </p:cNvPr>
            <p:cNvSpPr/>
            <p:nvPr/>
          </p:nvSpPr>
          <p:spPr>
            <a:xfrm>
              <a:off x="722809" y="2294021"/>
              <a:ext cx="3598475" cy="267832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21916F1-9C02-9D37-AE13-A34C702060ED}"/>
                </a:ext>
              </a:extLst>
            </p:cNvPr>
            <p:cNvSpPr/>
            <p:nvPr/>
          </p:nvSpPr>
          <p:spPr>
            <a:xfrm>
              <a:off x="4321284" y="2294021"/>
              <a:ext cx="3598475" cy="26783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CE37C239-E334-5A33-C8E5-C31B32F808BA}"/>
              </a:ext>
            </a:extLst>
          </p:cNvPr>
          <p:cNvSpPr/>
          <p:nvPr/>
        </p:nvSpPr>
        <p:spPr>
          <a:xfrm>
            <a:off x="8069179" y="2294021"/>
            <a:ext cx="3449054" cy="267832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D7BB771-7E21-1421-B726-4AC9C7BE174A}"/>
              </a:ext>
            </a:extLst>
          </p:cNvPr>
          <p:cNvGrpSpPr/>
          <p:nvPr/>
        </p:nvGrpSpPr>
        <p:grpSpPr>
          <a:xfrm>
            <a:off x="611054" y="2834618"/>
            <a:ext cx="3720232" cy="1387628"/>
            <a:chOff x="965892" y="2425024"/>
            <a:chExt cx="4857471" cy="1811812"/>
          </a:xfrm>
        </p:grpSpPr>
        <p:grpSp>
          <p:nvGrpSpPr>
            <p:cNvPr id="21" name="Group 20">
              <a:extLst>
                <a:ext uri="{FF2B5EF4-FFF2-40B4-BE49-F238E27FC236}">
                  <a16:creationId xmlns:a16="http://schemas.microsoft.com/office/drawing/2014/main" id="{44C36621-02F3-3844-974A-B06CB7827FFB}"/>
                </a:ext>
              </a:extLst>
            </p:cNvPr>
            <p:cNvGrpSpPr/>
            <p:nvPr/>
          </p:nvGrpSpPr>
          <p:grpSpPr>
            <a:xfrm>
              <a:off x="965892" y="2425024"/>
              <a:ext cx="4857471" cy="1811812"/>
              <a:chOff x="1067490" y="2323426"/>
              <a:chExt cx="4857471" cy="1811812"/>
            </a:xfrm>
          </p:grpSpPr>
          <p:sp>
            <p:nvSpPr>
              <p:cNvPr id="23" name="Oval 22">
                <a:extLst>
                  <a:ext uri="{FF2B5EF4-FFF2-40B4-BE49-F238E27FC236}">
                    <a16:creationId xmlns:a16="http://schemas.microsoft.com/office/drawing/2014/main" id="{03780D01-BD13-8A15-B7EF-86E0C875E410}"/>
                  </a:ext>
                </a:extLst>
              </p:cNvPr>
              <p:cNvSpPr/>
              <p:nvPr/>
            </p:nvSpPr>
            <p:spPr>
              <a:xfrm>
                <a:off x="3039025" y="232342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Gotham Medium" panose="02000604030000020004" pitchFamily="50" charset="0"/>
                </a:endParaRPr>
              </a:p>
            </p:txBody>
          </p:sp>
          <p:sp>
            <p:nvSpPr>
              <p:cNvPr id="29" name="TextBox 28">
                <a:extLst>
                  <a:ext uri="{FF2B5EF4-FFF2-40B4-BE49-F238E27FC236}">
                    <a16:creationId xmlns:a16="http://schemas.microsoft.com/office/drawing/2014/main" id="{74CDDABF-EFB6-C03D-4457-DF2BB44025C6}"/>
                  </a:ext>
                </a:extLst>
              </p:cNvPr>
              <p:cNvSpPr txBox="1"/>
              <p:nvPr/>
            </p:nvSpPr>
            <p:spPr>
              <a:xfrm>
                <a:off x="1067490" y="3452075"/>
                <a:ext cx="4857471" cy="683163"/>
              </a:xfrm>
              <a:prstGeom prst="rect">
                <a:avLst/>
              </a:prstGeom>
              <a:noFill/>
            </p:spPr>
            <p:txBody>
              <a:bodyPr wrap="square" rtlCol="0">
                <a:spAutoFit/>
              </a:bodyPr>
              <a:lstStyle/>
              <a:p>
                <a:pPr algn="ctr"/>
                <a:r>
                  <a:rPr lang="en-US" sz="1400" dirty="0">
                    <a:latin typeface="Gotham Medium" panose="02000604030000020004" pitchFamily="50" charset="0"/>
                  </a:rPr>
                  <a:t>Interest in maximizing </a:t>
                </a:r>
              </a:p>
              <a:p>
                <a:pPr algn="ctr"/>
                <a:r>
                  <a:rPr lang="en-US" sz="1400" dirty="0">
                    <a:latin typeface="Gotham Medium" panose="02000604030000020004" pitchFamily="50" charset="0"/>
                  </a:rPr>
                  <a:t>assets under management.</a:t>
                </a:r>
              </a:p>
            </p:txBody>
          </p:sp>
        </p:grpSp>
        <p:pic>
          <p:nvPicPr>
            <p:cNvPr id="22" name="Graphic 21">
              <a:extLst>
                <a:ext uri="{FF2B5EF4-FFF2-40B4-BE49-F238E27FC236}">
                  <a16:creationId xmlns:a16="http://schemas.microsoft.com/office/drawing/2014/main" id="{D85910E6-B34D-5355-4E7E-23FA0644F1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1320" y="2602179"/>
              <a:ext cx="497264" cy="497264"/>
            </a:xfrm>
            <a:prstGeom prst="rect">
              <a:avLst/>
            </a:prstGeom>
          </p:spPr>
        </p:pic>
      </p:grpSp>
      <p:grpSp>
        <p:nvGrpSpPr>
          <p:cNvPr id="31" name="Group 30">
            <a:extLst>
              <a:ext uri="{FF2B5EF4-FFF2-40B4-BE49-F238E27FC236}">
                <a16:creationId xmlns:a16="http://schemas.microsoft.com/office/drawing/2014/main" id="{C3471573-9ED9-5211-2B70-B9373C3B2934}"/>
              </a:ext>
            </a:extLst>
          </p:cNvPr>
          <p:cNvGrpSpPr/>
          <p:nvPr/>
        </p:nvGrpSpPr>
        <p:grpSpPr>
          <a:xfrm>
            <a:off x="4070967" y="2834617"/>
            <a:ext cx="3720232" cy="1603071"/>
            <a:chOff x="1067490" y="2323426"/>
            <a:chExt cx="4857471" cy="2093115"/>
          </a:xfrm>
        </p:grpSpPr>
        <p:sp>
          <p:nvSpPr>
            <p:cNvPr id="33" name="Oval 32">
              <a:extLst>
                <a:ext uri="{FF2B5EF4-FFF2-40B4-BE49-F238E27FC236}">
                  <a16:creationId xmlns:a16="http://schemas.microsoft.com/office/drawing/2014/main" id="{4C198991-A8A2-1401-909C-FFE72DAA0F34}"/>
                </a:ext>
              </a:extLst>
            </p:cNvPr>
            <p:cNvSpPr/>
            <p:nvPr/>
          </p:nvSpPr>
          <p:spPr>
            <a:xfrm>
              <a:off x="3039025" y="2323426"/>
              <a:ext cx="914400" cy="91440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Gotham Medium" panose="02000604030000020004" pitchFamily="50" charset="0"/>
              </a:endParaRPr>
            </a:p>
          </p:txBody>
        </p:sp>
        <p:sp>
          <p:nvSpPr>
            <p:cNvPr id="34" name="TextBox 33">
              <a:extLst>
                <a:ext uri="{FF2B5EF4-FFF2-40B4-BE49-F238E27FC236}">
                  <a16:creationId xmlns:a16="http://schemas.microsoft.com/office/drawing/2014/main" id="{37BF56EA-6EC4-EC52-5B99-75385BEF2D08}"/>
                </a:ext>
              </a:extLst>
            </p:cNvPr>
            <p:cNvSpPr txBox="1"/>
            <p:nvPr/>
          </p:nvSpPr>
          <p:spPr>
            <a:xfrm>
              <a:off x="1067490" y="3452075"/>
              <a:ext cx="4857471" cy="964466"/>
            </a:xfrm>
            <a:prstGeom prst="rect">
              <a:avLst/>
            </a:prstGeom>
            <a:noFill/>
          </p:spPr>
          <p:txBody>
            <a:bodyPr wrap="square" rtlCol="0">
              <a:spAutoFit/>
            </a:bodyPr>
            <a:lstStyle/>
            <a:p>
              <a:pPr algn="ctr"/>
              <a:r>
                <a:rPr lang="en-US" sz="1400" dirty="0">
                  <a:solidFill>
                    <a:schemeClr val="bg1"/>
                  </a:solidFill>
                  <a:latin typeface="Gotham Medium" panose="02000604030000020004" pitchFamily="50" charset="0"/>
                </a:rPr>
                <a:t>Interest in giving advice </a:t>
              </a:r>
            </a:p>
            <a:p>
              <a:pPr algn="ctr"/>
              <a:r>
                <a:rPr lang="en-US" sz="1400" dirty="0">
                  <a:solidFill>
                    <a:schemeClr val="bg1"/>
                  </a:solidFill>
                  <a:latin typeface="Gotham Medium" panose="02000604030000020004" pitchFamily="50" charset="0"/>
                </a:rPr>
                <a:t>to invest assets rather than </a:t>
              </a:r>
            </a:p>
            <a:p>
              <a:pPr algn="ctr"/>
              <a:r>
                <a:rPr lang="en-US" sz="1400" dirty="0">
                  <a:solidFill>
                    <a:schemeClr val="bg1"/>
                  </a:solidFill>
                  <a:latin typeface="Gotham Medium" panose="02000604030000020004" pitchFamily="50" charset="0"/>
                </a:rPr>
                <a:t>to pay debt.</a:t>
              </a:r>
            </a:p>
          </p:txBody>
        </p:sp>
      </p:grpSp>
      <p:grpSp>
        <p:nvGrpSpPr>
          <p:cNvPr id="36" name="Group 35">
            <a:extLst>
              <a:ext uri="{FF2B5EF4-FFF2-40B4-BE49-F238E27FC236}">
                <a16:creationId xmlns:a16="http://schemas.microsoft.com/office/drawing/2014/main" id="{41AE3C86-7E5B-A2BD-6CD3-C0BC14E5F7A9}"/>
              </a:ext>
            </a:extLst>
          </p:cNvPr>
          <p:cNvGrpSpPr/>
          <p:nvPr/>
        </p:nvGrpSpPr>
        <p:grpSpPr>
          <a:xfrm>
            <a:off x="8192250" y="2754408"/>
            <a:ext cx="3143797" cy="1818515"/>
            <a:chOff x="1366381" y="2323426"/>
            <a:chExt cx="4104825" cy="2374417"/>
          </a:xfrm>
        </p:grpSpPr>
        <p:sp>
          <p:nvSpPr>
            <p:cNvPr id="38" name="Oval 37">
              <a:extLst>
                <a:ext uri="{FF2B5EF4-FFF2-40B4-BE49-F238E27FC236}">
                  <a16:creationId xmlns:a16="http://schemas.microsoft.com/office/drawing/2014/main" id="{100441A9-A4EB-DA18-D030-4990040564E1}"/>
                </a:ext>
              </a:extLst>
            </p:cNvPr>
            <p:cNvSpPr/>
            <p:nvPr/>
          </p:nvSpPr>
          <p:spPr>
            <a:xfrm>
              <a:off x="3039025" y="232342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39" name="TextBox 38">
              <a:extLst>
                <a:ext uri="{FF2B5EF4-FFF2-40B4-BE49-F238E27FC236}">
                  <a16:creationId xmlns:a16="http://schemas.microsoft.com/office/drawing/2014/main" id="{96164147-ECDA-7146-3A40-6EE8D3D69B70}"/>
                </a:ext>
              </a:extLst>
            </p:cNvPr>
            <p:cNvSpPr txBox="1"/>
            <p:nvPr/>
          </p:nvSpPr>
          <p:spPr>
            <a:xfrm>
              <a:off x="1366381" y="3452075"/>
              <a:ext cx="4104825" cy="1245768"/>
            </a:xfrm>
            <a:prstGeom prst="rect">
              <a:avLst/>
            </a:prstGeom>
            <a:noFill/>
          </p:spPr>
          <p:txBody>
            <a:bodyPr wrap="square" rtlCol="0">
              <a:spAutoFit/>
            </a:bodyPr>
            <a:lstStyle/>
            <a:p>
              <a:pPr algn="ctr"/>
              <a:r>
                <a:rPr lang="en-US" sz="1400" dirty="0">
                  <a:latin typeface="Gotham Medium" panose="02000604030000020004" pitchFamily="50" charset="0"/>
                </a:rPr>
                <a:t>Incentive to invest in funds that will result in firm compensation – </a:t>
              </a:r>
              <a:r>
                <a:rPr lang="en-US" sz="1400" dirty="0">
                  <a:latin typeface="Gotham Light" pitchFamily="50" charset="0"/>
                </a:rPr>
                <a:t>even though Darren is not directly compensated.</a:t>
              </a:r>
            </a:p>
          </p:txBody>
        </p:sp>
      </p:grpSp>
      <p:grpSp>
        <p:nvGrpSpPr>
          <p:cNvPr id="40" name="Group 39">
            <a:extLst>
              <a:ext uri="{FF2B5EF4-FFF2-40B4-BE49-F238E27FC236}">
                <a16:creationId xmlns:a16="http://schemas.microsoft.com/office/drawing/2014/main" id="{A561F163-D586-FF22-F647-03F7C5E81ABE}"/>
              </a:ext>
            </a:extLst>
          </p:cNvPr>
          <p:cNvGrpSpPr/>
          <p:nvPr/>
        </p:nvGrpSpPr>
        <p:grpSpPr>
          <a:xfrm>
            <a:off x="3999174" y="3402218"/>
            <a:ext cx="433196" cy="433196"/>
            <a:chOff x="5807983" y="2960016"/>
            <a:chExt cx="679945" cy="679945"/>
          </a:xfrm>
        </p:grpSpPr>
        <p:sp>
          <p:nvSpPr>
            <p:cNvPr id="41" name="Oval 40">
              <a:extLst>
                <a:ext uri="{FF2B5EF4-FFF2-40B4-BE49-F238E27FC236}">
                  <a16:creationId xmlns:a16="http://schemas.microsoft.com/office/drawing/2014/main" id="{33598EF7-59DC-0F4C-B5FA-2A4F5A0E8045}"/>
                </a:ext>
              </a:extLst>
            </p:cNvPr>
            <p:cNvSpPr/>
            <p:nvPr/>
          </p:nvSpPr>
          <p:spPr>
            <a:xfrm>
              <a:off x="5807983" y="2960016"/>
              <a:ext cx="679945" cy="679945"/>
            </a:xfrm>
            <a:prstGeom prst="ellipse">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pic>
          <p:nvPicPr>
            <p:cNvPr id="42" name="Graphic 41">
              <a:extLst>
                <a:ext uri="{FF2B5EF4-FFF2-40B4-BE49-F238E27FC236}">
                  <a16:creationId xmlns:a16="http://schemas.microsoft.com/office/drawing/2014/main" id="{285F5C24-CB52-714C-DDE9-CFF0FCB419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95947" y="3116096"/>
              <a:ext cx="365968" cy="365968"/>
            </a:xfrm>
            <a:prstGeom prst="rect">
              <a:avLst/>
            </a:prstGeom>
          </p:spPr>
        </p:pic>
      </p:grpSp>
      <p:pic>
        <p:nvPicPr>
          <p:cNvPr id="43" name="Graphic 42">
            <a:extLst>
              <a:ext uri="{FF2B5EF4-FFF2-40B4-BE49-F238E27FC236}">
                <a16:creationId xmlns:a16="http://schemas.microsoft.com/office/drawing/2014/main" id="{1CE89E28-BE68-0EA4-4A61-A825F8769B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35199" y="2955733"/>
            <a:ext cx="434122" cy="434122"/>
          </a:xfrm>
          <a:prstGeom prst="rect">
            <a:avLst/>
          </a:prstGeom>
        </p:spPr>
      </p:pic>
      <p:pic>
        <p:nvPicPr>
          <p:cNvPr id="45" name="Graphic 44">
            <a:extLst>
              <a:ext uri="{FF2B5EF4-FFF2-40B4-BE49-F238E27FC236}">
                <a16:creationId xmlns:a16="http://schemas.microsoft.com/office/drawing/2014/main" id="{79ECEAFA-0C11-1E1B-217C-53F92734DA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15954" y="2885429"/>
            <a:ext cx="402251" cy="402251"/>
          </a:xfrm>
          <a:prstGeom prst="rect">
            <a:avLst/>
          </a:prstGeom>
        </p:spPr>
      </p:pic>
    </p:spTree>
    <p:extLst>
      <p:ext uri="{BB962C8B-B14F-4D97-AF65-F5344CB8AC3E}">
        <p14:creationId xmlns:p14="http://schemas.microsoft.com/office/powerpoint/2010/main" val="273886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97E6B680-FAC3-E90E-A940-17DB6B5929ED}"/>
              </a:ext>
            </a:extLst>
          </p:cNvPr>
          <p:cNvPicPr>
            <a:picLocks noChangeAspect="1"/>
          </p:cNvPicPr>
          <p:nvPr/>
        </p:nvPicPr>
        <p:blipFill rotWithShape="1">
          <a:blip r:embed="rId3">
            <a:extLst>
              <a:ext uri="{28A0092B-C50C-407E-A947-70E740481C1C}">
                <a14:useLocalDpi xmlns:a14="http://schemas.microsoft.com/office/drawing/2010/main" val="0"/>
              </a:ext>
            </a:extLst>
          </a:blip>
          <a:srcRect l="-19272" t="233" r="21890" b="-233"/>
          <a:stretch/>
        </p:blipFill>
        <p:spPr>
          <a:xfrm>
            <a:off x="3589867" y="-4486"/>
            <a:ext cx="8648041" cy="6110558"/>
          </a:xfrm>
          <a:prstGeom prst="rect">
            <a:avLst/>
          </a:prstGeom>
        </p:spPr>
      </p:pic>
      <p:sp>
        <p:nvSpPr>
          <p:cNvPr id="48" name="Rectangle 47">
            <a:extLst>
              <a:ext uri="{FF2B5EF4-FFF2-40B4-BE49-F238E27FC236}">
                <a16:creationId xmlns:a16="http://schemas.microsoft.com/office/drawing/2014/main" id="{C8DC2BA9-7A1B-C7A4-9508-7F92B909C4E8}"/>
              </a:ext>
            </a:extLst>
          </p:cNvPr>
          <p:cNvSpPr/>
          <p:nvPr/>
        </p:nvSpPr>
        <p:spPr>
          <a:xfrm>
            <a:off x="4229909" y="8175"/>
            <a:ext cx="7444182" cy="6110558"/>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E412C25-CCA8-97EF-906B-B0B3E4E515D0}"/>
              </a:ext>
            </a:extLst>
          </p:cNvPr>
          <p:cNvGrpSpPr/>
          <p:nvPr/>
        </p:nvGrpSpPr>
        <p:grpSpPr>
          <a:xfrm>
            <a:off x="757486" y="1097629"/>
            <a:ext cx="5982541" cy="523220"/>
            <a:chOff x="757486" y="1097629"/>
            <a:chExt cx="5982541" cy="523220"/>
          </a:xfrm>
        </p:grpSpPr>
        <p:sp>
          <p:nvSpPr>
            <p:cNvPr id="3" name="Rectangle 2">
              <a:extLst>
                <a:ext uri="{FF2B5EF4-FFF2-40B4-BE49-F238E27FC236}">
                  <a16:creationId xmlns:a16="http://schemas.microsoft.com/office/drawing/2014/main" id="{02199A59-415B-9A6A-58E0-140D73496A11}"/>
                </a:ext>
              </a:extLst>
            </p:cNvPr>
            <p:cNvSpPr/>
            <p:nvPr/>
          </p:nvSpPr>
          <p:spPr>
            <a:xfrm>
              <a:off x="757486" y="1097629"/>
              <a:ext cx="5826928"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TextBox 13">
              <a:extLst>
                <a:ext uri="{FF2B5EF4-FFF2-40B4-BE49-F238E27FC236}">
                  <a16:creationId xmlns:a16="http://schemas.microsoft.com/office/drawing/2014/main" id="{50714330-7DAA-278F-8A9A-B6DD3A3EFE95}"/>
                </a:ext>
              </a:extLst>
            </p:cNvPr>
            <p:cNvSpPr txBox="1"/>
            <p:nvPr/>
          </p:nvSpPr>
          <p:spPr>
            <a:xfrm>
              <a:off x="913099" y="1120307"/>
              <a:ext cx="5826928"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Duty of Loyalty </a:t>
              </a:r>
              <a:r>
                <a:rPr lang="en-US" sz="2400" dirty="0">
                  <a:solidFill>
                    <a:srgbClr val="FFCE34"/>
                  </a:solidFill>
                  <a:latin typeface="Gotham Medium" panose="02000604030000020004" pitchFamily="50" charset="0"/>
                </a:rPr>
                <a:t>requires Darren to</a:t>
              </a:r>
            </a:p>
          </p:txBody>
        </p:sp>
      </p:grpSp>
      <p:grpSp>
        <p:nvGrpSpPr>
          <p:cNvPr id="38" name="Group 37">
            <a:extLst>
              <a:ext uri="{FF2B5EF4-FFF2-40B4-BE49-F238E27FC236}">
                <a16:creationId xmlns:a16="http://schemas.microsoft.com/office/drawing/2014/main" id="{31686D94-04A2-8A08-4BD9-5A8865E64E3E}"/>
              </a:ext>
            </a:extLst>
          </p:cNvPr>
          <p:cNvGrpSpPr/>
          <p:nvPr/>
        </p:nvGrpSpPr>
        <p:grpSpPr>
          <a:xfrm>
            <a:off x="713944" y="2677833"/>
            <a:ext cx="6151313" cy="781136"/>
            <a:chOff x="757486" y="2331295"/>
            <a:chExt cx="6151313" cy="781136"/>
          </a:xfrm>
        </p:grpSpPr>
        <p:sp>
          <p:nvSpPr>
            <p:cNvPr id="16" name="TextBox 15">
              <a:extLst>
                <a:ext uri="{FF2B5EF4-FFF2-40B4-BE49-F238E27FC236}">
                  <a16:creationId xmlns:a16="http://schemas.microsoft.com/office/drawing/2014/main" id="{F6338913-92DA-EFEB-0F6B-929A7730F932}"/>
                </a:ext>
              </a:extLst>
            </p:cNvPr>
            <p:cNvSpPr txBox="1"/>
            <p:nvPr/>
          </p:nvSpPr>
          <p:spPr>
            <a:xfrm>
              <a:off x="1629200" y="2523558"/>
              <a:ext cx="5279599" cy="369332"/>
            </a:xfrm>
            <a:prstGeom prst="rect">
              <a:avLst/>
            </a:prstGeom>
            <a:noFill/>
          </p:spPr>
          <p:txBody>
            <a:bodyPr wrap="square" rtlCol="0">
              <a:spAutoFit/>
            </a:bodyPr>
            <a:lstStyle/>
            <a:p>
              <a:r>
                <a:rPr lang="en-US" dirty="0">
                  <a:latin typeface="Gotham" panose="02000604040000020004" pitchFamily="50" charset="0"/>
                </a:rPr>
                <a:t>Fully disclose Material Conflicts of Interest.</a:t>
              </a:r>
            </a:p>
          </p:txBody>
        </p:sp>
        <p:grpSp>
          <p:nvGrpSpPr>
            <p:cNvPr id="22" name="Group 21">
              <a:extLst>
                <a:ext uri="{FF2B5EF4-FFF2-40B4-BE49-F238E27FC236}">
                  <a16:creationId xmlns:a16="http://schemas.microsoft.com/office/drawing/2014/main" id="{D4EFB002-AA91-8BBF-E331-D8F0933CE4A3}"/>
                </a:ext>
              </a:extLst>
            </p:cNvPr>
            <p:cNvGrpSpPr/>
            <p:nvPr/>
          </p:nvGrpSpPr>
          <p:grpSpPr>
            <a:xfrm>
              <a:off x="757486" y="2331295"/>
              <a:ext cx="781136" cy="781136"/>
              <a:chOff x="582062" y="2131830"/>
              <a:chExt cx="781136" cy="781136"/>
            </a:xfrm>
          </p:grpSpPr>
          <p:sp>
            <p:nvSpPr>
              <p:cNvPr id="30" name="Oval 29">
                <a:extLst>
                  <a:ext uri="{FF2B5EF4-FFF2-40B4-BE49-F238E27FC236}">
                    <a16:creationId xmlns:a16="http://schemas.microsoft.com/office/drawing/2014/main" id="{B38DF0FA-68AF-1310-0814-408710F51EB4}"/>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7362C55-7544-5F49-B007-F42FF981EE4C}"/>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7" name="Group 36">
            <a:extLst>
              <a:ext uri="{FF2B5EF4-FFF2-40B4-BE49-F238E27FC236}">
                <a16:creationId xmlns:a16="http://schemas.microsoft.com/office/drawing/2014/main" id="{45F635D5-5AEB-534B-CCFF-5F0B08E5C25A}"/>
              </a:ext>
            </a:extLst>
          </p:cNvPr>
          <p:cNvGrpSpPr/>
          <p:nvPr/>
        </p:nvGrpSpPr>
        <p:grpSpPr>
          <a:xfrm>
            <a:off x="713944" y="3697666"/>
            <a:ext cx="7305383" cy="781136"/>
            <a:chOff x="757486" y="3488112"/>
            <a:chExt cx="7305383" cy="781136"/>
          </a:xfrm>
        </p:grpSpPr>
        <p:grpSp>
          <p:nvGrpSpPr>
            <p:cNvPr id="20" name="Group 19">
              <a:extLst>
                <a:ext uri="{FF2B5EF4-FFF2-40B4-BE49-F238E27FC236}">
                  <a16:creationId xmlns:a16="http://schemas.microsoft.com/office/drawing/2014/main" id="{B7B0F0E5-A05D-12CF-0F22-FF68F9688D5D}"/>
                </a:ext>
              </a:extLst>
            </p:cNvPr>
            <p:cNvGrpSpPr/>
            <p:nvPr/>
          </p:nvGrpSpPr>
          <p:grpSpPr>
            <a:xfrm>
              <a:off x="757486" y="3488112"/>
              <a:ext cx="7305383" cy="781136"/>
              <a:chOff x="598391" y="1978702"/>
              <a:chExt cx="7305383" cy="781136"/>
            </a:xfrm>
          </p:grpSpPr>
          <p:sp>
            <p:nvSpPr>
              <p:cNvPr id="34" name="Oval 33">
                <a:extLst>
                  <a:ext uri="{FF2B5EF4-FFF2-40B4-BE49-F238E27FC236}">
                    <a16:creationId xmlns:a16="http://schemas.microsoft.com/office/drawing/2014/main" id="{311B204C-04A8-3CC5-D087-3CEF5D79880B}"/>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9AA524F-188A-BA49-575E-B8D88C15628B}"/>
                  </a:ext>
                </a:extLst>
              </p:cNvPr>
              <p:cNvSpPr txBox="1"/>
              <p:nvPr/>
            </p:nvSpPr>
            <p:spPr>
              <a:xfrm>
                <a:off x="1470105" y="2178692"/>
                <a:ext cx="6433669" cy="369332"/>
              </a:xfrm>
              <a:prstGeom prst="rect">
                <a:avLst/>
              </a:prstGeom>
              <a:noFill/>
            </p:spPr>
            <p:txBody>
              <a:bodyPr wrap="square" rtlCol="0">
                <a:spAutoFit/>
              </a:bodyPr>
              <a:lstStyle/>
              <a:p>
                <a:r>
                  <a:rPr lang="en-US" dirty="0">
                    <a:latin typeface="Gotham" panose="02000604040000020004" pitchFamily="50" charset="0"/>
                  </a:rPr>
                  <a:t>Obtain the Client’s informed consent to the conflict.</a:t>
                </a:r>
              </a:p>
            </p:txBody>
          </p:sp>
        </p:grpSp>
        <p:sp>
          <p:nvSpPr>
            <p:cNvPr id="23" name="TextBox 22">
              <a:extLst>
                <a:ext uri="{FF2B5EF4-FFF2-40B4-BE49-F238E27FC236}">
                  <a16:creationId xmlns:a16="http://schemas.microsoft.com/office/drawing/2014/main" id="{91E63F7B-3B7E-C170-8046-0FEF1840CAB4}"/>
                </a:ext>
              </a:extLst>
            </p:cNvPr>
            <p:cNvSpPr txBox="1"/>
            <p:nvPr/>
          </p:nvSpPr>
          <p:spPr>
            <a:xfrm>
              <a:off x="801382" y="3593126"/>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39" name="Group 38">
            <a:extLst>
              <a:ext uri="{FF2B5EF4-FFF2-40B4-BE49-F238E27FC236}">
                <a16:creationId xmlns:a16="http://schemas.microsoft.com/office/drawing/2014/main" id="{8FBBB3D7-A7D0-657C-54B6-331E362DAF6F}"/>
              </a:ext>
            </a:extLst>
          </p:cNvPr>
          <p:cNvGrpSpPr/>
          <p:nvPr/>
        </p:nvGrpSpPr>
        <p:grpSpPr>
          <a:xfrm>
            <a:off x="713944" y="4717499"/>
            <a:ext cx="7515656" cy="781136"/>
            <a:chOff x="757486" y="4644929"/>
            <a:chExt cx="7515656" cy="781136"/>
          </a:xfrm>
        </p:grpSpPr>
        <p:grpSp>
          <p:nvGrpSpPr>
            <p:cNvPr id="21" name="Group 20">
              <a:extLst>
                <a:ext uri="{FF2B5EF4-FFF2-40B4-BE49-F238E27FC236}">
                  <a16:creationId xmlns:a16="http://schemas.microsoft.com/office/drawing/2014/main" id="{7C17F970-2FFA-C5EB-221B-8935F5004571}"/>
                </a:ext>
              </a:extLst>
            </p:cNvPr>
            <p:cNvGrpSpPr/>
            <p:nvPr/>
          </p:nvGrpSpPr>
          <p:grpSpPr>
            <a:xfrm>
              <a:off x="757486" y="4644929"/>
              <a:ext cx="7515656" cy="781136"/>
              <a:chOff x="598391" y="1978702"/>
              <a:chExt cx="7515656" cy="781136"/>
            </a:xfrm>
          </p:grpSpPr>
          <p:sp>
            <p:nvSpPr>
              <p:cNvPr id="32" name="Oval 31">
                <a:extLst>
                  <a:ext uri="{FF2B5EF4-FFF2-40B4-BE49-F238E27FC236}">
                    <a16:creationId xmlns:a16="http://schemas.microsoft.com/office/drawing/2014/main" id="{547F1F52-D4F6-D41D-27EC-7A5B499CB63F}"/>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53DC651-FC46-9EF1-9D4F-948CBDEB9398}"/>
                  </a:ext>
                </a:extLst>
              </p:cNvPr>
              <p:cNvSpPr txBox="1"/>
              <p:nvPr/>
            </p:nvSpPr>
            <p:spPr>
              <a:xfrm>
                <a:off x="1470105" y="2194723"/>
                <a:ext cx="6643942" cy="369332"/>
              </a:xfrm>
              <a:prstGeom prst="rect">
                <a:avLst/>
              </a:prstGeom>
              <a:noFill/>
            </p:spPr>
            <p:txBody>
              <a:bodyPr wrap="square" rtlCol="0">
                <a:spAutoFit/>
              </a:bodyPr>
              <a:lstStyle/>
              <a:p>
                <a:r>
                  <a:rPr lang="en-US" dirty="0">
                    <a:latin typeface="Gotham" panose="02000604040000020004" pitchFamily="50" charset="0"/>
                  </a:rPr>
                  <a:t>Manage the conflict in Client’s best interests.</a:t>
                </a:r>
              </a:p>
            </p:txBody>
          </p:sp>
        </p:grpSp>
        <p:sp>
          <p:nvSpPr>
            <p:cNvPr id="29" name="TextBox 28">
              <a:extLst>
                <a:ext uri="{FF2B5EF4-FFF2-40B4-BE49-F238E27FC236}">
                  <a16:creationId xmlns:a16="http://schemas.microsoft.com/office/drawing/2014/main" id="{A7462D50-7628-E562-085E-85A184AA8190}"/>
                </a:ext>
              </a:extLst>
            </p:cNvPr>
            <p:cNvSpPr txBox="1"/>
            <p:nvPr/>
          </p:nvSpPr>
          <p:spPr>
            <a:xfrm>
              <a:off x="801382" y="475628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
        <p:nvSpPr>
          <p:cNvPr id="41" name="TextBox 40">
            <a:extLst>
              <a:ext uri="{FF2B5EF4-FFF2-40B4-BE49-F238E27FC236}">
                <a16:creationId xmlns:a16="http://schemas.microsoft.com/office/drawing/2014/main" id="{2B523A8B-C2AD-6350-0E14-411CFB6DCBFC}"/>
              </a:ext>
            </a:extLst>
          </p:cNvPr>
          <p:cNvSpPr txBox="1"/>
          <p:nvPr/>
        </p:nvSpPr>
        <p:spPr>
          <a:xfrm>
            <a:off x="728458" y="1845818"/>
            <a:ext cx="602608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Gotham" panose="02000604040000020004" pitchFamily="50" charset="0"/>
              </a:rPr>
              <a:t>Avoid the Conflicts of Interest, or:</a:t>
            </a:r>
          </a:p>
        </p:txBody>
      </p:sp>
    </p:spTree>
    <p:extLst>
      <p:ext uri="{BB962C8B-B14F-4D97-AF65-F5344CB8AC3E}">
        <p14:creationId xmlns:p14="http://schemas.microsoft.com/office/powerpoint/2010/main" val="61462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7FC0FFB-22B5-749D-CCA9-81970DC09F7B}"/>
              </a:ext>
            </a:extLst>
          </p:cNvPr>
          <p:cNvPicPr>
            <a:picLocks noChangeAspect="1"/>
          </p:cNvPicPr>
          <p:nvPr/>
        </p:nvPicPr>
        <p:blipFill rotWithShape="1">
          <a:blip r:embed="rId3">
            <a:extLst>
              <a:ext uri="{28A0092B-C50C-407E-A947-70E740481C1C}">
                <a14:useLocalDpi xmlns:a14="http://schemas.microsoft.com/office/drawing/2010/main" val="0"/>
              </a:ext>
            </a:extLst>
          </a:blip>
          <a:srcRect l="8795" r="-8795"/>
          <a:stretch/>
        </p:blipFill>
        <p:spPr>
          <a:xfrm flipH="1">
            <a:off x="2799822" y="-36114"/>
            <a:ext cx="9438086" cy="6292057"/>
          </a:xfrm>
          <a:prstGeom prst="rect">
            <a:avLst/>
          </a:prstGeom>
        </p:spPr>
      </p:pic>
      <p:sp>
        <p:nvSpPr>
          <p:cNvPr id="46" name="Rectangle 45">
            <a:extLst>
              <a:ext uri="{FF2B5EF4-FFF2-40B4-BE49-F238E27FC236}">
                <a16:creationId xmlns:a16="http://schemas.microsoft.com/office/drawing/2014/main" id="{49B4D47C-7AC1-0C19-427D-E088A6A5A19F}"/>
              </a:ext>
            </a:extLst>
          </p:cNvPr>
          <p:cNvSpPr/>
          <p:nvPr/>
        </p:nvSpPr>
        <p:spPr>
          <a:xfrm>
            <a:off x="3038453" y="-18704"/>
            <a:ext cx="6108445" cy="6137437"/>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Identify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CD455E21-3700-772B-B5DF-B3A4109A530C}"/>
              </a:ext>
            </a:extLst>
          </p:cNvPr>
          <p:cNvGrpSpPr/>
          <p:nvPr/>
        </p:nvGrpSpPr>
        <p:grpSpPr>
          <a:xfrm>
            <a:off x="657428" y="1074514"/>
            <a:ext cx="5874324" cy="811137"/>
            <a:chOff x="741835" y="1201124"/>
            <a:chExt cx="5874324" cy="811137"/>
          </a:xfrm>
        </p:grpSpPr>
        <p:sp>
          <p:nvSpPr>
            <p:cNvPr id="18" name="Rectangle: Rounded Corners 17">
              <a:extLst>
                <a:ext uri="{FF2B5EF4-FFF2-40B4-BE49-F238E27FC236}">
                  <a16:creationId xmlns:a16="http://schemas.microsoft.com/office/drawing/2014/main" id="{08751FBE-025F-9DFC-FA12-C156E1282FC4}"/>
                </a:ext>
              </a:extLst>
            </p:cNvPr>
            <p:cNvSpPr/>
            <p:nvPr/>
          </p:nvSpPr>
          <p:spPr>
            <a:xfrm>
              <a:off x="997065" y="1324316"/>
              <a:ext cx="5434418"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1598337" y="1369752"/>
              <a:ext cx="50178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Are these conflicts Material?</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41835" y="1201124"/>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35" name="TextBox 34">
            <a:extLst>
              <a:ext uri="{FF2B5EF4-FFF2-40B4-BE49-F238E27FC236}">
                <a16:creationId xmlns:a16="http://schemas.microsoft.com/office/drawing/2014/main" id="{FA740DD7-7158-E1B2-07D7-8B9657E3BFB3}"/>
              </a:ext>
            </a:extLst>
          </p:cNvPr>
          <p:cNvSpPr txBox="1"/>
          <p:nvPr/>
        </p:nvSpPr>
        <p:spPr>
          <a:xfrm>
            <a:off x="758434" y="2562452"/>
            <a:ext cx="529946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Gotham Book" panose="02000604040000020004" pitchFamily="50" charset="0"/>
              </a:rPr>
              <a:t>Information is Material when a reasonable </a:t>
            </a:r>
            <a:r>
              <a:rPr kumimoji="0" lang="en-US" sz="2400" i="0" u="none" strike="noStrike" kern="1200" cap="none" spc="0" normalizeH="0" baseline="0" noProof="0" dirty="0">
                <a:ln>
                  <a:noFill/>
                </a:ln>
                <a:effectLst/>
                <a:uLnTx/>
                <a:uFillTx/>
                <a:latin typeface="Gotham" panose="02000604040000020004" pitchFamily="50" charset="0"/>
              </a:rPr>
              <a:t>Client</a:t>
            </a:r>
            <a:r>
              <a:rPr kumimoji="0" lang="en-US" sz="2400" i="0" u="none" strike="noStrike" kern="1200" cap="none" spc="0" normalizeH="0" baseline="0" noProof="0" dirty="0">
                <a:ln>
                  <a:noFill/>
                </a:ln>
                <a:effectLst/>
                <a:uLnTx/>
                <a:uFillTx/>
                <a:latin typeface="Gotham Book" panose="02000604040000020004" pitchFamily="50" charset="0"/>
              </a:rPr>
              <a:t> or prospective </a:t>
            </a:r>
            <a:r>
              <a:rPr kumimoji="0" lang="en-US" sz="2400" i="0" u="none" strike="noStrike" kern="1200" cap="none" spc="0" normalizeH="0" baseline="0" noProof="0" dirty="0">
                <a:ln>
                  <a:noFill/>
                </a:ln>
                <a:effectLst/>
                <a:uLnTx/>
                <a:uFillTx/>
                <a:latin typeface="Gotham" panose="02000604040000020004" pitchFamily="50" charset="0"/>
              </a:rPr>
              <a:t>Client</a:t>
            </a:r>
            <a:r>
              <a:rPr kumimoji="0" lang="en-US" sz="2400" i="0" u="none" strike="noStrike" kern="1200" cap="none" spc="0" normalizeH="0" baseline="0" noProof="0" dirty="0">
                <a:ln>
                  <a:noFill/>
                </a:ln>
                <a:effectLst/>
                <a:uLnTx/>
                <a:uFillTx/>
                <a:latin typeface="Gotham Book" panose="02000604040000020004" pitchFamily="50" charset="0"/>
              </a:rPr>
              <a:t> would consider the information important in making a decision.</a:t>
            </a:r>
          </a:p>
        </p:txBody>
      </p:sp>
    </p:spTree>
    <p:extLst>
      <p:ext uri="{BB962C8B-B14F-4D97-AF65-F5344CB8AC3E}">
        <p14:creationId xmlns:p14="http://schemas.microsoft.com/office/powerpoint/2010/main" val="22235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Avoiding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76166CF1-FC50-F648-23D7-CB9DD12F287D}"/>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870956" y="2536447"/>
              <a:ext cx="2640317"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Gotham" panose="02000604040000020004" pitchFamily="50" charset="0"/>
                </a:rPr>
                <a:t>Can Darren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Gotham" panose="02000604040000020004" pitchFamily="50" charset="0"/>
                </a:rPr>
                <a:t>avoid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Gotham" panose="02000604040000020004" pitchFamily="50" charset="0"/>
                </a:rPr>
                <a:t>conflicts of interest in this situation?</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15" name="TextBox 14">
            <a:extLst>
              <a:ext uri="{FF2B5EF4-FFF2-40B4-BE49-F238E27FC236}">
                <a16:creationId xmlns:a16="http://schemas.microsoft.com/office/drawing/2014/main" id="{D6B373AB-59D4-9689-E419-B6797695E001}"/>
              </a:ext>
            </a:extLst>
          </p:cNvPr>
          <p:cNvSpPr txBox="1"/>
          <p:nvPr/>
        </p:nvSpPr>
        <p:spPr>
          <a:xfrm>
            <a:off x="4388407" y="1798581"/>
            <a:ext cx="6374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Conflicts of Interest</a:t>
            </a:r>
          </a:p>
        </p:txBody>
      </p:sp>
      <p:grpSp>
        <p:nvGrpSpPr>
          <p:cNvPr id="21" name="Group 20">
            <a:extLst>
              <a:ext uri="{FF2B5EF4-FFF2-40B4-BE49-F238E27FC236}">
                <a16:creationId xmlns:a16="http://schemas.microsoft.com/office/drawing/2014/main" id="{50ACB4FE-0900-3C2D-AC40-6DA443D84A3D}"/>
              </a:ext>
            </a:extLst>
          </p:cNvPr>
          <p:cNvGrpSpPr/>
          <p:nvPr/>
        </p:nvGrpSpPr>
        <p:grpSpPr>
          <a:xfrm>
            <a:off x="4408285" y="2475759"/>
            <a:ext cx="6770011" cy="1019099"/>
            <a:chOff x="4388407" y="2535393"/>
            <a:chExt cx="6770011" cy="1019099"/>
          </a:xfrm>
        </p:grpSpPr>
        <p:sp>
          <p:nvSpPr>
            <p:cNvPr id="3" name="TextBox 2">
              <a:extLst>
                <a:ext uri="{FF2B5EF4-FFF2-40B4-BE49-F238E27FC236}">
                  <a16:creationId xmlns:a16="http://schemas.microsoft.com/office/drawing/2014/main" id="{6DE317D0-D80E-0BB1-0B4B-3BBBAA99B0BC}"/>
                </a:ext>
              </a:extLst>
            </p:cNvPr>
            <p:cNvSpPr txBox="1"/>
            <p:nvPr/>
          </p:nvSpPr>
          <p:spPr>
            <a:xfrm>
              <a:off x="4388407" y="2535393"/>
              <a:ext cx="67700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Medium" panose="02000604030000020004" pitchFamily="50" charset="0"/>
                </a:rPr>
                <a:t>Interest in Mei maximizing invested assets</a:t>
              </a:r>
            </a:p>
          </p:txBody>
        </p:sp>
        <p:grpSp>
          <p:nvGrpSpPr>
            <p:cNvPr id="20" name="Group 19">
              <a:extLst>
                <a:ext uri="{FF2B5EF4-FFF2-40B4-BE49-F238E27FC236}">
                  <a16:creationId xmlns:a16="http://schemas.microsoft.com/office/drawing/2014/main" id="{E31A8081-969C-1C8D-58D0-1E544A5DF4DB}"/>
                </a:ext>
              </a:extLst>
            </p:cNvPr>
            <p:cNvGrpSpPr/>
            <p:nvPr/>
          </p:nvGrpSpPr>
          <p:grpSpPr>
            <a:xfrm>
              <a:off x="5715000" y="2993236"/>
              <a:ext cx="1025031" cy="561256"/>
              <a:chOff x="5715000" y="2993236"/>
              <a:chExt cx="1025031" cy="561256"/>
            </a:xfrm>
          </p:grpSpPr>
          <p:sp>
            <p:nvSpPr>
              <p:cNvPr id="18" name="Rectangle 17">
                <a:extLst>
                  <a:ext uri="{FF2B5EF4-FFF2-40B4-BE49-F238E27FC236}">
                    <a16:creationId xmlns:a16="http://schemas.microsoft.com/office/drawing/2014/main" id="{7D6CCB72-8047-AB40-6E17-897687978BDF}"/>
                  </a:ext>
                </a:extLst>
              </p:cNvPr>
              <p:cNvSpPr/>
              <p:nvPr/>
            </p:nvSpPr>
            <p:spPr>
              <a:xfrm>
                <a:off x="5715000" y="3012446"/>
                <a:ext cx="1025031" cy="5420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F841ED4-5972-AAEC-4AF6-E6D1D99A8EB0}"/>
                  </a:ext>
                </a:extLst>
              </p:cNvPr>
              <p:cNvSpPr txBox="1"/>
              <p:nvPr/>
            </p:nvSpPr>
            <p:spPr>
              <a:xfrm>
                <a:off x="5841018" y="2993236"/>
                <a:ext cx="792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No</a:t>
                </a:r>
              </a:p>
            </p:txBody>
          </p:sp>
        </p:grpSp>
      </p:grpSp>
      <p:grpSp>
        <p:nvGrpSpPr>
          <p:cNvPr id="22" name="Group 21">
            <a:extLst>
              <a:ext uri="{FF2B5EF4-FFF2-40B4-BE49-F238E27FC236}">
                <a16:creationId xmlns:a16="http://schemas.microsoft.com/office/drawing/2014/main" id="{7491BA62-2D7C-9E14-2EEA-B542062D8D59}"/>
              </a:ext>
            </a:extLst>
          </p:cNvPr>
          <p:cNvGrpSpPr/>
          <p:nvPr/>
        </p:nvGrpSpPr>
        <p:grpSpPr>
          <a:xfrm>
            <a:off x="4408284" y="3720638"/>
            <a:ext cx="6770011" cy="1077155"/>
            <a:chOff x="4388407" y="2535393"/>
            <a:chExt cx="6770011" cy="1077155"/>
          </a:xfrm>
        </p:grpSpPr>
        <p:sp>
          <p:nvSpPr>
            <p:cNvPr id="23" name="TextBox 22">
              <a:extLst>
                <a:ext uri="{FF2B5EF4-FFF2-40B4-BE49-F238E27FC236}">
                  <a16:creationId xmlns:a16="http://schemas.microsoft.com/office/drawing/2014/main" id="{F92A30E2-2A80-C2B4-3303-E130DFB3D2C3}"/>
                </a:ext>
              </a:extLst>
            </p:cNvPr>
            <p:cNvSpPr txBox="1"/>
            <p:nvPr/>
          </p:nvSpPr>
          <p:spPr>
            <a:xfrm>
              <a:off x="4388407" y="2535393"/>
              <a:ext cx="67700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Medium" panose="02000604030000020004" pitchFamily="50" charset="0"/>
                </a:rPr>
                <a:t>Firm’s third-party compensation arrangement </a:t>
              </a:r>
            </a:p>
          </p:txBody>
        </p:sp>
        <p:grpSp>
          <p:nvGrpSpPr>
            <p:cNvPr id="29" name="Group 28">
              <a:extLst>
                <a:ext uri="{FF2B5EF4-FFF2-40B4-BE49-F238E27FC236}">
                  <a16:creationId xmlns:a16="http://schemas.microsoft.com/office/drawing/2014/main" id="{56D0B08F-2730-6B49-01E4-2BA69E8A05BC}"/>
                </a:ext>
              </a:extLst>
            </p:cNvPr>
            <p:cNvGrpSpPr/>
            <p:nvPr/>
          </p:nvGrpSpPr>
          <p:grpSpPr>
            <a:xfrm>
              <a:off x="6934200" y="3051292"/>
              <a:ext cx="1025031" cy="561256"/>
              <a:chOff x="6934200" y="3051292"/>
              <a:chExt cx="1025031" cy="561256"/>
            </a:xfrm>
          </p:grpSpPr>
          <p:sp>
            <p:nvSpPr>
              <p:cNvPr id="30" name="Rectangle 29">
                <a:extLst>
                  <a:ext uri="{FF2B5EF4-FFF2-40B4-BE49-F238E27FC236}">
                    <a16:creationId xmlns:a16="http://schemas.microsoft.com/office/drawing/2014/main" id="{18860BC1-BFEC-020B-37D2-83BFCC88E022}"/>
                  </a:ext>
                </a:extLst>
              </p:cNvPr>
              <p:cNvSpPr/>
              <p:nvPr/>
            </p:nvSpPr>
            <p:spPr>
              <a:xfrm>
                <a:off x="6934200" y="3070502"/>
                <a:ext cx="1025031" cy="5420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B1F398D-EE71-EC1D-7A53-35BF551C5748}"/>
                  </a:ext>
                </a:extLst>
              </p:cNvPr>
              <p:cNvSpPr txBox="1"/>
              <p:nvPr/>
            </p:nvSpPr>
            <p:spPr>
              <a:xfrm>
                <a:off x="7060218" y="3051292"/>
                <a:ext cx="792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No</a:t>
                </a:r>
              </a:p>
            </p:txBody>
          </p:sp>
        </p:grpSp>
      </p:grpSp>
    </p:spTree>
    <p:extLst>
      <p:ext uri="{BB962C8B-B14F-4D97-AF65-F5344CB8AC3E}">
        <p14:creationId xmlns:p14="http://schemas.microsoft.com/office/powerpoint/2010/main" val="105764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97E6B680-FAC3-E90E-A940-17DB6B5929ED}"/>
              </a:ext>
            </a:extLst>
          </p:cNvPr>
          <p:cNvPicPr>
            <a:picLocks noChangeAspect="1"/>
          </p:cNvPicPr>
          <p:nvPr/>
        </p:nvPicPr>
        <p:blipFill rotWithShape="1">
          <a:blip r:embed="rId3">
            <a:extLst>
              <a:ext uri="{28A0092B-C50C-407E-A947-70E740481C1C}">
                <a14:useLocalDpi xmlns:a14="http://schemas.microsoft.com/office/drawing/2010/main" val="0"/>
              </a:ext>
            </a:extLst>
          </a:blip>
          <a:srcRect l="-19272" t="233" r="21890" b="-233"/>
          <a:stretch/>
        </p:blipFill>
        <p:spPr>
          <a:xfrm>
            <a:off x="3589867" y="-4486"/>
            <a:ext cx="8648041" cy="6110558"/>
          </a:xfrm>
          <a:prstGeom prst="rect">
            <a:avLst/>
          </a:prstGeom>
        </p:spPr>
      </p:pic>
      <p:sp>
        <p:nvSpPr>
          <p:cNvPr id="48" name="Rectangle 47">
            <a:extLst>
              <a:ext uri="{FF2B5EF4-FFF2-40B4-BE49-F238E27FC236}">
                <a16:creationId xmlns:a16="http://schemas.microsoft.com/office/drawing/2014/main" id="{C8DC2BA9-7A1B-C7A4-9508-7F92B909C4E8}"/>
              </a:ext>
            </a:extLst>
          </p:cNvPr>
          <p:cNvSpPr/>
          <p:nvPr/>
        </p:nvSpPr>
        <p:spPr>
          <a:xfrm>
            <a:off x="4229909" y="8175"/>
            <a:ext cx="7444182" cy="6110558"/>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E412C25-CCA8-97EF-906B-B0B3E4E515D0}"/>
              </a:ext>
            </a:extLst>
          </p:cNvPr>
          <p:cNvGrpSpPr/>
          <p:nvPr/>
        </p:nvGrpSpPr>
        <p:grpSpPr>
          <a:xfrm>
            <a:off x="757486" y="1097629"/>
            <a:ext cx="5982541" cy="523220"/>
            <a:chOff x="757486" y="1097629"/>
            <a:chExt cx="5982541" cy="523220"/>
          </a:xfrm>
        </p:grpSpPr>
        <p:sp>
          <p:nvSpPr>
            <p:cNvPr id="3" name="Rectangle 2">
              <a:extLst>
                <a:ext uri="{FF2B5EF4-FFF2-40B4-BE49-F238E27FC236}">
                  <a16:creationId xmlns:a16="http://schemas.microsoft.com/office/drawing/2014/main" id="{02199A59-415B-9A6A-58E0-140D73496A11}"/>
                </a:ext>
              </a:extLst>
            </p:cNvPr>
            <p:cNvSpPr/>
            <p:nvPr/>
          </p:nvSpPr>
          <p:spPr>
            <a:xfrm>
              <a:off x="757486" y="1097629"/>
              <a:ext cx="5826928"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TextBox 13">
              <a:extLst>
                <a:ext uri="{FF2B5EF4-FFF2-40B4-BE49-F238E27FC236}">
                  <a16:creationId xmlns:a16="http://schemas.microsoft.com/office/drawing/2014/main" id="{50714330-7DAA-278F-8A9A-B6DD3A3EFE95}"/>
                </a:ext>
              </a:extLst>
            </p:cNvPr>
            <p:cNvSpPr txBox="1"/>
            <p:nvPr/>
          </p:nvSpPr>
          <p:spPr>
            <a:xfrm>
              <a:off x="913099" y="1120307"/>
              <a:ext cx="5826928"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Duty of Loyalty </a:t>
              </a:r>
              <a:r>
                <a:rPr lang="en-US" sz="2400" dirty="0">
                  <a:solidFill>
                    <a:srgbClr val="FFCE34"/>
                  </a:solidFill>
                  <a:latin typeface="Gotham Medium" panose="02000604030000020004" pitchFamily="50" charset="0"/>
                </a:rPr>
                <a:t>requires Darren to</a:t>
              </a:r>
            </a:p>
          </p:txBody>
        </p:sp>
      </p:grpSp>
      <p:grpSp>
        <p:nvGrpSpPr>
          <p:cNvPr id="38" name="Group 37">
            <a:extLst>
              <a:ext uri="{FF2B5EF4-FFF2-40B4-BE49-F238E27FC236}">
                <a16:creationId xmlns:a16="http://schemas.microsoft.com/office/drawing/2014/main" id="{31686D94-04A2-8A08-4BD9-5A8865E64E3E}"/>
              </a:ext>
            </a:extLst>
          </p:cNvPr>
          <p:cNvGrpSpPr/>
          <p:nvPr/>
        </p:nvGrpSpPr>
        <p:grpSpPr>
          <a:xfrm>
            <a:off x="713944" y="2677833"/>
            <a:ext cx="6151313" cy="781136"/>
            <a:chOff x="757486" y="2331295"/>
            <a:chExt cx="6151313" cy="781136"/>
          </a:xfrm>
        </p:grpSpPr>
        <p:sp>
          <p:nvSpPr>
            <p:cNvPr id="16" name="TextBox 15">
              <a:extLst>
                <a:ext uri="{FF2B5EF4-FFF2-40B4-BE49-F238E27FC236}">
                  <a16:creationId xmlns:a16="http://schemas.microsoft.com/office/drawing/2014/main" id="{F6338913-92DA-EFEB-0F6B-929A7730F932}"/>
                </a:ext>
              </a:extLst>
            </p:cNvPr>
            <p:cNvSpPr txBox="1"/>
            <p:nvPr/>
          </p:nvSpPr>
          <p:spPr>
            <a:xfrm>
              <a:off x="1629200" y="2523558"/>
              <a:ext cx="5279599" cy="369332"/>
            </a:xfrm>
            <a:prstGeom prst="rect">
              <a:avLst/>
            </a:prstGeom>
            <a:noFill/>
          </p:spPr>
          <p:txBody>
            <a:bodyPr wrap="square" rtlCol="0">
              <a:spAutoFit/>
            </a:bodyPr>
            <a:lstStyle/>
            <a:p>
              <a:r>
                <a:rPr lang="en-US" dirty="0">
                  <a:latin typeface="Gotham" panose="02000604040000020004" pitchFamily="50" charset="0"/>
                </a:rPr>
                <a:t>Fully disclose Material Conflicts of Interest.</a:t>
              </a:r>
            </a:p>
          </p:txBody>
        </p:sp>
        <p:grpSp>
          <p:nvGrpSpPr>
            <p:cNvPr id="22" name="Group 21">
              <a:extLst>
                <a:ext uri="{FF2B5EF4-FFF2-40B4-BE49-F238E27FC236}">
                  <a16:creationId xmlns:a16="http://schemas.microsoft.com/office/drawing/2014/main" id="{D4EFB002-AA91-8BBF-E331-D8F0933CE4A3}"/>
                </a:ext>
              </a:extLst>
            </p:cNvPr>
            <p:cNvGrpSpPr/>
            <p:nvPr/>
          </p:nvGrpSpPr>
          <p:grpSpPr>
            <a:xfrm>
              <a:off x="757486" y="2331295"/>
              <a:ext cx="781136" cy="781136"/>
              <a:chOff x="582062" y="2131830"/>
              <a:chExt cx="781136" cy="781136"/>
            </a:xfrm>
          </p:grpSpPr>
          <p:sp>
            <p:nvSpPr>
              <p:cNvPr id="30" name="Oval 29">
                <a:extLst>
                  <a:ext uri="{FF2B5EF4-FFF2-40B4-BE49-F238E27FC236}">
                    <a16:creationId xmlns:a16="http://schemas.microsoft.com/office/drawing/2014/main" id="{B38DF0FA-68AF-1310-0814-408710F51EB4}"/>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7362C55-7544-5F49-B007-F42FF981EE4C}"/>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7" name="Group 36">
            <a:extLst>
              <a:ext uri="{FF2B5EF4-FFF2-40B4-BE49-F238E27FC236}">
                <a16:creationId xmlns:a16="http://schemas.microsoft.com/office/drawing/2014/main" id="{45F635D5-5AEB-534B-CCFF-5F0B08E5C25A}"/>
              </a:ext>
            </a:extLst>
          </p:cNvPr>
          <p:cNvGrpSpPr/>
          <p:nvPr/>
        </p:nvGrpSpPr>
        <p:grpSpPr>
          <a:xfrm>
            <a:off x="713944" y="3697666"/>
            <a:ext cx="7305383" cy="781136"/>
            <a:chOff x="757486" y="3488112"/>
            <a:chExt cx="7305383" cy="781136"/>
          </a:xfrm>
        </p:grpSpPr>
        <p:grpSp>
          <p:nvGrpSpPr>
            <p:cNvPr id="20" name="Group 19">
              <a:extLst>
                <a:ext uri="{FF2B5EF4-FFF2-40B4-BE49-F238E27FC236}">
                  <a16:creationId xmlns:a16="http://schemas.microsoft.com/office/drawing/2014/main" id="{B7B0F0E5-A05D-12CF-0F22-FF68F9688D5D}"/>
                </a:ext>
              </a:extLst>
            </p:cNvPr>
            <p:cNvGrpSpPr/>
            <p:nvPr/>
          </p:nvGrpSpPr>
          <p:grpSpPr>
            <a:xfrm>
              <a:off x="757486" y="3488112"/>
              <a:ext cx="7305383" cy="781136"/>
              <a:chOff x="598391" y="1978702"/>
              <a:chExt cx="7305383" cy="781136"/>
            </a:xfrm>
          </p:grpSpPr>
          <p:sp>
            <p:nvSpPr>
              <p:cNvPr id="34" name="Oval 33">
                <a:extLst>
                  <a:ext uri="{FF2B5EF4-FFF2-40B4-BE49-F238E27FC236}">
                    <a16:creationId xmlns:a16="http://schemas.microsoft.com/office/drawing/2014/main" id="{311B204C-04A8-3CC5-D087-3CEF5D79880B}"/>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9AA524F-188A-BA49-575E-B8D88C15628B}"/>
                  </a:ext>
                </a:extLst>
              </p:cNvPr>
              <p:cNvSpPr txBox="1"/>
              <p:nvPr/>
            </p:nvSpPr>
            <p:spPr>
              <a:xfrm>
                <a:off x="1470105" y="2178692"/>
                <a:ext cx="6433669" cy="369332"/>
              </a:xfrm>
              <a:prstGeom prst="rect">
                <a:avLst/>
              </a:prstGeom>
              <a:noFill/>
            </p:spPr>
            <p:txBody>
              <a:bodyPr wrap="square" rtlCol="0">
                <a:spAutoFit/>
              </a:bodyPr>
              <a:lstStyle/>
              <a:p>
                <a:r>
                  <a:rPr lang="en-US" dirty="0">
                    <a:latin typeface="Gotham" panose="02000604040000020004" pitchFamily="50" charset="0"/>
                  </a:rPr>
                  <a:t>Obtain the Client’s informed consent to the conflict.</a:t>
                </a:r>
              </a:p>
            </p:txBody>
          </p:sp>
        </p:grpSp>
        <p:sp>
          <p:nvSpPr>
            <p:cNvPr id="23" name="TextBox 22">
              <a:extLst>
                <a:ext uri="{FF2B5EF4-FFF2-40B4-BE49-F238E27FC236}">
                  <a16:creationId xmlns:a16="http://schemas.microsoft.com/office/drawing/2014/main" id="{91E63F7B-3B7E-C170-8046-0FEF1840CAB4}"/>
                </a:ext>
              </a:extLst>
            </p:cNvPr>
            <p:cNvSpPr txBox="1"/>
            <p:nvPr/>
          </p:nvSpPr>
          <p:spPr>
            <a:xfrm>
              <a:off x="801382" y="3593126"/>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39" name="Group 38">
            <a:extLst>
              <a:ext uri="{FF2B5EF4-FFF2-40B4-BE49-F238E27FC236}">
                <a16:creationId xmlns:a16="http://schemas.microsoft.com/office/drawing/2014/main" id="{8FBBB3D7-A7D0-657C-54B6-331E362DAF6F}"/>
              </a:ext>
            </a:extLst>
          </p:cNvPr>
          <p:cNvGrpSpPr/>
          <p:nvPr/>
        </p:nvGrpSpPr>
        <p:grpSpPr>
          <a:xfrm>
            <a:off x="713944" y="4717499"/>
            <a:ext cx="7515656" cy="781136"/>
            <a:chOff x="757486" y="4644929"/>
            <a:chExt cx="7515656" cy="781136"/>
          </a:xfrm>
        </p:grpSpPr>
        <p:grpSp>
          <p:nvGrpSpPr>
            <p:cNvPr id="21" name="Group 20">
              <a:extLst>
                <a:ext uri="{FF2B5EF4-FFF2-40B4-BE49-F238E27FC236}">
                  <a16:creationId xmlns:a16="http://schemas.microsoft.com/office/drawing/2014/main" id="{7C17F970-2FFA-C5EB-221B-8935F5004571}"/>
                </a:ext>
              </a:extLst>
            </p:cNvPr>
            <p:cNvGrpSpPr/>
            <p:nvPr/>
          </p:nvGrpSpPr>
          <p:grpSpPr>
            <a:xfrm>
              <a:off x="757486" y="4644929"/>
              <a:ext cx="7515656" cy="781136"/>
              <a:chOff x="598391" y="1978702"/>
              <a:chExt cx="7515656" cy="781136"/>
            </a:xfrm>
          </p:grpSpPr>
          <p:sp>
            <p:nvSpPr>
              <p:cNvPr id="32" name="Oval 31">
                <a:extLst>
                  <a:ext uri="{FF2B5EF4-FFF2-40B4-BE49-F238E27FC236}">
                    <a16:creationId xmlns:a16="http://schemas.microsoft.com/office/drawing/2014/main" id="{547F1F52-D4F6-D41D-27EC-7A5B499CB63F}"/>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53DC651-FC46-9EF1-9D4F-948CBDEB9398}"/>
                  </a:ext>
                </a:extLst>
              </p:cNvPr>
              <p:cNvSpPr txBox="1"/>
              <p:nvPr/>
            </p:nvSpPr>
            <p:spPr>
              <a:xfrm>
                <a:off x="1470105" y="2194723"/>
                <a:ext cx="6643942" cy="369332"/>
              </a:xfrm>
              <a:prstGeom prst="rect">
                <a:avLst/>
              </a:prstGeom>
              <a:noFill/>
            </p:spPr>
            <p:txBody>
              <a:bodyPr wrap="square" rtlCol="0">
                <a:spAutoFit/>
              </a:bodyPr>
              <a:lstStyle/>
              <a:p>
                <a:r>
                  <a:rPr lang="en-US" dirty="0">
                    <a:latin typeface="Gotham" panose="02000604040000020004" pitchFamily="50" charset="0"/>
                  </a:rPr>
                  <a:t>Manage the conflict in Client’s best interests.</a:t>
                </a:r>
              </a:p>
            </p:txBody>
          </p:sp>
        </p:grpSp>
        <p:sp>
          <p:nvSpPr>
            <p:cNvPr id="29" name="TextBox 28">
              <a:extLst>
                <a:ext uri="{FF2B5EF4-FFF2-40B4-BE49-F238E27FC236}">
                  <a16:creationId xmlns:a16="http://schemas.microsoft.com/office/drawing/2014/main" id="{A7462D50-7628-E562-085E-85A184AA8190}"/>
                </a:ext>
              </a:extLst>
            </p:cNvPr>
            <p:cNvSpPr txBox="1"/>
            <p:nvPr/>
          </p:nvSpPr>
          <p:spPr>
            <a:xfrm>
              <a:off x="801382" y="475628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
        <p:nvSpPr>
          <p:cNvPr id="41" name="TextBox 40">
            <a:extLst>
              <a:ext uri="{FF2B5EF4-FFF2-40B4-BE49-F238E27FC236}">
                <a16:creationId xmlns:a16="http://schemas.microsoft.com/office/drawing/2014/main" id="{2B523A8B-C2AD-6350-0E14-411CFB6DCBFC}"/>
              </a:ext>
            </a:extLst>
          </p:cNvPr>
          <p:cNvSpPr txBox="1"/>
          <p:nvPr/>
        </p:nvSpPr>
        <p:spPr>
          <a:xfrm>
            <a:off x="728458" y="1845818"/>
            <a:ext cx="602608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Gotham" panose="02000604040000020004" pitchFamily="50" charset="0"/>
              </a:rPr>
              <a:t>Avoid the Conflicts of Interest, or:</a:t>
            </a:r>
          </a:p>
        </p:txBody>
      </p:sp>
      <p:cxnSp>
        <p:nvCxnSpPr>
          <p:cNvPr id="43" name="Straight Connector 42">
            <a:extLst>
              <a:ext uri="{FF2B5EF4-FFF2-40B4-BE49-F238E27FC236}">
                <a16:creationId xmlns:a16="http://schemas.microsoft.com/office/drawing/2014/main" id="{A00C6266-DFB4-F727-DEF4-175DB81EE9D5}"/>
              </a:ext>
            </a:extLst>
          </p:cNvPr>
          <p:cNvCxnSpPr>
            <a:cxnSpLocks/>
            <a:stCxn id="41" idx="1"/>
          </p:cNvCxnSpPr>
          <p:nvPr/>
        </p:nvCxnSpPr>
        <p:spPr>
          <a:xfrm>
            <a:off x="728458" y="2076651"/>
            <a:ext cx="5469142" cy="13406"/>
          </a:xfrm>
          <a:prstGeom prst="line">
            <a:avLst/>
          </a:prstGeom>
          <a:ln w="38100">
            <a:solidFill>
              <a:srgbClr val="FFCE34"/>
            </a:solidFill>
          </a:ln>
        </p:spPr>
        <p:style>
          <a:lnRef idx="1">
            <a:schemeClr val="accent1"/>
          </a:lnRef>
          <a:fillRef idx="0">
            <a:schemeClr val="accent1"/>
          </a:fillRef>
          <a:effectRef idx="0">
            <a:schemeClr val="accent1"/>
          </a:effectRef>
          <a:fontRef idx="minor">
            <a:schemeClr val="tx1"/>
          </a:fontRef>
        </p:style>
      </p:cxnSp>
      <p:pic>
        <p:nvPicPr>
          <p:cNvPr id="52" name="Graphic 51">
            <a:extLst>
              <a:ext uri="{FF2B5EF4-FFF2-40B4-BE49-F238E27FC236}">
                <a16:creationId xmlns:a16="http://schemas.microsoft.com/office/drawing/2014/main" id="{2507802E-2A5C-2AD4-A616-F2C0E439CF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3478" y="1797842"/>
            <a:ext cx="999067" cy="999067"/>
          </a:xfrm>
          <a:prstGeom prst="rect">
            <a:avLst/>
          </a:prstGeom>
        </p:spPr>
      </p:pic>
    </p:spTree>
    <p:extLst>
      <p:ext uri="{BB962C8B-B14F-4D97-AF65-F5344CB8AC3E}">
        <p14:creationId xmlns:p14="http://schemas.microsoft.com/office/powerpoint/2010/main" val="72102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right)">
                                      <p:cBhvr>
                                        <p:cTn id="1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007017-C338-3AEB-FA18-F11F6BBC3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887"/>
            <a:ext cx="6211615" cy="414316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Full Disclosure and Informed Consent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517908" y="1377888"/>
            <a:ext cx="11674092" cy="4143159"/>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BA2DBCC9-1047-0BA5-2FF5-DADE4453AAC9}"/>
              </a:ext>
            </a:extLst>
          </p:cNvPr>
          <p:cNvGrpSpPr/>
          <p:nvPr/>
        </p:nvGrpSpPr>
        <p:grpSpPr>
          <a:xfrm>
            <a:off x="6680534" y="2605775"/>
            <a:ext cx="5434428" cy="461665"/>
            <a:chOff x="624080" y="2927394"/>
            <a:chExt cx="5434428" cy="461665"/>
          </a:xfrm>
        </p:grpSpPr>
        <p:sp>
          <p:nvSpPr>
            <p:cNvPr id="25" name="TextBox 24">
              <a:extLst>
                <a:ext uri="{FF2B5EF4-FFF2-40B4-BE49-F238E27FC236}">
                  <a16:creationId xmlns:a16="http://schemas.microsoft.com/office/drawing/2014/main" id="{C607D13C-F14B-3426-941E-CA4A3CC1800E}"/>
                </a:ext>
              </a:extLst>
            </p:cNvPr>
            <p:cNvSpPr txBox="1"/>
            <p:nvPr/>
          </p:nvSpPr>
          <p:spPr>
            <a:xfrm>
              <a:off x="1045695" y="2927394"/>
              <a:ext cx="50128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What is “</a:t>
              </a:r>
              <a:r>
                <a:rPr kumimoji="0" lang="en-US" sz="2400" i="0" u="none" strike="noStrike" kern="1200" cap="none" spc="0" normalizeH="0" baseline="0" noProof="0" dirty="0">
                  <a:ln>
                    <a:noFill/>
                  </a:ln>
                  <a:solidFill>
                    <a:schemeClr val="bg1"/>
                  </a:solidFill>
                  <a:effectLst/>
                  <a:uLnTx/>
                  <a:uFillTx/>
                  <a:latin typeface="Gotham" panose="02000604040000020004" pitchFamily="50" charset="0"/>
                </a:rPr>
                <a:t>full</a:t>
              </a: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 disclosure?</a:t>
              </a:r>
            </a:p>
          </p:txBody>
        </p:sp>
        <p:grpSp>
          <p:nvGrpSpPr>
            <p:cNvPr id="33" name="Group 32">
              <a:extLst>
                <a:ext uri="{FF2B5EF4-FFF2-40B4-BE49-F238E27FC236}">
                  <a16:creationId xmlns:a16="http://schemas.microsoft.com/office/drawing/2014/main" id="{1734E51F-9294-C81A-766C-251F9A0E5627}"/>
                </a:ext>
              </a:extLst>
            </p:cNvPr>
            <p:cNvGrpSpPr/>
            <p:nvPr/>
          </p:nvGrpSpPr>
          <p:grpSpPr>
            <a:xfrm>
              <a:off x="624080" y="3007459"/>
              <a:ext cx="313905" cy="313905"/>
              <a:chOff x="1181047" y="3749416"/>
              <a:chExt cx="230102" cy="230102"/>
            </a:xfrm>
            <a:solidFill>
              <a:srgbClr val="FFCE34"/>
            </a:solidFill>
          </p:grpSpPr>
          <p:sp>
            <p:nvSpPr>
              <p:cNvPr id="35" name="Freeform: Shape 34">
                <a:extLst>
                  <a:ext uri="{FF2B5EF4-FFF2-40B4-BE49-F238E27FC236}">
                    <a16:creationId xmlns:a16="http://schemas.microsoft.com/office/drawing/2014/main" id="{10960A92-36DC-67B2-6633-A26DE33D935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6" name="Freeform: Shape 35">
                <a:extLst>
                  <a:ext uri="{FF2B5EF4-FFF2-40B4-BE49-F238E27FC236}">
                    <a16:creationId xmlns:a16="http://schemas.microsoft.com/office/drawing/2014/main" id="{F139B8D5-A749-C708-D41C-5FF0767FF30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37" name="Group 36">
            <a:extLst>
              <a:ext uri="{FF2B5EF4-FFF2-40B4-BE49-F238E27FC236}">
                <a16:creationId xmlns:a16="http://schemas.microsoft.com/office/drawing/2014/main" id="{43F48684-A11E-7A06-3409-E800CDFA944A}"/>
              </a:ext>
            </a:extLst>
          </p:cNvPr>
          <p:cNvGrpSpPr/>
          <p:nvPr/>
        </p:nvGrpSpPr>
        <p:grpSpPr>
          <a:xfrm>
            <a:off x="6680534" y="3264223"/>
            <a:ext cx="5434428" cy="830997"/>
            <a:chOff x="624080" y="2949165"/>
            <a:chExt cx="5434428" cy="830997"/>
          </a:xfrm>
        </p:grpSpPr>
        <p:sp>
          <p:nvSpPr>
            <p:cNvPr id="38" name="TextBox 37">
              <a:extLst>
                <a:ext uri="{FF2B5EF4-FFF2-40B4-BE49-F238E27FC236}">
                  <a16:creationId xmlns:a16="http://schemas.microsoft.com/office/drawing/2014/main" id="{A46B6CA0-7372-2442-A6E6-58E845122D1D}"/>
                </a:ext>
              </a:extLst>
            </p:cNvPr>
            <p:cNvSpPr txBox="1"/>
            <p:nvPr/>
          </p:nvSpPr>
          <p:spPr>
            <a:xfrm>
              <a:off x="1045695" y="2949165"/>
              <a:ext cx="50128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How do I know if I have informed consent?</a:t>
              </a:r>
            </a:p>
          </p:txBody>
        </p:sp>
        <p:grpSp>
          <p:nvGrpSpPr>
            <p:cNvPr id="39" name="Group 38">
              <a:extLst>
                <a:ext uri="{FF2B5EF4-FFF2-40B4-BE49-F238E27FC236}">
                  <a16:creationId xmlns:a16="http://schemas.microsoft.com/office/drawing/2014/main" id="{FBFDE7DF-256D-CA08-0136-F2C6C7731EB6}"/>
                </a:ext>
              </a:extLst>
            </p:cNvPr>
            <p:cNvGrpSpPr/>
            <p:nvPr/>
          </p:nvGrpSpPr>
          <p:grpSpPr>
            <a:xfrm>
              <a:off x="624080" y="3007459"/>
              <a:ext cx="313905" cy="313905"/>
              <a:chOff x="1181047" y="3749416"/>
              <a:chExt cx="230102" cy="230102"/>
            </a:xfrm>
            <a:solidFill>
              <a:srgbClr val="FFCE34"/>
            </a:solidFill>
          </p:grpSpPr>
          <p:sp>
            <p:nvSpPr>
              <p:cNvPr id="40" name="Freeform: Shape 39">
                <a:extLst>
                  <a:ext uri="{FF2B5EF4-FFF2-40B4-BE49-F238E27FC236}">
                    <a16:creationId xmlns:a16="http://schemas.microsoft.com/office/drawing/2014/main" id="{7D87E179-1EBA-6AF7-2E13-3008205F33E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1" name="Freeform: Shape 40">
                <a:extLst>
                  <a:ext uri="{FF2B5EF4-FFF2-40B4-BE49-F238E27FC236}">
                    <a16:creationId xmlns:a16="http://schemas.microsoft.com/office/drawing/2014/main" id="{027F1DD9-1B9A-C539-0FC1-4C509188CA4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Tree>
    <p:extLst>
      <p:ext uri="{BB962C8B-B14F-4D97-AF65-F5344CB8AC3E}">
        <p14:creationId xmlns:p14="http://schemas.microsoft.com/office/powerpoint/2010/main" val="355788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161C849-B95A-D1F6-4364-A1D0997AC9F8}"/>
              </a:ext>
            </a:extLst>
          </p:cNvPr>
          <p:cNvPicPr>
            <a:picLocks noChangeAspect="1"/>
          </p:cNvPicPr>
          <p:nvPr/>
        </p:nvPicPr>
        <p:blipFill rotWithShape="1">
          <a:blip r:embed="rId3">
            <a:extLst>
              <a:ext uri="{28A0092B-C50C-407E-A947-70E740481C1C}">
                <a14:useLocalDpi xmlns:a14="http://schemas.microsoft.com/office/drawing/2010/main" val="0"/>
              </a:ext>
            </a:extLst>
          </a:blip>
          <a:srcRect l="21948" t="278" r="-21948" b="-278"/>
          <a:stretch/>
        </p:blipFill>
        <p:spPr>
          <a:xfrm flipH="1">
            <a:off x="2900547" y="0"/>
            <a:ext cx="9337361" cy="6223675"/>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941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Sufficiently Specific Facts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543310" y="1973403"/>
            <a:ext cx="5197536" cy="400110"/>
          </a:xfrm>
          <a:prstGeom prst="rect">
            <a:avLst/>
          </a:prstGeom>
          <a:noFill/>
        </p:spPr>
        <p:txBody>
          <a:bodyPr wrap="square" rtlCol="0">
            <a:spAutoFit/>
          </a:bodyPr>
          <a:lstStyle/>
          <a:p>
            <a:r>
              <a:rPr lang="en-US" sz="2000" dirty="0">
                <a:latin typeface="Gotham" panose="02000604040000020004" pitchFamily="50" charset="0"/>
              </a:rPr>
              <a:t>Enough so a </a:t>
            </a:r>
            <a:r>
              <a:rPr lang="en-US" sz="2000">
                <a:latin typeface="Gotham" panose="02000604040000020004" pitchFamily="50" charset="0"/>
              </a:rPr>
              <a:t>reasonable Client </a:t>
            </a:r>
            <a:r>
              <a:rPr lang="en-US" sz="2000" dirty="0">
                <a:latin typeface="Gotham" panose="02000604040000020004" pitchFamily="50" charset="0"/>
              </a:rPr>
              <a:t>can:</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631650" y="1213472"/>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5" name="Group 14">
            <a:extLst>
              <a:ext uri="{FF2B5EF4-FFF2-40B4-BE49-F238E27FC236}">
                <a16:creationId xmlns:a16="http://schemas.microsoft.com/office/drawing/2014/main" id="{217A5886-DBAC-300B-11B6-DF0173FDA676}"/>
              </a:ext>
            </a:extLst>
          </p:cNvPr>
          <p:cNvGrpSpPr/>
          <p:nvPr/>
        </p:nvGrpSpPr>
        <p:grpSpPr>
          <a:xfrm>
            <a:off x="633165" y="2537602"/>
            <a:ext cx="5278390" cy="369332"/>
            <a:chOff x="633165" y="2537602"/>
            <a:chExt cx="5278390"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898742" y="2537602"/>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Understand the Conflict</a:t>
              </a:r>
            </a:p>
          </p:txBody>
        </p:sp>
        <p:grpSp>
          <p:nvGrpSpPr>
            <p:cNvPr id="16" name="Group 15">
              <a:extLst>
                <a:ext uri="{FF2B5EF4-FFF2-40B4-BE49-F238E27FC236}">
                  <a16:creationId xmlns:a16="http://schemas.microsoft.com/office/drawing/2014/main" id="{58808629-3933-8A4A-D246-B04593464BC8}"/>
                </a:ext>
              </a:extLst>
            </p:cNvPr>
            <p:cNvGrpSpPr/>
            <p:nvPr/>
          </p:nvGrpSpPr>
          <p:grpSpPr>
            <a:xfrm>
              <a:off x="633165" y="2583376"/>
              <a:ext cx="275649" cy="275649"/>
              <a:chOff x="1181047" y="3749416"/>
              <a:chExt cx="230102" cy="230102"/>
            </a:xfrm>
            <a:solidFill>
              <a:srgbClr val="FFCE34"/>
            </a:solidFill>
          </p:grpSpPr>
          <p:sp>
            <p:nvSpPr>
              <p:cNvPr id="17" name="Freeform: Shape 16">
                <a:extLst>
                  <a:ext uri="{FF2B5EF4-FFF2-40B4-BE49-F238E27FC236}">
                    <a16:creationId xmlns:a16="http://schemas.microsoft.com/office/drawing/2014/main" id="{49C08AFD-8E36-909C-8960-E9169B12F35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EDE02C36-B4A4-5FB4-705B-A543C00ACBA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0" name="Group 19">
            <a:extLst>
              <a:ext uri="{FF2B5EF4-FFF2-40B4-BE49-F238E27FC236}">
                <a16:creationId xmlns:a16="http://schemas.microsoft.com/office/drawing/2014/main" id="{A65D9BC1-6783-DE98-89B8-51BB5DFEEC61}"/>
              </a:ext>
            </a:extLst>
          </p:cNvPr>
          <p:cNvGrpSpPr/>
          <p:nvPr/>
        </p:nvGrpSpPr>
        <p:grpSpPr>
          <a:xfrm>
            <a:off x="633165" y="3039205"/>
            <a:ext cx="5812493" cy="369332"/>
            <a:chOff x="633165" y="3039205"/>
            <a:chExt cx="581249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898742" y="3039205"/>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Give informed consent to the Conflict, or</a:t>
              </a:r>
            </a:p>
          </p:txBody>
        </p:sp>
        <p:grpSp>
          <p:nvGrpSpPr>
            <p:cNvPr id="19" name="Group 18">
              <a:extLst>
                <a:ext uri="{FF2B5EF4-FFF2-40B4-BE49-F238E27FC236}">
                  <a16:creationId xmlns:a16="http://schemas.microsoft.com/office/drawing/2014/main" id="{66ACDFFC-3AC7-09BE-3300-D2ECCE81999B}"/>
                </a:ext>
              </a:extLst>
            </p:cNvPr>
            <p:cNvGrpSpPr/>
            <p:nvPr/>
          </p:nvGrpSpPr>
          <p:grpSpPr>
            <a:xfrm>
              <a:off x="633165" y="3081803"/>
              <a:ext cx="275649" cy="275649"/>
              <a:chOff x="1181047" y="3749416"/>
              <a:chExt cx="230102" cy="230102"/>
            </a:xfrm>
            <a:solidFill>
              <a:srgbClr val="FFCE34"/>
            </a:solidFill>
          </p:grpSpPr>
          <p:sp>
            <p:nvSpPr>
              <p:cNvPr id="22" name="Freeform: Shape 21">
                <a:extLst>
                  <a:ext uri="{FF2B5EF4-FFF2-40B4-BE49-F238E27FC236}">
                    <a16:creationId xmlns:a16="http://schemas.microsoft.com/office/drawing/2014/main" id="{D5562BAD-F825-88AE-048F-F5B0273FAF9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916EC0A4-9130-A324-5628-092AAF50C74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7" name="Group 26">
            <a:extLst>
              <a:ext uri="{FF2B5EF4-FFF2-40B4-BE49-F238E27FC236}">
                <a16:creationId xmlns:a16="http://schemas.microsoft.com/office/drawing/2014/main" id="{05D691A2-DE03-E010-41FB-B503AAA94979}"/>
              </a:ext>
            </a:extLst>
          </p:cNvPr>
          <p:cNvGrpSpPr/>
          <p:nvPr/>
        </p:nvGrpSpPr>
        <p:grpSpPr>
          <a:xfrm>
            <a:off x="633165" y="3540038"/>
            <a:ext cx="5812493" cy="369332"/>
            <a:chOff x="633165" y="3540038"/>
            <a:chExt cx="5812493" cy="369332"/>
          </a:xfrm>
        </p:grpSpPr>
        <p:sp>
          <p:nvSpPr>
            <p:cNvPr id="43" name="TextBox 42">
              <a:extLst>
                <a:ext uri="{FF2B5EF4-FFF2-40B4-BE49-F238E27FC236}">
                  <a16:creationId xmlns:a16="http://schemas.microsoft.com/office/drawing/2014/main" id="{2EF9B262-9419-9926-1B4F-FFD9DE4E7F57}"/>
                </a:ext>
              </a:extLst>
            </p:cNvPr>
            <p:cNvSpPr txBox="1"/>
            <p:nvPr/>
          </p:nvSpPr>
          <p:spPr>
            <a:xfrm>
              <a:off x="898742" y="3540038"/>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Reject the Conflict</a:t>
              </a:r>
            </a:p>
          </p:txBody>
        </p:sp>
        <p:grpSp>
          <p:nvGrpSpPr>
            <p:cNvPr id="24" name="Group 23">
              <a:extLst>
                <a:ext uri="{FF2B5EF4-FFF2-40B4-BE49-F238E27FC236}">
                  <a16:creationId xmlns:a16="http://schemas.microsoft.com/office/drawing/2014/main" id="{79A67F28-E1C1-E238-4849-58E38675BB1F}"/>
                </a:ext>
              </a:extLst>
            </p:cNvPr>
            <p:cNvGrpSpPr/>
            <p:nvPr/>
          </p:nvGrpSpPr>
          <p:grpSpPr>
            <a:xfrm>
              <a:off x="633165" y="3580230"/>
              <a:ext cx="275649" cy="275649"/>
              <a:chOff x="1181047" y="3749416"/>
              <a:chExt cx="230102" cy="230102"/>
            </a:xfrm>
            <a:solidFill>
              <a:srgbClr val="FFCE34"/>
            </a:solidFill>
          </p:grpSpPr>
          <p:sp>
            <p:nvSpPr>
              <p:cNvPr id="25" name="Freeform: Shape 24">
                <a:extLst>
                  <a:ext uri="{FF2B5EF4-FFF2-40B4-BE49-F238E27FC236}">
                    <a16:creationId xmlns:a16="http://schemas.microsoft.com/office/drawing/2014/main" id="{5EFB0345-030B-424D-0178-23FECD389C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2E946C2E-5C68-0B57-4596-0657BBDE36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
        <p:nvSpPr>
          <p:cNvPr id="14" name="TextBox 13">
            <a:extLst>
              <a:ext uri="{FF2B5EF4-FFF2-40B4-BE49-F238E27FC236}">
                <a16:creationId xmlns:a16="http://schemas.microsoft.com/office/drawing/2014/main" id="{85B9A3AC-B3FC-A508-4753-1B5C03BC02F9}"/>
              </a:ext>
            </a:extLst>
          </p:cNvPr>
          <p:cNvSpPr txBox="1"/>
          <p:nvPr/>
        </p:nvSpPr>
        <p:spPr>
          <a:xfrm>
            <a:off x="543310" y="4004817"/>
            <a:ext cx="5197536" cy="707886"/>
          </a:xfrm>
          <a:prstGeom prst="rect">
            <a:avLst/>
          </a:prstGeom>
          <a:noFill/>
        </p:spPr>
        <p:txBody>
          <a:bodyPr wrap="square" rtlCol="0">
            <a:spAutoFit/>
          </a:bodyPr>
          <a:lstStyle/>
          <a:p>
            <a:r>
              <a:rPr lang="en-US" sz="2000" dirty="0">
                <a:latin typeface="Gotham" panose="02000604040000020004" pitchFamily="50" charset="0"/>
              </a:rPr>
              <a:t>Must be provided before the Financial Advice.</a:t>
            </a:r>
          </a:p>
        </p:txBody>
      </p:sp>
    </p:spTree>
    <p:extLst>
      <p:ext uri="{BB962C8B-B14F-4D97-AF65-F5344CB8AC3E}">
        <p14:creationId xmlns:p14="http://schemas.microsoft.com/office/powerpoint/2010/main" val="8414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Full Disclosure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D6B373AB-59D4-9689-E419-B6797695E001}"/>
              </a:ext>
            </a:extLst>
          </p:cNvPr>
          <p:cNvSpPr txBox="1"/>
          <p:nvPr/>
        </p:nvSpPr>
        <p:spPr>
          <a:xfrm>
            <a:off x="728448" y="1539878"/>
            <a:ext cx="100729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Types of Sufficiently Specific Facts</a:t>
            </a:r>
          </a:p>
        </p:txBody>
      </p:sp>
      <p:grpSp>
        <p:nvGrpSpPr>
          <p:cNvPr id="3" name="Group 2">
            <a:extLst>
              <a:ext uri="{FF2B5EF4-FFF2-40B4-BE49-F238E27FC236}">
                <a16:creationId xmlns:a16="http://schemas.microsoft.com/office/drawing/2014/main" id="{9C306A14-1980-65BC-4490-5F4BA2E22A1D}"/>
              </a:ext>
            </a:extLst>
          </p:cNvPr>
          <p:cNvGrpSpPr/>
          <p:nvPr/>
        </p:nvGrpSpPr>
        <p:grpSpPr>
          <a:xfrm>
            <a:off x="715777" y="2272349"/>
            <a:ext cx="10460281" cy="781136"/>
            <a:chOff x="715777" y="2272349"/>
            <a:chExt cx="10460281" cy="781136"/>
          </a:xfrm>
        </p:grpSpPr>
        <p:grpSp>
          <p:nvGrpSpPr>
            <p:cNvPr id="32" name="Group 31">
              <a:extLst>
                <a:ext uri="{FF2B5EF4-FFF2-40B4-BE49-F238E27FC236}">
                  <a16:creationId xmlns:a16="http://schemas.microsoft.com/office/drawing/2014/main" id="{828E7C78-1F1F-17BC-E3F8-F577E740E134}"/>
                </a:ext>
              </a:extLst>
            </p:cNvPr>
            <p:cNvGrpSpPr/>
            <p:nvPr/>
          </p:nvGrpSpPr>
          <p:grpSpPr>
            <a:xfrm>
              <a:off x="715777" y="2272349"/>
              <a:ext cx="10460281" cy="781136"/>
              <a:chOff x="598391" y="1978702"/>
              <a:chExt cx="10460281" cy="781136"/>
            </a:xfrm>
          </p:grpSpPr>
          <p:sp>
            <p:nvSpPr>
              <p:cNvPr id="33" name="Oval 32">
                <a:extLst>
                  <a:ext uri="{FF2B5EF4-FFF2-40B4-BE49-F238E27FC236}">
                    <a16:creationId xmlns:a16="http://schemas.microsoft.com/office/drawing/2014/main" id="{4458C708-4EDA-5646-7A5D-6DBEB3E111D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TextBox 33">
                <a:extLst>
                  <a:ext uri="{FF2B5EF4-FFF2-40B4-BE49-F238E27FC236}">
                    <a16:creationId xmlns:a16="http://schemas.microsoft.com/office/drawing/2014/main" id="{235FAD55-9097-1890-FE4A-52E9BBB061CF}"/>
                  </a:ext>
                </a:extLst>
              </p:cNvPr>
              <p:cNvSpPr txBox="1"/>
              <p:nvPr/>
            </p:nvSpPr>
            <p:spPr>
              <a:xfrm>
                <a:off x="1433100" y="2180943"/>
                <a:ext cx="9625572" cy="369332"/>
              </a:xfrm>
              <a:prstGeom prst="rect">
                <a:avLst/>
              </a:prstGeom>
              <a:noFill/>
            </p:spPr>
            <p:txBody>
              <a:bodyPr wrap="square" rtlCol="0">
                <a:spAutoFit/>
              </a:bodyPr>
              <a:lstStyle/>
              <a:p>
                <a:r>
                  <a:rPr lang="en-US" dirty="0">
                    <a:solidFill>
                      <a:schemeClr val="bg1"/>
                    </a:solidFill>
                    <a:latin typeface="Gotham Book" panose="02000604040000020004" pitchFamily="50" charset="0"/>
                  </a:rPr>
                  <a:t>The nature and extent of the conflict.</a:t>
                </a:r>
              </a:p>
            </p:txBody>
          </p:sp>
        </p:grpSp>
        <p:pic>
          <p:nvPicPr>
            <p:cNvPr id="43" name="Graphic 42">
              <a:extLst>
                <a:ext uri="{FF2B5EF4-FFF2-40B4-BE49-F238E27FC236}">
                  <a16:creationId xmlns:a16="http://schemas.microsoft.com/office/drawing/2014/main" id="{86900151-A6B8-B2D4-B904-AB62C72B0F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232" y="2426932"/>
              <a:ext cx="463316" cy="463316"/>
            </a:xfrm>
            <a:prstGeom prst="rect">
              <a:avLst/>
            </a:prstGeom>
          </p:spPr>
        </p:pic>
      </p:grpSp>
      <p:grpSp>
        <p:nvGrpSpPr>
          <p:cNvPr id="14" name="Group 13">
            <a:extLst>
              <a:ext uri="{FF2B5EF4-FFF2-40B4-BE49-F238E27FC236}">
                <a16:creationId xmlns:a16="http://schemas.microsoft.com/office/drawing/2014/main" id="{4BD50CD4-692D-493F-BFF0-E4C5E2353A24}"/>
              </a:ext>
            </a:extLst>
          </p:cNvPr>
          <p:cNvGrpSpPr/>
          <p:nvPr/>
        </p:nvGrpSpPr>
        <p:grpSpPr>
          <a:xfrm>
            <a:off x="715777" y="3300836"/>
            <a:ext cx="10460281" cy="781136"/>
            <a:chOff x="715777" y="3300836"/>
            <a:chExt cx="10460281" cy="781136"/>
          </a:xfrm>
        </p:grpSpPr>
        <p:grpSp>
          <p:nvGrpSpPr>
            <p:cNvPr id="36" name="Group 35">
              <a:extLst>
                <a:ext uri="{FF2B5EF4-FFF2-40B4-BE49-F238E27FC236}">
                  <a16:creationId xmlns:a16="http://schemas.microsoft.com/office/drawing/2014/main" id="{C47B6B65-6C96-E869-D828-1D63D3667511}"/>
                </a:ext>
              </a:extLst>
            </p:cNvPr>
            <p:cNvGrpSpPr/>
            <p:nvPr/>
          </p:nvGrpSpPr>
          <p:grpSpPr>
            <a:xfrm>
              <a:off x="715777" y="3300836"/>
              <a:ext cx="10460281" cy="781136"/>
              <a:chOff x="598391" y="1978702"/>
              <a:chExt cx="10460281" cy="781136"/>
            </a:xfrm>
          </p:grpSpPr>
          <p:sp>
            <p:nvSpPr>
              <p:cNvPr id="37" name="Oval 36">
                <a:extLst>
                  <a:ext uri="{FF2B5EF4-FFF2-40B4-BE49-F238E27FC236}">
                    <a16:creationId xmlns:a16="http://schemas.microsoft.com/office/drawing/2014/main" id="{325C8BD0-3516-7BFB-A2CB-CC36AC5F7B9B}"/>
                  </a:ext>
                </a:extLst>
              </p:cNvPr>
              <p:cNvSpPr/>
              <p:nvPr/>
            </p:nvSpPr>
            <p:spPr>
              <a:xfrm>
                <a:off x="598391" y="1978702"/>
                <a:ext cx="781136" cy="78113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TextBox 37">
                <a:extLst>
                  <a:ext uri="{FF2B5EF4-FFF2-40B4-BE49-F238E27FC236}">
                    <a16:creationId xmlns:a16="http://schemas.microsoft.com/office/drawing/2014/main" id="{2D5D3E46-D275-F7E5-8E04-36EB9BEC6617}"/>
                  </a:ext>
                </a:extLst>
              </p:cNvPr>
              <p:cNvSpPr txBox="1"/>
              <p:nvPr/>
            </p:nvSpPr>
            <p:spPr>
              <a:xfrm>
                <a:off x="1433100" y="2180943"/>
                <a:ext cx="9625572" cy="369332"/>
              </a:xfrm>
              <a:prstGeom prst="rect">
                <a:avLst/>
              </a:prstGeom>
              <a:noFill/>
            </p:spPr>
            <p:txBody>
              <a:bodyPr wrap="square" rtlCol="0">
                <a:spAutoFit/>
              </a:bodyPr>
              <a:lstStyle/>
              <a:p>
                <a:r>
                  <a:rPr lang="en-US" dirty="0">
                    <a:solidFill>
                      <a:schemeClr val="bg1"/>
                    </a:solidFill>
                    <a:latin typeface="Gotham Book" panose="02000604040000020004" pitchFamily="50" charset="0"/>
                  </a:rPr>
                  <a:t>How the conflict affects or could affect the advice.</a:t>
                </a:r>
              </a:p>
            </p:txBody>
          </p:sp>
        </p:grpSp>
        <p:pic>
          <p:nvPicPr>
            <p:cNvPr id="45" name="Graphic 44">
              <a:extLst>
                <a:ext uri="{FF2B5EF4-FFF2-40B4-BE49-F238E27FC236}">
                  <a16:creationId xmlns:a16="http://schemas.microsoft.com/office/drawing/2014/main" id="{0B9286AB-E242-088C-2A5A-5888CA6934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8575" y="3463449"/>
              <a:ext cx="440869" cy="440869"/>
            </a:xfrm>
            <a:prstGeom prst="rect">
              <a:avLst/>
            </a:prstGeom>
          </p:spPr>
        </p:pic>
      </p:grpSp>
      <p:grpSp>
        <p:nvGrpSpPr>
          <p:cNvPr id="16" name="Group 15">
            <a:extLst>
              <a:ext uri="{FF2B5EF4-FFF2-40B4-BE49-F238E27FC236}">
                <a16:creationId xmlns:a16="http://schemas.microsoft.com/office/drawing/2014/main" id="{8C16A912-2F77-B676-43E6-9C5C423A4AC2}"/>
              </a:ext>
            </a:extLst>
          </p:cNvPr>
          <p:cNvGrpSpPr/>
          <p:nvPr/>
        </p:nvGrpSpPr>
        <p:grpSpPr>
          <a:xfrm>
            <a:off x="715777" y="4329323"/>
            <a:ext cx="10460281" cy="781136"/>
            <a:chOff x="715777" y="4329323"/>
            <a:chExt cx="10460281" cy="781136"/>
          </a:xfrm>
        </p:grpSpPr>
        <p:grpSp>
          <p:nvGrpSpPr>
            <p:cNvPr id="39" name="Group 38">
              <a:extLst>
                <a:ext uri="{FF2B5EF4-FFF2-40B4-BE49-F238E27FC236}">
                  <a16:creationId xmlns:a16="http://schemas.microsoft.com/office/drawing/2014/main" id="{5BB14636-2573-F82E-ED8A-B9C8D33EA587}"/>
                </a:ext>
              </a:extLst>
            </p:cNvPr>
            <p:cNvGrpSpPr/>
            <p:nvPr/>
          </p:nvGrpSpPr>
          <p:grpSpPr>
            <a:xfrm>
              <a:off x="715777" y="4329323"/>
              <a:ext cx="10460281" cy="781136"/>
              <a:chOff x="598391" y="1978702"/>
              <a:chExt cx="10460281" cy="781136"/>
            </a:xfrm>
          </p:grpSpPr>
          <p:sp>
            <p:nvSpPr>
              <p:cNvPr id="40" name="Oval 39">
                <a:extLst>
                  <a:ext uri="{FF2B5EF4-FFF2-40B4-BE49-F238E27FC236}">
                    <a16:creationId xmlns:a16="http://schemas.microsoft.com/office/drawing/2014/main" id="{5B743885-3E6D-A0E1-2BD3-286659486BD7}"/>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TextBox 40">
                <a:extLst>
                  <a:ext uri="{FF2B5EF4-FFF2-40B4-BE49-F238E27FC236}">
                    <a16:creationId xmlns:a16="http://schemas.microsoft.com/office/drawing/2014/main" id="{38861C5F-AA24-3CD8-6D2A-7D93F9D29CB8}"/>
                  </a:ext>
                </a:extLst>
              </p:cNvPr>
              <p:cNvSpPr txBox="1"/>
              <p:nvPr/>
            </p:nvSpPr>
            <p:spPr>
              <a:xfrm>
                <a:off x="1433100" y="2180943"/>
                <a:ext cx="9625572" cy="369332"/>
              </a:xfrm>
              <a:prstGeom prst="rect">
                <a:avLst/>
              </a:prstGeom>
              <a:noFill/>
            </p:spPr>
            <p:txBody>
              <a:bodyPr wrap="square" rtlCol="0">
                <a:spAutoFit/>
              </a:bodyPr>
              <a:lstStyle/>
              <a:p>
                <a:r>
                  <a:rPr lang="en-US" dirty="0">
                    <a:solidFill>
                      <a:schemeClr val="bg1"/>
                    </a:solidFill>
                    <a:latin typeface="Gotham Book" panose="02000604040000020004" pitchFamily="50" charset="0"/>
                  </a:rPr>
                  <a:t>The sources and scale of compensation for the firm and/or financial professional.</a:t>
                </a:r>
              </a:p>
            </p:txBody>
          </p:sp>
        </p:grpSp>
        <p:pic>
          <p:nvPicPr>
            <p:cNvPr id="47" name="Graphic 46">
              <a:extLst>
                <a:ext uri="{FF2B5EF4-FFF2-40B4-BE49-F238E27FC236}">
                  <a16:creationId xmlns:a16="http://schemas.microsoft.com/office/drawing/2014/main" id="{35B52EDC-CD6F-5538-50FE-6E0AF43F32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964" y="4489207"/>
              <a:ext cx="445258" cy="445258"/>
            </a:xfrm>
            <a:prstGeom prst="rect">
              <a:avLst/>
            </a:prstGeom>
          </p:spPr>
        </p:pic>
      </p:grpSp>
    </p:spTree>
    <p:extLst>
      <p:ext uri="{BB962C8B-B14F-4D97-AF65-F5344CB8AC3E}">
        <p14:creationId xmlns:p14="http://schemas.microsoft.com/office/powerpoint/2010/main" val="19645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descr="CFPBoard_Logo_Black_WhtBg_small.png">
            <a:extLst>
              <a:ext uri="{FF2B5EF4-FFF2-40B4-BE49-F238E27FC236}">
                <a16:creationId xmlns:a16="http://schemas.microsoft.com/office/drawing/2014/main" id="{D25F8E40-1EB5-5927-D3B1-6F3F06A96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3" name="Group 2">
            <a:extLst>
              <a:ext uri="{FF2B5EF4-FFF2-40B4-BE49-F238E27FC236}">
                <a16:creationId xmlns:a16="http://schemas.microsoft.com/office/drawing/2014/main" id="{7E8CC5DD-8879-A329-B5E1-D9E65A149211}"/>
              </a:ext>
            </a:extLst>
          </p:cNvPr>
          <p:cNvGrpSpPr/>
          <p:nvPr/>
        </p:nvGrpSpPr>
        <p:grpSpPr>
          <a:xfrm>
            <a:off x="517908" y="375868"/>
            <a:ext cx="8038185" cy="614432"/>
            <a:chOff x="517908" y="395066"/>
            <a:chExt cx="8038185" cy="614432"/>
          </a:xfrm>
        </p:grpSpPr>
        <p:sp>
          <p:nvSpPr>
            <p:cNvPr id="20" name="TextBox 19">
              <a:extLst>
                <a:ext uri="{FF2B5EF4-FFF2-40B4-BE49-F238E27FC236}">
                  <a16:creationId xmlns:a16="http://schemas.microsoft.com/office/drawing/2014/main" id="{34E89166-5DE2-CAD1-7844-FB0E025D6A60}"/>
                </a:ext>
              </a:extLst>
            </p:cNvPr>
            <p:cNvSpPr txBox="1"/>
            <p:nvPr/>
          </p:nvSpPr>
          <p:spPr>
            <a:xfrm>
              <a:off x="741835" y="486278"/>
              <a:ext cx="7814258" cy="523220"/>
            </a:xfrm>
            <a:prstGeom prst="rect">
              <a:avLst/>
            </a:prstGeom>
            <a:noFill/>
          </p:spPr>
          <p:txBody>
            <a:bodyPr wrap="square" rtlCol="0">
              <a:spAutoFit/>
            </a:bodyPr>
            <a:lstStyle/>
            <a:p>
              <a:r>
                <a:rPr lang="en-US" sz="2800" dirty="0">
                  <a:latin typeface="Gotham" panose="02000604040000020004" pitchFamily="50" charset="0"/>
                </a:rPr>
                <a:t>Placeholder for Video</a:t>
              </a:r>
              <a:endParaRPr lang="en-US" sz="2800" dirty="0">
                <a:latin typeface="Gotham Light" pitchFamily="50" charset="0"/>
              </a:endParaRPr>
            </a:p>
          </p:txBody>
        </p:sp>
        <p:grpSp>
          <p:nvGrpSpPr>
            <p:cNvPr id="21" name="Group 20">
              <a:extLst>
                <a:ext uri="{FF2B5EF4-FFF2-40B4-BE49-F238E27FC236}">
                  <a16:creationId xmlns:a16="http://schemas.microsoft.com/office/drawing/2014/main" id="{89FBDCF8-B46F-0931-BC52-B5725D25BD9D}"/>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6437F271-B30F-D021-9B7B-F6C0B12D616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0F5231C-89CC-B136-2CE1-6DEC06B10EFF}"/>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 name="Group 25">
            <a:extLst>
              <a:ext uri="{FF2B5EF4-FFF2-40B4-BE49-F238E27FC236}">
                <a16:creationId xmlns:a16="http://schemas.microsoft.com/office/drawing/2014/main" id="{69638417-E962-D4F4-7C57-D0F3C2544726}"/>
              </a:ext>
            </a:extLst>
          </p:cNvPr>
          <p:cNvGrpSpPr/>
          <p:nvPr/>
        </p:nvGrpSpPr>
        <p:grpSpPr>
          <a:xfrm>
            <a:off x="517909" y="1154389"/>
            <a:ext cx="11135658" cy="4626582"/>
            <a:chOff x="757487" y="1154389"/>
            <a:chExt cx="10896079" cy="4626582"/>
          </a:xfrm>
        </p:grpSpPr>
        <p:sp>
          <p:nvSpPr>
            <p:cNvPr id="24" name="TextBox 23">
              <a:extLst>
                <a:ext uri="{FF2B5EF4-FFF2-40B4-BE49-F238E27FC236}">
                  <a16:creationId xmlns:a16="http://schemas.microsoft.com/office/drawing/2014/main" id="{D5F27A40-39EF-7F0E-0F70-11AF9607A6DF}"/>
                </a:ext>
              </a:extLst>
            </p:cNvPr>
            <p:cNvSpPr txBox="1"/>
            <p:nvPr/>
          </p:nvSpPr>
          <p:spPr>
            <a:xfrm>
              <a:off x="757487" y="1154389"/>
              <a:ext cx="10896079" cy="307777"/>
            </a:xfrm>
            <a:prstGeom prst="rect">
              <a:avLst/>
            </a:prstGeom>
            <a:noFill/>
          </p:spPr>
          <p:txBody>
            <a:bodyPr wrap="square" rtlCol="0">
              <a:spAutoFit/>
            </a:bodyPr>
            <a:lstStyle/>
            <a:p>
              <a:endParaRPr lang="en-US" sz="1400" dirty="0">
                <a:latin typeface="Gotham Light" pitchFamily="50" charset="0"/>
              </a:endParaRPr>
            </a:p>
          </p:txBody>
        </p:sp>
        <p:sp>
          <p:nvSpPr>
            <p:cNvPr id="25" name="TextBox 24">
              <a:extLst>
                <a:ext uri="{FF2B5EF4-FFF2-40B4-BE49-F238E27FC236}">
                  <a16:creationId xmlns:a16="http://schemas.microsoft.com/office/drawing/2014/main" id="{0280912F-8240-689C-A330-D60DB35F5B08}"/>
                </a:ext>
              </a:extLst>
            </p:cNvPr>
            <p:cNvSpPr txBox="1"/>
            <p:nvPr/>
          </p:nvSpPr>
          <p:spPr>
            <a:xfrm>
              <a:off x="757487" y="5473194"/>
              <a:ext cx="10896079" cy="307777"/>
            </a:xfrm>
            <a:prstGeom prst="rect">
              <a:avLst/>
            </a:prstGeom>
            <a:noFill/>
          </p:spPr>
          <p:txBody>
            <a:bodyPr wrap="square" rtlCol="0">
              <a:spAutoFit/>
            </a:bodyPr>
            <a:lstStyle/>
            <a:p>
              <a:r>
                <a:rPr lang="en-US" sz="1400" dirty="0">
                  <a:latin typeface="Gotham Light" pitchFamily="50" charset="0"/>
                </a:rPr>
                <a:t>Copyright©  2024 Certified Financial Planner Board of Standards, Inc.  All rights reserved. Reproduced with permission.</a:t>
              </a:r>
            </a:p>
          </p:txBody>
        </p:sp>
      </p:grpSp>
    </p:spTree>
    <p:extLst>
      <p:ext uri="{BB962C8B-B14F-4D97-AF65-F5344CB8AC3E}">
        <p14:creationId xmlns:p14="http://schemas.microsoft.com/office/powerpoint/2010/main" val="210751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941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Informed Consent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26DF4E6-9A06-3BEA-9491-E47F3D4B1111}"/>
              </a:ext>
            </a:extLst>
          </p:cNvPr>
          <p:cNvGrpSpPr/>
          <p:nvPr/>
        </p:nvGrpSpPr>
        <p:grpSpPr>
          <a:xfrm>
            <a:off x="594108" y="1259119"/>
            <a:ext cx="11010205" cy="3591721"/>
            <a:chOff x="643361" y="2133600"/>
            <a:chExt cx="10829078" cy="2184400"/>
          </a:xfrm>
        </p:grpSpPr>
        <p:sp>
          <p:nvSpPr>
            <p:cNvPr id="20" name="Rectangle 19">
              <a:extLst>
                <a:ext uri="{FF2B5EF4-FFF2-40B4-BE49-F238E27FC236}">
                  <a16:creationId xmlns:a16="http://schemas.microsoft.com/office/drawing/2014/main" id="{7CE88289-82D4-585B-FA6A-CEE956DDD79E}"/>
                </a:ext>
              </a:extLst>
            </p:cNvPr>
            <p:cNvSpPr/>
            <p:nvPr/>
          </p:nvSpPr>
          <p:spPr>
            <a:xfrm>
              <a:off x="643361" y="2133600"/>
              <a:ext cx="5414539" cy="218440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6694B64-AFFB-F17C-714B-9D55A069B8BB}"/>
                </a:ext>
              </a:extLst>
            </p:cNvPr>
            <p:cNvSpPr/>
            <p:nvPr/>
          </p:nvSpPr>
          <p:spPr>
            <a:xfrm>
              <a:off x="6057900" y="2133600"/>
              <a:ext cx="5414539" cy="218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4A0AF024-9533-188E-05CF-F9D4C9433EE5}"/>
              </a:ext>
            </a:extLst>
          </p:cNvPr>
          <p:cNvSpPr txBox="1"/>
          <p:nvPr/>
        </p:nvSpPr>
        <p:spPr>
          <a:xfrm>
            <a:off x="826244" y="1595584"/>
            <a:ext cx="48539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When can informed consent be implied?</a:t>
            </a:r>
          </a:p>
        </p:txBody>
      </p:sp>
      <p:sp>
        <p:nvSpPr>
          <p:cNvPr id="29" name="TextBox 28">
            <a:extLst>
              <a:ext uri="{FF2B5EF4-FFF2-40B4-BE49-F238E27FC236}">
                <a16:creationId xmlns:a16="http://schemas.microsoft.com/office/drawing/2014/main" id="{987F7F9D-2BF1-C09B-5AC3-C07B65CC0D0C}"/>
              </a:ext>
            </a:extLst>
          </p:cNvPr>
          <p:cNvSpPr txBox="1"/>
          <p:nvPr/>
        </p:nvSpPr>
        <p:spPr>
          <a:xfrm>
            <a:off x="6395533" y="1595584"/>
            <a:ext cx="48539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When is consent less likely to be inferred? </a:t>
            </a:r>
          </a:p>
        </p:txBody>
      </p:sp>
      <p:sp>
        <p:nvSpPr>
          <p:cNvPr id="30" name="TextBox 29">
            <a:extLst>
              <a:ext uri="{FF2B5EF4-FFF2-40B4-BE49-F238E27FC236}">
                <a16:creationId xmlns:a16="http://schemas.microsoft.com/office/drawing/2014/main" id="{19139F56-2438-8F4C-8B80-047AAA150EF3}"/>
              </a:ext>
            </a:extLst>
          </p:cNvPr>
          <p:cNvSpPr txBox="1"/>
          <p:nvPr/>
        </p:nvSpPr>
        <p:spPr>
          <a:xfrm>
            <a:off x="833687" y="2668730"/>
            <a:ext cx="4853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Medium" panose="02000604030000020004" pitchFamily="50" charset="0"/>
              </a:rPr>
              <a:t>Informed consent can be implied with full disclosure.</a:t>
            </a:r>
          </a:p>
        </p:txBody>
      </p:sp>
      <p:sp>
        <p:nvSpPr>
          <p:cNvPr id="34" name="TextBox 33">
            <a:extLst>
              <a:ext uri="{FF2B5EF4-FFF2-40B4-BE49-F238E27FC236}">
                <a16:creationId xmlns:a16="http://schemas.microsoft.com/office/drawing/2014/main" id="{913FCEF2-7EDE-6463-5D06-6E3C4E69169A}"/>
              </a:ext>
            </a:extLst>
          </p:cNvPr>
          <p:cNvSpPr txBox="1"/>
          <p:nvPr/>
        </p:nvSpPr>
        <p:spPr>
          <a:xfrm>
            <a:off x="6395533" y="2674191"/>
            <a:ext cx="485392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Magnitude of potential harm to the Client if Conflict acted upon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Gotham Medium" panose="02000604030000020004"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Extent of deviation from business practices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ndParaRPr>
          </a:p>
        </p:txBody>
      </p:sp>
      <p:sp>
        <p:nvSpPr>
          <p:cNvPr id="37" name="TextBox 36">
            <a:extLst>
              <a:ext uri="{FF2B5EF4-FFF2-40B4-BE49-F238E27FC236}">
                <a16:creationId xmlns:a16="http://schemas.microsoft.com/office/drawing/2014/main" id="{EB041890-246E-C8E2-404F-E595A01FBB5A}"/>
              </a:ext>
            </a:extLst>
          </p:cNvPr>
          <p:cNvSpPr txBox="1"/>
          <p:nvPr/>
        </p:nvSpPr>
        <p:spPr>
          <a:xfrm>
            <a:off x="611996" y="5121686"/>
            <a:ext cx="11072931" cy="461665"/>
          </a:xfrm>
          <a:prstGeom prst="rect">
            <a:avLst/>
          </a:prstGeom>
          <a:noFill/>
        </p:spPr>
        <p:txBody>
          <a:bodyPr wrap="square" rtlCol="0">
            <a:spAutoFit/>
          </a:bodyPr>
          <a:lstStyle/>
          <a:p>
            <a:pPr algn="ctr"/>
            <a:r>
              <a:rPr lang="en-US" sz="2400" dirty="0">
                <a:latin typeface="Gotham" panose="02000604040000020004" pitchFamily="50" charset="0"/>
              </a:rPr>
              <a:t>Ambiguity will be interpreted in favor of the Client.</a:t>
            </a:r>
          </a:p>
        </p:txBody>
      </p:sp>
    </p:spTree>
    <p:extLst>
      <p:ext uri="{BB962C8B-B14F-4D97-AF65-F5344CB8AC3E}">
        <p14:creationId xmlns:p14="http://schemas.microsoft.com/office/powerpoint/2010/main" val="200505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Full Disclosure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6" name="Group 35">
            <a:extLst>
              <a:ext uri="{FF2B5EF4-FFF2-40B4-BE49-F238E27FC236}">
                <a16:creationId xmlns:a16="http://schemas.microsoft.com/office/drawing/2014/main" id="{5FE40A37-A89D-16DF-DCAE-C607C252CC0F}"/>
              </a:ext>
            </a:extLst>
          </p:cNvPr>
          <p:cNvGrpSpPr/>
          <p:nvPr/>
        </p:nvGrpSpPr>
        <p:grpSpPr>
          <a:xfrm>
            <a:off x="538433" y="1099266"/>
            <a:ext cx="11063755" cy="1299758"/>
            <a:chOff x="538433" y="1147392"/>
            <a:chExt cx="11063755" cy="1299758"/>
          </a:xfrm>
        </p:grpSpPr>
        <p:grpSp>
          <p:nvGrpSpPr>
            <p:cNvPr id="18" name="Group 17">
              <a:extLst>
                <a:ext uri="{FF2B5EF4-FFF2-40B4-BE49-F238E27FC236}">
                  <a16:creationId xmlns:a16="http://schemas.microsoft.com/office/drawing/2014/main" id="{6905FE91-91E9-E22E-9126-1838A2F2C09D}"/>
                </a:ext>
              </a:extLst>
            </p:cNvPr>
            <p:cNvGrpSpPr/>
            <p:nvPr/>
          </p:nvGrpSpPr>
          <p:grpSpPr>
            <a:xfrm>
              <a:off x="538433" y="1147392"/>
              <a:ext cx="11063755" cy="1299758"/>
              <a:chOff x="5885737" y="1607103"/>
              <a:chExt cx="5641014" cy="1299758"/>
            </a:xfrm>
          </p:grpSpPr>
          <p:sp>
            <p:nvSpPr>
              <p:cNvPr id="19" name="Rectangle 18">
                <a:extLst>
                  <a:ext uri="{FF2B5EF4-FFF2-40B4-BE49-F238E27FC236}">
                    <a16:creationId xmlns:a16="http://schemas.microsoft.com/office/drawing/2014/main" id="{7DFD3668-22ED-139F-47D3-43C62310E786}"/>
                  </a:ext>
                </a:extLst>
              </p:cNvPr>
              <p:cNvSpPr/>
              <p:nvPr/>
            </p:nvSpPr>
            <p:spPr>
              <a:xfrm>
                <a:off x="5885737" y="1607103"/>
                <a:ext cx="5641014" cy="12997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732066"/>
                <a:ext cx="941022" cy="523220"/>
              </a:xfrm>
              <a:prstGeom prst="rect">
                <a:avLst/>
              </a:prstGeom>
              <a:noFill/>
            </p:spPr>
            <p:txBody>
              <a:bodyPr wrap="square" rtlCol="0">
                <a:spAutoFit/>
              </a:bodyPr>
              <a:lstStyle/>
              <a:p>
                <a:r>
                  <a:rPr lang="en-US" sz="2800" dirty="0">
                    <a:solidFill>
                      <a:srgbClr val="FFCE34"/>
                    </a:solidFill>
                    <a:latin typeface="Gotham" panose="02000604040000020004" pitchFamily="50" charset="0"/>
                  </a:rPr>
                  <a:t>How-to</a:t>
                </a:r>
              </a:p>
            </p:txBody>
          </p:sp>
        </p:grpSp>
        <p:sp>
          <p:nvSpPr>
            <p:cNvPr id="20" name="TextBox 19">
              <a:extLst>
                <a:ext uri="{FF2B5EF4-FFF2-40B4-BE49-F238E27FC236}">
                  <a16:creationId xmlns:a16="http://schemas.microsoft.com/office/drawing/2014/main" id="{81A2BB2F-48B0-E1F8-AAEF-A69C3BBEA2CC}"/>
                </a:ext>
              </a:extLst>
            </p:cNvPr>
            <p:cNvSpPr txBox="1"/>
            <p:nvPr/>
          </p:nvSpPr>
          <p:spPr>
            <a:xfrm>
              <a:off x="959558" y="1711448"/>
              <a:ext cx="10430337" cy="584775"/>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Darren’s disclosures need help. Re-write his language so that he fully discloses his Material Conflicts of Interest. </a:t>
              </a:r>
            </a:p>
          </p:txBody>
        </p:sp>
      </p:grpSp>
      <p:grpSp>
        <p:nvGrpSpPr>
          <p:cNvPr id="17" name="Group 16">
            <a:extLst>
              <a:ext uri="{FF2B5EF4-FFF2-40B4-BE49-F238E27FC236}">
                <a16:creationId xmlns:a16="http://schemas.microsoft.com/office/drawing/2014/main" id="{B6152085-090D-FF81-F704-D4DCF39272C2}"/>
              </a:ext>
            </a:extLst>
          </p:cNvPr>
          <p:cNvGrpSpPr/>
          <p:nvPr/>
        </p:nvGrpSpPr>
        <p:grpSpPr>
          <a:xfrm>
            <a:off x="580497" y="2551132"/>
            <a:ext cx="10989711" cy="951565"/>
            <a:chOff x="580497" y="2663674"/>
            <a:chExt cx="10989711" cy="951565"/>
          </a:xfrm>
        </p:grpSpPr>
        <p:sp>
          <p:nvSpPr>
            <p:cNvPr id="37" name="Rectangle: Rounded Corners 36">
              <a:extLst>
                <a:ext uri="{FF2B5EF4-FFF2-40B4-BE49-F238E27FC236}">
                  <a16:creationId xmlns:a16="http://schemas.microsoft.com/office/drawing/2014/main" id="{3AAC5E63-DD3E-E879-1793-31E625117FB1}"/>
                </a:ext>
              </a:extLst>
            </p:cNvPr>
            <p:cNvSpPr/>
            <p:nvPr/>
          </p:nvSpPr>
          <p:spPr>
            <a:xfrm>
              <a:off x="896528" y="2820791"/>
              <a:ext cx="10673680" cy="416354"/>
            </a:xfrm>
            <a:prstGeom prst="round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B20D2E4-4ECE-AE33-87B9-4EC7937CF2F1}"/>
                </a:ext>
              </a:extLst>
            </p:cNvPr>
            <p:cNvGrpSpPr/>
            <p:nvPr/>
          </p:nvGrpSpPr>
          <p:grpSpPr>
            <a:xfrm>
              <a:off x="580497" y="2663674"/>
              <a:ext cx="727292" cy="727292"/>
              <a:chOff x="2893521" y="2034095"/>
              <a:chExt cx="792480" cy="792480"/>
            </a:xfrm>
          </p:grpSpPr>
          <p:grpSp>
            <p:nvGrpSpPr>
              <p:cNvPr id="11" name="Group 10">
                <a:extLst>
                  <a:ext uri="{FF2B5EF4-FFF2-40B4-BE49-F238E27FC236}">
                    <a16:creationId xmlns:a16="http://schemas.microsoft.com/office/drawing/2014/main" id="{10BF11CF-22B2-535F-3722-06ED52EE127E}"/>
                  </a:ext>
                </a:extLst>
              </p:cNvPr>
              <p:cNvGrpSpPr/>
              <p:nvPr/>
            </p:nvGrpSpPr>
            <p:grpSpPr>
              <a:xfrm>
                <a:off x="2893521" y="2034095"/>
                <a:ext cx="792480" cy="792480"/>
                <a:chOff x="2194560" y="2994963"/>
                <a:chExt cx="1219200" cy="1219200"/>
              </a:xfrm>
            </p:grpSpPr>
            <p:sp>
              <p:nvSpPr>
                <p:cNvPr id="13" name="Oval 12">
                  <a:extLst>
                    <a:ext uri="{FF2B5EF4-FFF2-40B4-BE49-F238E27FC236}">
                      <a16:creationId xmlns:a16="http://schemas.microsoft.com/office/drawing/2014/main" id="{D3FA69CB-66EC-E41C-7D4F-B3E81CBD55AD}"/>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Oval 22">
                  <a:extLst>
                    <a:ext uri="{FF2B5EF4-FFF2-40B4-BE49-F238E27FC236}">
                      <a16:creationId xmlns:a16="http://schemas.microsoft.com/office/drawing/2014/main" id="{B1493D58-D231-E83A-25CB-51CA46CB8906}"/>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2" name="TextBox 11">
                <a:extLst>
                  <a:ext uri="{FF2B5EF4-FFF2-40B4-BE49-F238E27FC236}">
                    <a16:creationId xmlns:a16="http://schemas.microsoft.com/office/drawing/2014/main" id="{FB8D28AE-2D17-8B79-9470-82D0B5ACFA68}"/>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A</a:t>
                </a:r>
              </a:p>
            </p:txBody>
          </p:sp>
        </p:grpSp>
        <p:sp>
          <p:nvSpPr>
            <p:cNvPr id="25" name="TextBox 24">
              <a:extLst>
                <a:ext uri="{FF2B5EF4-FFF2-40B4-BE49-F238E27FC236}">
                  <a16:creationId xmlns:a16="http://schemas.microsoft.com/office/drawing/2014/main" id="{F0D59821-A005-FE37-BBF2-FB8B845FF417}"/>
                </a:ext>
              </a:extLst>
            </p:cNvPr>
            <p:cNvSpPr txBox="1"/>
            <p:nvPr/>
          </p:nvSpPr>
          <p:spPr>
            <a:xfrm>
              <a:off x="1375874" y="2843168"/>
              <a:ext cx="5316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“I receive an AUM fee”</a:t>
              </a:r>
            </a:p>
          </p:txBody>
        </p:sp>
        <p:sp>
          <p:nvSpPr>
            <p:cNvPr id="31" name="TextBox 30">
              <a:extLst>
                <a:ext uri="{FF2B5EF4-FFF2-40B4-BE49-F238E27FC236}">
                  <a16:creationId xmlns:a16="http://schemas.microsoft.com/office/drawing/2014/main" id="{2B19508C-F320-7E01-125E-7B5CA9F0C69B}"/>
                </a:ext>
              </a:extLst>
            </p:cNvPr>
            <p:cNvSpPr txBox="1"/>
            <p:nvPr/>
          </p:nvSpPr>
          <p:spPr>
            <a:xfrm>
              <a:off x="1397711" y="3276685"/>
              <a:ext cx="10131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otham Light" pitchFamily="50" charset="0"/>
              </a:endParaRPr>
            </a:p>
          </p:txBody>
        </p:sp>
      </p:grpSp>
      <p:grpSp>
        <p:nvGrpSpPr>
          <p:cNvPr id="40" name="Group 39">
            <a:extLst>
              <a:ext uri="{FF2B5EF4-FFF2-40B4-BE49-F238E27FC236}">
                <a16:creationId xmlns:a16="http://schemas.microsoft.com/office/drawing/2014/main" id="{DEB68D09-60DA-92AA-E263-88557749707E}"/>
              </a:ext>
            </a:extLst>
          </p:cNvPr>
          <p:cNvGrpSpPr/>
          <p:nvPr/>
        </p:nvGrpSpPr>
        <p:grpSpPr>
          <a:xfrm>
            <a:off x="538433" y="4334191"/>
            <a:ext cx="10989711" cy="727292"/>
            <a:chOff x="580497" y="2920346"/>
            <a:chExt cx="10989711" cy="727292"/>
          </a:xfrm>
        </p:grpSpPr>
        <p:grpSp>
          <p:nvGrpSpPr>
            <p:cNvPr id="41" name="Group 40">
              <a:extLst>
                <a:ext uri="{FF2B5EF4-FFF2-40B4-BE49-F238E27FC236}">
                  <a16:creationId xmlns:a16="http://schemas.microsoft.com/office/drawing/2014/main" id="{2FD69546-94A0-6FCD-9EDD-D41D74C20352}"/>
                </a:ext>
              </a:extLst>
            </p:cNvPr>
            <p:cNvGrpSpPr/>
            <p:nvPr/>
          </p:nvGrpSpPr>
          <p:grpSpPr>
            <a:xfrm>
              <a:off x="580497" y="2920346"/>
              <a:ext cx="10989711" cy="727292"/>
              <a:chOff x="580497" y="3094791"/>
              <a:chExt cx="10989711" cy="727292"/>
            </a:xfrm>
          </p:grpSpPr>
          <p:sp>
            <p:nvSpPr>
              <p:cNvPr id="44" name="Rectangle: Rounded Corners 43">
                <a:extLst>
                  <a:ext uri="{FF2B5EF4-FFF2-40B4-BE49-F238E27FC236}">
                    <a16:creationId xmlns:a16="http://schemas.microsoft.com/office/drawing/2014/main" id="{03911E18-28B8-3ED7-BCCF-5EA775F32CF5}"/>
                  </a:ext>
                </a:extLst>
              </p:cNvPr>
              <p:cNvSpPr/>
              <p:nvPr/>
            </p:nvSpPr>
            <p:spPr>
              <a:xfrm>
                <a:off x="896528" y="3251908"/>
                <a:ext cx="10673680" cy="416354"/>
              </a:xfrm>
              <a:prstGeom prst="round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3DBD630E-C855-B225-40F6-2CBE706ACADD}"/>
                  </a:ext>
                </a:extLst>
              </p:cNvPr>
              <p:cNvGrpSpPr/>
              <p:nvPr/>
            </p:nvGrpSpPr>
            <p:grpSpPr>
              <a:xfrm>
                <a:off x="580497" y="3094791"/>
                <a:ext cx="727292" cy="727292"/>
                <a:chOff x="2893521" y="2034095"/>
                <a:chExt cx="792480" cy="792480"/>
              </a:xfrm>
            </p:grpSpPr>
            <p:grpSp>
              <p:nvGrpSpPr>
                <p:cNvPr id="46" name="Group 45">
                  <a:extLst>
                    <a:ext uri="{FF2B5EF4-FFF2-40B4-BE49-F238E27FC236}">
                      <a16:creationId xmlns:a16="http://schemas.microsoft.com/office/drawing/2014/main" id="{49EB5F61-F10E-3171-B4AE-EEC5185611D0}"/>
                    </a:ext>
                  </a:extLst>
                </p:cNvPr>
                <p:cNvGrpSpPr/>
                <p:nvPr/>
              </p:nvGrpSpPr>
              <p:grpSpPr>
                <a:xfrm>
                  <a:off x="2893521" y="2034095"/>
                  <a:ext cx="792480" cy="792480"/>
                  <a:chOff x="2194560" y="2994963"/>
                  <a:chExt cx="1219200" cy="1219200"/>
                </a:xfrm>
              </p:grpSpPr>
              <p:sp>
                <p:nvSpPr>
                  <p:cNvPr id="48" name="Oval 47">
                    <a:extLst>
                      <a:ext uri="{FF2B5EF4-FFF2-40B4-BE49-F238E27FC236}">
                        <a16:creationId xmlns:a16="http://schemas.microsoft.com/office/drawing/2014/main" id="{98D7938B-0DCE-1040-E7E9-85ED5DED7BD2}"/>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9" name="Oval 48">
                    <a:extLst>
                      <a:ext uri="{FF2B5EF4-FFF2-40B4-BE49-F238E27FC236}">
                        <a16:creationId xmlns:a16="http://schemas.microsoft.com/office/drawing/2014/main" id="{89C268A6-7C6D-9666-EA86-B1C3057F94F8}"/>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47" name="TextBox 46">
                  <a:extLst>
                    <a:ext uri="{FF2B5EF4-FFF2-40B4-BE49-F238E27FC236}">
                      <a16:creationId xmlns:a16="http://schemas.microsoft.com/office/drawing/2014/main" id="{4D5DB6EE-D632-F648-3A1B-7DEA4FD0CB83}"/>
                    </a:ext>
                  </a:extLst>
                </p:cNvPr>
                <p:cNvSpPr txBox="1"/>
                <p:nvPr/>
              </p:nvSpPr>
              <p:spPr>
                <a:xfrm>
                  <a:off x="2982943" y="216971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CE34"/>
                      </a:solidFill>
                      <a:latin typeface="Gotham Medium" panose="02000604030000020004" pitchFamily="50" charset="0"/>
                    </a:rPr>
                    <a:t>B</a:t>
                  </a:r>
                  <a:endPar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endParaRPr>
                </a:p>
              </p:txBody>
            </p:sp>
          </p:grpSp>
        </p:grpSp>
        <p:sp>
          <p:nvSpPr>
            <p:cNvPr id="42" name="TextBox 41">
              <a:extLst>
                <a:ext uri="{FF2B5EF4-FFF2-40B4-BE49-F238E27FC236}">
                  <a16:creationId xmlns:a16="http://schemas.microsoft.com/office/drawing/2014/main" id="{75A9698A-897E-5DF0-8F29-DAF4BCAD771B}"/>
                </a:ext>
              </a:extLst>
            </p:cNvPr>
            <p:cNvSpPr txBox="1"/>
            <p:nvPr/>
          </p:nvSpPr>
          <p:spPr>
            <a:xfrm>
              <a:off x="1375874" y="3099840"/>
              <a:ext cx="97673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“My firm may have revenue sharing arrangements with mutual fund companies”.</a:t>
              </a:r>
            </a:p>
          </p:txBody>
        </p:sp>
      </p:grpSp>
      <p:sp>
        <p:nvSpPr>
          <p:cNvPr id="27" name="TextBox 26">
            <a:extLst>
              <a:ext uri="{FF2B5EF4-FFF2-40B4-BE49-F238E27FC236}">
                <a16:creationId xmlns:a16="http://schemas.microsoft.com/office/drawing/2014/main" id="{D1AFCF3A-DA9D-3D68-5BC7-0011622E8429}"/>
              </a:ext>
            </a:extLst>
          </p:cNvPr>
          <p:cNvSpPr txBox="1"/>
          <p:nvPr/>
        </p:nvSpPr>
        <p:spPr>
          <a:xfrm>
            <a:off x="1333810" y="3246152"/>
            <a:ext cx="1067368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604040000020004" pitchFamily="50" charset="0"/>
              </a:rPr>
              <a:t>A better disclosure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Light" pitchFamily="50" charset="0"/>
              </a:rPr>
              <a:t>The amount I earn from working with you depends on the amount of assets I manage for you. We have a financial incentive to recommend that you make financial decisions to increase the assets I manage.</a:t>
            </a:r>
          </a:p>
          <a:p>
            <a:endParaRPr lang="en-US" dirty="0"/>
          </a:p>
        </p:txBody>
      </p:sp>
      <p:sp>
        <p:nvSpPr>
          <p:cNvPr id="29" name="TextBox 28">
            <a:extLst>
              <a:ext uri="{FF2B5EF4-FFF2-40B4-BE49-F238E27FC236}">
                <a16:creationId xmlns:a16="http://schemas.microsoft.com/office/drawing/2014/main" id="{CA64FA41-3AFC-A35A-603E-0808207036BA}"/>
              </a:ext>
            </a:extLst>
          </p:cNvPr>
          <p:cNvSpPr txBox="1"/>
          <p:nvPr/>
        </p:nvSpPr>
        <p:spPr>
          <a:xfrm>
            <a:off x="1397710" y="4922786"/>
            <a:ext cx="987625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A better disclosure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Light" pitchFamily="50" charset="0"/>
              </a:rPr>
              <a:t>My firm receives payments to make mutual funds</a:t>
            </a:r>
            <a:r>
              <a:rPr lang="en-US" sz="1800" dirty="0">
                <a:solidFill>
                  <a:prstClr val="black"/>
                </a:solidFill>
                <a:latin typeface="Gotham Light" pitchFamily="50" charset="0"/>
              </a:rPr>
              <a:t> and exchange-traded funds </a:t>
            </a:r>
            <a:r>
              <a:rPr kumimoji="0" lang="en-US" sz="1800" b="0" i="0" u="none" strike="noStrike" kern="1200" cap="none" spc="0" normalizeH="0" baseline="0" noProof="0" dirty="0">
                <a:ln>
                  <a:noFill/>
                </a:ln>
                <a:solidFill>
                  <a:prstClr val="black"/>
                </a:solidFill>
                <a:effectLst/>
                <a:uLnTx/>
                <a:uFillTx/>
                <a:latin typeface="Gotham Light" pitchFamily="50" charset="0"/>
              </a:rPr>
              <a:t>available to you. I have a financial incentive to recommend the services and products that make us more money.</a:t>
            </a:r>
          </a:p>
        </p:txBody>
      </p:sp>
    </p:spTree>
    <p:extLst>
      <p:ext uri="{BB962C8B-B14F-4D97-AF65-F5344CB8AC3E}">
        <p14:creationId xmlns:p14="http://schemas.microsoft.com/office/powerpoint/2010/main" val="115251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F85D29-80F0-485A-80A2-9A09A718E805}"/>
              </a:ext>
            </a:extLst>
          </p:cNvPr>
          <p:cNvPicPr>
            <a:picLocks noChangeAspect="1"/>
          </p:cNvPicPr>
          <p:nvPr/>
        </p:nvPicPr>
        <p:blipFill rotWithShape="1">
          <a:blip r:embed="rId3">
            <a:extLst>
              <a:ext uri="{28A0092B-C50C-407E-A947-70E740481C1C}">
                <a14:useLocalDpi xmlns:a14="http://schemas.microsoft.com/office/drawing/2010/main" val="0"/>
              </a:ext>
            </a:extLst>
          </a:blip>
          <a:srcRect l="17145" t="15239" r="-6556" b="8352"/>
          <a:stretch/>
        </p:blipFill>
        <p:spPr>
          <a:xfrm flipH="1">
            <a:off x="4957011" y="1393653"/>
            <a:ext cx="7234990" cy="412739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Written Disclosure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060EC70-8CEA-9F1E-B494-2A8B9289E6B3}"/>
              </a:ext>
            </a:extLst>
          </p:cNvPr>
          <p:cNvSpPr txBox="1"/>
          <p:nvPr/>
        </p:nvSpPr>
        <p:spPr>
          <a:xfrm>
            <a:off x="580634" y="3759267"/>
            <a:ext cx="5438987"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Discuss reasons why written disclosure is always good idea.</a:t>
            </a:r>
          </a:p>
        </p:txBody>
      </p:sp>
      <p:sp>
        <p:nvSpPr>
          <p:cNvPr id="2" name="TextBox 1">
            <a:extLst>
              <a:ext uri="{FF2B5EF4-FFF2-40B4-BE49-F238E27FC236}">
                <a16:creationId xmlns:a16="http://schemas.microsoft.com/office/drawing/2014/main" id="{9C16518A-FF23-0395-7989-7155CF7BD134}"/>
              </a:ext>
            </a:extLst>
          </p:cNvPr>
          <p:cNvSpPr txBox="1"/>
          <p:nvPr/>
        </p:nvSpPr>
        <p:spPr>
          <a:xfrm>
            <a:off x="580634" y="2116564"/>
            <a:ext cx="528349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Written disclosure of conflicts is not required – but it is advised.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Still must be documented. </a:t>
            </a:r>
          </a:p>
        </p:txBody>
      </p:sp>
    </p:spTree>
    <p:extLst>
      <p:ext uri="{BB962C8B-B14F-4D97-AF65-F5344CB8AC3E}">
        <p14:creationId xmlns:p14="http://schemas.microsoft.com/office/powerpoint/2010/main" val="416621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1072869A-2C1D-30D0-30D2-DDA93CDE015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33" t="3216" r="8635" b="-10114"/>
          <a:stretch/>
        </p:blipFill>
        <p:spPr>
          <a:xfrm>
            <a:off x="1905000" y="-2803"/>
            <a:ext cx="10287000" cy="6858000"/>
          </a:xfrm>
          <a:prstGeom prst="rect">
            <a:avLst/>
          </a:prstGeom>
        </p:spPr>
      </p:pic>
      <p:sp>
        <p:nvSpPr>
          <p:cNvPr id="17" name="Rectangle 16">
            <a:extLst>
              <a:ext uri="{FF2B5EF4-FFF2-40B4-BE49-F238E27FC236}">
                <a16:creationId xmlns:a16="http://schemas.microsoft.com/office/drawing/2014/main" id="{744FDBDE-D2C1-DA86-D1FD-50360071B898}"/>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8A558AAE-49FA-6819-1122-E44DFACA9637}"/>
              </a:ext>
            </a:extLst>
          </p:cNvPr>
          <p:cNvGrpSpPr/>
          <p:nvPr/>
        </p:nvGrpSpPr>
        <p:grpSpPr>
          <a:xfrm>
            <a:off x="805614" y="1775911"/>
            <a:ext cx="1423188" cy="618480"/>
            <a:chOff x="0" y="7568700"/>
            <a:chExt cx="1554029" cy="675340"/>
          </a:xfrm>
        </p:grpSpPr>
        <p:sp>
          <p:nvSpPr>
            <p:cNvPr id="3" name="Rectangle 2">
              <a:extLst>
                <a:ext uri="{FF2B5EF4-FFF2-40B4-BE49-F238E27FC236}">
                  <a16:creationId xmlns:a16="http://schemas.microsoft.com/office/drawing/2014/main" id="{9FCE4C2C-29BC-5E67-1FF9-F0A0BABFA9BD}"/>
                </a:ext>
              </a:extLst>
            </p:cNvPr>
            <p:cNvSpPr/>
            <p:nvPr/>
          </p:nvSpPr>
          <p:spPr>
            <a:xfrm>
              <a:off x="0" y="7568700"/>
              <a:ext cx="1554029"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 name="TextBox 15">
              <a:extLst>
                <a:ext uri="{FF2B5EF4-FFF2-40B4-BE49-F238E27FC236}">
                  <a16:creationId xmlns:a16="http://schemas.microsoft.com/office/drawing/2014/main" id="{E86D8BDF-C165-DD58-8EA6-1374CB593217}"/>
                </a:ext>
              </a:extLst>
            </p:cNvPr>
            <p:cNvSpPr txBox="1"/>
            <p:nvPr/>
          </p:nvSpPr>
          <p:spPr>
            <a:xfrm>
              <a:off x="121459" y="7594273"/>
              <a:ext cx="1432570" cy="571322"/>
            </a:xfrm>
            <a:prstGeom prst="rect">
              <a:avLst/>
            </a:prstGeom>
            <a:noFill/>
          </p:spPr>
          <p:txBody>
            <a:bodyPr wrap="square" rtlCol="0">
              <a:spAutoFit/>
            </a:bodyPr>
            <a:lstStyle/>
            <a:p>
              <a:r>
                <a:rPr lang="en-US" sz="2800" dirty="0">
                  <a:latin typeface="Gotham" panose="02000604040000020004" pitchFamily="50" charset="0"/>
                </a:rPr>
                <a:t>Why?</a:t>
              </a:r>
            </a:p>
          </p:txBody>
        </p:sp>
      </p:grpSp>
      <p:sp>
        <p:nvSpPr>
          <p:cNvPr id="20" name="TextBox 19">
            <a:extLst>
              <a:ext uri="{FF2B5EF4-FFF2-40B4-BE49-F238E27FC236}">
                <a16:creationId xmlns:a16="http://schemas.microsoft.com/office/drawing/2014/main" id="{3BE7F925-4B65-EEF6-51E9-E69210074EE7}"/>
              </a:ext>
            </a:extLst>
          </p:cNvPr>
          <p:cNvSpPr txBox="1"/>
          <p:nvPr/>
        </p:nvSpPr>
        <p:spPr>
          <a:xfrm>
            <a:off x="815266" y="2510354"/>
            <a:ext cx="51453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604040000020004" pitchFamily="50" charset="0"/>
              </a:rPr>
              <a:t>To ensure the Client’s interests come first.</a:t>
            </a:r>
          </a:p>
        </p:txBody>
      </p:sp>
      <p:grpSp>
        <p:nvGrpSpPr>
          <p:cNvPr id="23" name="Group 22">
            <a:extLst>
              <a:ext uri="{FF2B5EF4-FFF2-40B4-BE49-F238E27FC236}">
                <a16:creationId xmlns:a16="http://schemas.microsoft.com/office/drawing/2014/main" id="{AAD4FC11-687D-C49A-A893-01FEA35F0C46}"/>
              </a:ext>
            </a:extLst>
          </p:cNvPr>
          <p:cNvGrpSpPr/>
          <p:nvPr/>
        </p:nvGrpSpPr>
        <p:grpSpPr>
          <a:xfrm>
            <a:off x="805613" y="3196072"/>
            <a:ext cx="4230558" cy="618480"/>
            <a:chOff x="-1" y="7568700"/>
            <a:chExt cx="4619495" cy="675340"/>
          </a:xfrm>
        </p:grpSpPr>
        <p:sp>
          <p:nvSpPr>
            <p:cNvPr id="25" name="Rectangle 24">
              <a:extLst>
                <a:ext uri="{FF2B5EF4-FFF2-40B4-BE49-F238E27FC236}">
                  <a16:creationId xmlns:a16="http://schemas.microsoft.com/office/drawing/2014/main" id="{BFE98F93-B0C3-924B-C82D-89B0F27ED5EE}"/>
                </a:ext>
              </a:extLst>
            </p:cNvPr>
            <p:cNvSpPr/>
            <p:nvPr/>
          </p:nvSpPr>
          <p:spPr>
            <a:xfrm>
              <a:off x="-1" y="7568700"/>
              <a:ext cx="3988884"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B1EECC1A-C007-DB2C-7350-D02E9866CB76}"/>
                </a:ext>
              </a:extLst>
            </p:cNvPr>
            <p:cNvSpPr txBox="1"/>
            <p:nvPr/>
          </p:nvSpPr>
          <p:spPr>
            <a:xfrm>
              <a:off x="121459" y="7594273"/>
              <a:ext cx="4498035" cy="571322"/>
            </a:xfrm>
            <a:prstGeom prst="rect">
              <a:avLst/>
            </a:prstGeom>
            <a:noFill/>
          </p:spPr>
          <p:txBody>
            <a:bodyPr wrap="square" rtlCol="0">
              <a:spAutoFit/>
            </a:bodyPr>
            <a:lstStyle/>
            <a:p>
              <a:r>
                <a:rPr lang="en-US" sz="2800" dirty="0">
                  <a:latin typeface="Gotham" panose="02000604040000020004" pitchFamily="50" charset="0"/>
                </a:rPr>
                <a:t>What is required? </a:t>
              </a:r>
            </a:p>
          </p:txBody>
        </p:sp>
      </p:grpSp>
      <p:sp>
        <p:nvSpPr>
          <p:cNvPr id="24" name="TextBox 23">
            <a:extLst>
              <a:ext uri="{FF2B5EF4-FFF2-40B4-BE49-F238E27FC236}">
                <a16:creationId xmlns:a16="http://schemas.microsoft.com/office/drawing/2014/main" id="{01E0FC4E-3FB5-8ABE-D1DE-54D237313F23}"/>
              </a:ext>
            </a:extLst>
          </p:cNvPr>
          <p:cNvSpPr txBox="1"/>
          <p:nvPr/>
        </p:nvSpPr>
        <p:spPr>
          <a:xfrm>
            <a:off x="815266" y="3978641"/>
            <a:ext cx="51453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604040000020004" pitchFamily="50" charset="0"/>
              </a:rPr>
              <a:t>Reasonably designed business practices to prevent acting on the conflict.</a:t>
            </a:r>
          </a:p>
        </p:txBody>
      </p:sp>
    </p:spTree>
    <p:extLst>
      <p:ext uri="{BB962C8B-B14F-4D97-AF65-F5344CB8AC3E}">
        <p14:creationId xmlns:p14="http://schemas.microsoft.com/office/powerpoint/2010/main" val="14579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128624C-BE0A-4040-B8BF-8AC8CD6A9953}"/>
              </a:ext>
            </a:extLst>
          </p:cNvPr>
          <p:cNvPicPr>
            <a:picLocks noChangeAspect="1"/>
          </p:cNvPicPr>
          <p:nvPr/>
        </p:nvPicPr>
        <p:blipFill rotWithShape="1">
          <a:blip r:embed="rId3">
            <a:extLst>
              <a:ext uri="{28A0092B-C50C-407E-A947-70E740481C1C}">
                <a14:useLocalDpi xmlns:a14="http://schemas.microsoft.com/office/drawing/2010/main" val="0"/>
              </a:ext>
            </a:extLst>
          </a:blip>
          <a:srcRect l="-2159" r="17096" b="14936"/>
          <a:stretch/>
        </p:blipFill>
        <p:spPr>
          <a:xfrm flipH="1">
            <a:off x="0" y="1377886"/>
            <a:ext cx="6215631" cy="414316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517908" y="1377888"/>
            <a:ext cx="11674092" cy="4143159"/>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7C54805-B2C1-8840-BDC1-6E5D0C4B1179}"/>
              </a:ext>
            </a:extLst>
          </p:cNvPr>
          <p:cNvSpPr txBox="1"/>
          <p:nvPr/>
        </p:nvSpPr>
        <p:spPr>
          <a:xfrm>
            <a:off x="6130628" y="2544708"/>
            <a:ext cx="547726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Darren wants to make sure he has a system in place to comply with the Duty of Loyalty.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Is there a process Darren can follow to provide advice in Mei’s best interests?</a:t>
            </a:r>
          </a:p>
        </p:txBody>
      </p:sp>
      <p:grpSp>
        <p:nvGrpSpPr>
          <p:cNvPr id="3" name="Group 2">
            <a:extLst>
              <a:ext uri="{FF2B5EF4-FFF2-40B4-BE49-F238E27FC236}">
                <a16:creationId xmlns:a16="http://schemas.microsoft.com/office/drawing/2014/main" id="{96B60814-ADE9-2455-26C1-3F3B86B71909}"/>
              </a:ext>
            </a:extLst>
          </p:cNvPr>
          <p:cNvGrpSpPr/>
          <p:nvPr/>
        </p:nvGrpSpPr>
        <p:grpSpPr>
          <a:xfrm>
            <a:off x="6240905" y="1770948"/>
            <a:ext cx="1748063" cy="602302"/>
            <a:chOff x="6049720" y="1563943"/>
            <a:chExt cx="1003585" cy="597412"/>
          </a:xfrm>
        </p:grpSpPr>
        <p:sp>
          <p:nvSpPr>
            <p:cNvPr id="14" name="Rectangle 13">
              <a:extLst>
                <a:ext uri="{FF2B5EF4-FFF2-40B4-BE49-F238E27FC236}">
                  <a16:creationId xmlns:a16="http://schemas.microsoft.com/office/drawing/2014/main" id="{D2FB8C15-7D3E-D30A-3D95-4EEE31A8EBA1}"/>
                </a:ext>
              </a:extLst>
            </p:cNvPr>
            <p:cNvSpPr/>
            <p:nvPr/>
          </p:nvSpPr>
          <p:spPr>
            <a:xfrm>
              <a:off x="6049720" y="1563943"/>
              <a:ext cx="1003585" cy="597412"/>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TextBox 14">
              <a:extLst>
                <a:ext uri="{FF2B5EF4-FFF2-40B4-BE49-F238E27FC236}">
                  <a16:creationId xmlns:a16="http://schemas.microsoft.com/office/drawing/2014/main" id="{1B040E2F-3A72-2035-0DEF-813A582B2B0D}"/>
                </a:ext>
              </a:extLst>
            </p:cNvPr>
            <p:cNvSpPr txBox="1"/>
            <p:nvPr/>
          </p:nvSpPr>
          <p:spPr>
            <a:xfrm>
              <a:off x="6100189" y="1584550"/>
              <a:ext cx="953116" cy="523220"/>
            </a:xfrm>
            <a:prstGeom prst="rect">
              <a:avLst/>
            </a:prstGeom>
            <a:noFill/>
          </p:spPr>
          <p:txBody>
            <a:bodyPr wrap="square" rtlCol="0">
              <a:spAutoFit/>
            </a:bodyPr>
            <a:lstStyle/>
            <a:p>
              <a:r>
                <a:rPr lang="en-US" sz="2800" dirty="0">
                  <a:latin typeface="Gotham" panose="02000604040000020004" pitchFamily="50" charset="0"/>
                </a:rPr>
                <a:t>How-to</a:t>
              </a:r>
            </a:p>
          </p:txBody>
        </p:sp>
      </p:grpSp>
    </p:spTree>
    <p:extLst>
      <p:ext uri="{BB962C8B-B14F-4D97-AF65-F5344CB8AC3E}">
        <p14:creationId xmlns:p14="http://schemas.microsoft.com/office/powerpoint/2010/main" val="347108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Managing Conflicts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62F720A-6A0A-6BFB-2483-07586FDFAD35}"/>
              </a:ext>
            </a:extLst>
          </p:cNvPr>
          <p:cNvGrpSpPr/>
          <p:nvPr/>
        </p:nvGrpSpPr>
        <p:grpSpPr>
          <a:xfrm>
            <a:off x="8068781" y="1283368"/>
            <a:ext cx="3536659" cy="4199425"/>
            <a:chOff x="8068781" y="1283368"/>
            <a:chExt cx="3536659" cy="4199425"/>
          </a:xfrm>
        </p:grpSpPr>
        <p:sp>
          <p:nvSpPr>
            <p:cNvPr id="17" name="Rectangle 16">
              <a:extLst>
                <a:ext uri="{FF2B5EF4-FFF2-40B4-BE49-F238E27FC236}">
                  <a16:creationId xmlns:a16="http://schemas.microsoft.com/office/drawing/2014/main" id="{AF55347B-766B-4F8D-F990-EA543BD6C18B}"/>
                </a:ext>
              </a:extLst>
            </p:cNvPr>
            <p:cNvSpPr/>
            <p:nvPr/>
          </p:nvSpPr>
          <p:spPr>
            <a:xfrm>
              <a:off x="8068781" y="1283368"/>
              <a:ext cx="3536659" cy="419942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78FAFEBD-77A3-E9FF-F7F0-595AA85751B3}"/>
                </a:ext>
              </a:extLst>
            </p:cNvPr>
            <p:cNvSpPr/>
            <p:nvPr/>
          </p:nvSpPr>
          <p:spPr>
            <a:xfrm>
              <a:off x="9373979" y="167735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34" name="TextBox 33">
              <a:extLst>
                <a:ext uri="{FF2B5EF4-FFF2-40B4-BE49-F238E27FC236}">
                  <a16:creationId xmlns:a16="http://schemas.microsoft.com/office/drawing/2014/main" id="{ABC5D0D8-05A2-DB4C-FE1A-BA2EFFB0007C}"/>
                </a:ext>
              </a:extLst>
            </p:cNvPr>
            <p:cNvSpPr txBox="1"/>
            <p:nvPr/>
          </p:nvSpPr>
          <p:spPr>
            <a:xfrm>
              <a:off x="8192940" y="2724016"/>
              <a:ext cx="3276478" cy="830997"/>
            </a:xfrm>
            <a:prstGeom prst="rect">
              <a:avLst/>
            </a:prstGeom>
            <a:noFill/>
          </p:spPr>
          <p:txBody>
            <a:bodyPr wrap="square" rtlCol="0">
              <a:spAutoFit/>
            </a:bodyPr>
            <a:lstStyle/>
            <a:p>
              <a:pPr algn="ctr"/>
              <a:r>
                <a:rPr lang="en-US" sz="1600" dirty="0">
                  <a:latin typeface="Gotham" panose="02000604040000020004" pitchFamily="50" charset="0"/>
                </a:rPr>
                <a:t>Implement Any Additional Conflict Management Practices</a:t>
              </a:r>
            </a:p>
          </p:txBody>
        </p:sp>
        <p:sp>
          <p:nvSpPr>
            <p:cNvPr id="35" name="TextBox 34">
              <a:extLst>
                <a:ext uri="{FF2B5EF4-FFF2-40B4-BE49-F238E27FC236}">
                  <a16:creationId xmlns:a16="http://schemas.microsoft.com/office/drawing/2014/main" id="{8D1FE207-3C35-8675-9A5F-3467FC4FBE64}"/>
                </a:ext>
              </a:extLst>
            </p:cNvPr>
            <p:cNvSpPr txBox="1"/>
            <p:nvPr/>
          </p:nvSpPr>
          <p:spPr>
            <a:xfrm>
              <a:off x="8286724" y="3573392"/>
              <a:ext cx="3072937" cy="1384995"/>
            </a:xfrm>
            <a:prstGeom prst="rect">
              <a:avLst/>
            </a:prstGeom>
            <a:noFill/>
          </p:spPr>
          <p:txBody>
            <a:bodyPr wrap="square" rtlCol="0">
              <a:spAutoFit/>
            </a:bodyPr>
            <a:lstStyle/>
            <a:p>
              <a:pPr algn="ctr"/>
              <a:r>
                <a:rPr lang="en-US" sz="1400" dirty="0">
                  <a:latin typeface="Gotham Light" pitchFamily="50" charset="0"/>
                </a:rPr>
                <a:t>Consider any additional steps the </a:t>
              </a:r>
              <a:r>
                <a:rPr kumimoji="0" lang="en-US" sz="1400" i="0" u="none" strike="noStrike" kern="1200" cap="none" spc="0" normalizeH="0" baseline="0" noProof="0" dirty="0">
                  <a:ln>
                    <a:noFill/>
                  </a:ln>
                  <a:effectLst/>
                  <a:uLnTx/>
                  <a:uFillTx/>
                  <a:latin typeface="Gotham Light" pitchFamily="50" charset="0"/>
                </a:rPr>
                <a:t>CFP® professional needs to take to properly manage conflicts under the </a:t>
              </a:r>
              <a:r>
                <a:rPr kumimoji="0" lang="en-US" sz="1400" i="1" u="none" strike="noStrike" kern="1200" cap="none" spc="0" normalizeH="0" baseline="0" noProof="0" dirty="0">
                  <a:ln>
                    <a:noFill/>
                  </a:ln>
                  <a:effectLst/>
                  <a:uLnTx/>
                  <a:uFillTx/>
                  <a:latin typeface="Gotham Light" pitchFamily="50" charset="0"/>
                </a:rPr>
                <a:t>Code and Standards </a:t>
              </a:r>
              <a:r>
                <a:rPr kumimoji="0" lang="en-US" sz="1400" i="0" u="none" strike="noStrike" kern="1200" cap="none" spc="0" normalizeH="0" baseline="0" noProof="0" dirty="0">
                  <a:ln>
                    <a:noFill/>
                  </a:ln>
                  <a:effectLst/>
                  <a:uLnTx/>
                  <a:uFillTx/>
                  <a:latin typeface="Gotham Light" pitchFamily="50" charset="0"/>
                </a:rPr>
                <a:t>and implement any such practices.</a:t>
              </a:r>
              <a:endParaRPr lang="en-US" sz="1400" dirty="0">
                <a:latin typeface="Gotham Light" pitchFamily="50" charset="0"/>
              </a:endParaRPr>
            </a:p>
          </p:txBody>
        </p:sp>
        <p:pic>
          <p:nvPicPr>
            <p:cNvPr id="14" name="Graphic 13">
              <a:extLst>
                <a:ext uri="{FF2B5EF4-FFF2-40B4-BE49-F238E27FC236}">
                  <a16:creationId xmlns:a16="http://schemas.microsoft.com/office/drawing/2014/main" id="{6EAB5B39-DEE8-3988-8442-F3607BE3C6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91872" y="1875978"/>
              <a:ext cx="504230" cy="504230"/>
            </a:xfrm>
            <a:prstGeom prst="rect">
              <a:avLst/>
            </a:prstGeom>
          </p:spPr>
        </p:pic>
      </p:grpSp>
      <p:grpSp>
        <p:nvGrpSpPr>
          <p:cNvPr id="22" name="Group 21">
            <a:extLst>
              <a:ext uri="{FF2B5EF4-FFF2-40B4-BE49-F238E27FC236}">
                <a16:creationId xmlns:a16="http://schemas.microsoft.com/office/drawing/2014/main" id="{0C59FD00-1FA1-036E-EA64-CC5FFC286348}"/>
              </a:ext>
            </a:extLst>
          </p:cNvPr>
          <p:cNvGrpSpPr/>
          <p:nvPr/>
        </p:nvGrpSpPr>
        <p:grpSpPr>
          <a:xfrm>
            <a:off x="4332008" y="1283368"/>
            <a:ext cx="3536659" cy="4199425"/>
            <a:chOff x="4332008" y="1283368"/>
            <a:chExt cx="3536659" cy="4199425"/>
          </a:xfrm>
        </p:grpSpPr>
        <p:sp>
          <p:nvSpPr>
            <p:cNvPr id="16" name="Rectangle 15">
              <a:extLst>
                <a:ext uri="{FF2B5EF4-FFF2-40B4-BE49-F238E27FC236}">
                  <a16:creationId xmlns:a16="http://schemas.microsoft.com/office/drawing/2014/main" id="{9A93A46D-0495-6520-B757-86C30C417716}"/>
                </a:ext>
              </a:extLst>
            </p:cNvPr>
            <p:cNvSpPr/>
            <p:nvPr/>
          </p:nvSpPr>
          <p:spPr>
            <a:xfrm>
              <a:off x="4332008" y="1283368"/>
              <a:ext cx="3536659" cy="41994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6E364555-5926-ABB0-3939-48A084B33947}"/>
                </a:ext>
              </a:extLst>
            </p:cNvPr>
            <p:cNvGrpSpPr/>
            <p:nvPr/>
          </p:nvGrpSpPr>
          <p:grpSpPr>
            <a:xfrm>
              <a:off x="4466774" y="1677356"/>
              <a:ext cx="3276478" cy="3281031"/>
              <a:chOff x="740608" y="1677356"/>
              <a:chExt cx="3276478" cy="3281031"/>
            </a:xfrm>
          </p:grpSpPr>
          <p:sp>
            <p:nvSpPr>
              <p:cNvPr id="27" name="Oval 26">
                <a:extLst>
                  <a:ext uri="{FF2B5EF4-FFF2-40B4-BE49-F238E27FC236}">
                    <a16:creationId xmlns:a16="http://schemas.microsoft.com/office/drawing/2014/main" id="{8E697162-A17D-E003-03C4-624AC9B9F61B}"/>
                  </a:ext>
                </a:extLst>
              </p:cNvPr>
              <p:cNvSpPr/>
              <p:nvPr/>
            </p:nvSpPr>
            <p:spPr>
              <a:xfrm>
                <a:off x="1921647" y="1677356"/>
                <a:ext cx="914400" cy="914400"/>
              </a:xfrm>
              <a:prstGeom prst="ellipse">
                <a:avLst/>
              </a:prstGeom>
              <a:solidFill>
                <a:srgbClr val="FFCE3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Gotham Medium" panose="02000604030000020004" pitchFamily="50" charset="0"/>
                </a:endParaRPr>
              </a:p>
            </p:txBody>
          </p:sp>
          <p:grpSp>
            <p:nvGrpSpPr>
              <p:cNvPr id="28" name="Group 27">
                <a:extLst>
                  <a:ext uri="{FF2B5EF4-FFF2-40B4-BE49-F238E27FC236}">
                    <a16:creationId xmlns:a16="http://schemas.microsoft.com/office/drawing/2014/main" id="{76C3767F-E90C-624B-BC8D-32CB27E3AAEE}"/>
                  </a:ext>
                </a:extLst>
              </p:cNvPr>
              <p:cNvGrpSpPr/>
              <p:nvPr/>
            </p:nvGrpSpPr>
            <p:grpSpPr>
              <a:xfrm>
                <a:off x="740608" y="2724016"/>
                <a:ext cx="3276478" cy="2234371"/>
                <a:chOff x="740608" y="2724016"/>
                <a:chExt cx="3276478" cy="2234371"/>
              </a:xfrm>
            </p:grpSpPr>
            <p:sp>
              <p:nvSpPr>
                <p:cNvPr id="29" name="TextBox 28">
                  <a:extLst>
                    <a:ext uri="{FF2B5EF4-FFF2-40B4-BE49-F238E27FC236}">
                      <a16:creationId xmlns:a16="http://schemas.microsoft.com/office/drawing/2014/main" id="{B1DAD8AC-344B-A54A-BD8C-D46951C8E170}"/>
                    </a:ext>
                  </a:extLst>
                </p:cNvPr>
                <p:cNvSpPr txBox="1"/>
                <p:nvPr/>
              </p:nvSpPr>
              <p:spPr>
                <a:xfrm>
                  <a:off x="740608" y="2724016"/>
                  <a:ext cx="3276478" cy="830997"/>
                </a:xfrm>
                <a:prstGeom prst="rect">
                  <a:avLst/>
                </a:prstGeom>
                <a:noFill/>
              </p:spPr>
              <p:txBody>
                <a:bodyPr wrap="square" rtlCol="0">
                  <a:spAutoFit/>
                </a:bodyPr>
                <a:lstStyle/>
                <a:p>
                  <a:pPr algn="ctr"/>
                  <a:r>
                    <a:rPr lang="en-US" sz="1600" dirty="0">
                      <a:solidFill>
                        <a:schemeClr val="bg1"/>
                      </a:solidFill>
                      <a:latin typeface="Gotham" panose="02000604040000020004" pitchFamily="50" charset="0"/>
                    </a:rPr>
                    <a:t>Review &amp; Evaluate Existing Practices for Management </a:t>
                  </a:r>
                </a:p>
                <a:p>
                  <a:pPr algn="ctr"/>
                  <a:r>
                    <a:rPr lang="en-US" sz="1600" dirty="0">
                      <a:solidFill>
                        <a:schemeClr val="bg1"/>
                      </a:solidFill>
                      <a:latin typeface="Gotham" panose="02000604040000020004" pitchFamily="50" charset="0"/>
                    </a:rPr>
                    <a:t>of Conflicts</a:t>
                  </a:r>
                </a:p>
              </p:txBody>
            </p:sp>
            <p:sp>
              <p:nvSpPr>
                <p:cNvPr id="30" name="TextBox 29">
                  <a:extLst>
                    <a:ext uri="{FF2B5EF4-FFF2-40B4-BE49-F238E27FC236}">
                      <a16:creationId xmlns:a16="http://schemas.microsoft.com/office/drawing/2014/main" id="{3B6B3F31-3398-FACA-CC72-BBECF0D0F545}"/>
                    </a:ext>
                  </a:extLst>
                </p:cNvPr>
                <p:cNvSpPr txBox="1"/>
                <p:nvPr/>
              </p:nvSpPr>
              <p:spPr>
                <a:xfrm>
                  <a:off x="740608" y="3573392"/>
                  <a:ext cx="3276478" cy="1384995"/>
                </a:xfrm>
                <a:prstGeom prst="rect">
                  <a:avLst/>
                </a:prstGeom>
                <a:noFill/>
              </p:spPr>
              <p:txBody>
                <a:bodyPr wrap="square" rtlCol="0">
                  <a:spAutoFit/>
                </a:bodyPr>
                <a:lstStyle/>
                <a:p>
                  <a:pPr algn="ctr"/>
                  <a:r>
                    <a:rPr lang="en-US" sz="1400" dirty="0">
                      <a:solidFill>
                        <a:schemeClr val="bg1"/>
                      </a:solidFill>
                      <a:latin typeface="Gotham Light" pitchFamily="50" charset="0"/>
                    </a:rPr>
                    <a:t>Review the </a:t>
                  </a:r>
                  <a:r>
                    <a:rPr kumimoji="0" lang="en-US" sz="1400" i="0" u="none" strike="noStrike" kern="1200" cap="none" spc="0" normalizeH="0" baseline="0" noProof="0" dirty="0">
                      <a:ln>
                        <a:noFill/>
                      </a:ln>
                      <a:solidFill>
                        <a:schemeClr val="bg1"/>
                      </a:solidFill>
                      <a:effectLst/>
                      <a:uLnTx/>
                      <a:uFillTx/>
                      <a:latin typeface="Gotham Light" pitchFamily="50" charset="0"/>
                    </a:rPr>
                    <a:t>CFP® Professional’s Firm’s conflicts management or mitigation practices and any additional conflict management practices that the CFP® professional follows.</a:t>
                  </a:r>
                  <a:endParaRPr lang="en-US" sz="1400" dirty="0">
                    <a:solidFill>
                      <a:schemeClr val="bg1"/>
                    </a:solidFill>
                    <a:latin typeface="Gotham Light" pitchFamily="50" charset="0"/>
                  </a:endParaRPr>
                </a:p>
              </p:txBody>
            </p:sp>
          </p:grpSp>
        </p:grpSp>
        <p:pic>
          <p:nvPicPr>
            <p:cNvPr id="18" name="Graphic 17">
              <a:extLst>
                <a:ext uri="{FF2B5EF4-FFF2-40B4-BE49-F238E27FC236}">
                  <a16:creationId xmlns:a16="http://schemas.microsoft.com/office/drawing/2014/main" id="{407AB2B7-E0C2-7F4A-9ACF-FA877983C6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3042" y="1900704"/>
              <a:ext cx="460843" cy="460843"/>
            </a:xfrm>
            <a:prstGeom prst="rect">
              <a:avLst/>
            </a:prstGeom>
          </p:spPr>
        </p:pic>
      </p:grpSp>
      <p:grpSp>
        <p:nvGrpSpPr>
          <p:cNvPr id="24" name="Group 23">
            <a:extLst>
              <a:ext uri="{FF2B5EF4-FFF2-40B4-BE49-F238E27FC236}">
                <a16:creationId xmlns:a16="http://schemas.microsoft.com/office/drawing/2014/main" id="{DC7CACA4-91B6-DC47-6C1D-817DBFC9BBAA}"/>
              </a:ext>
            </a:extLst>
          </p:cNvPr>
          <p:cNvGrpSpPr/>
          <p:nvPr/>
        </p:nvGrpSpPr>
        <p:grpSpPr>
          <a:xfrm>
            <a:off x="595235" y="1283368"/>
            <a:ext cx="3536659" cy="4199425"/>
            <a:chOff x="595235" y="1283368"/>
            <a:chExt cx="3536659" cy="4199425"/>
          </a:xfrm>
        </p:grpSpPr>
        <p:sp>
          <p:nvSpPr>
            <p:cNvPr id="3" name="Rectangle 2">
              <a:extLst>
                <a:ext uri="{FF2B5EF4-FFF2-40B4-BE49-F238E27FC236}">
                  <a16:creationId xmlns:a16="http://schemas.microsoft.com/office/drawing/2014/main" id="{FF06DA6C-77F0-4ED2-4470-A71354407EF2}"/>
                </a:ext>
              </a:extLst>
            </p:cNvPr>
            <p:cNvSpPr/>
            <p:nvPr/>
          </p:nvSpPr>
          <p:spPr>
            <a:xfrm>
              <a:off x="595235" y="1283368"/>
              <a:ext cx="3536659" cy="419942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9EFD723D-85E4-4280-F726-C12265222130}"/>
                </a:ext>
              </a:extLst>
            </p:cNvPr>
            <p:cNvSpPr/>
            <p:nvPr/>
          </p:nvSpPr>
          <p:spPr>
            <a:xfrm>
              <a:off x="1921647" y="167735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21" name="TextBox 20">
              <a:extLst>
                <a:ext uri="{FF2B5EF4-FFF2-40B4-BE49-F238E27FC236}">
                  <a16:creationId xmlns:a16="http://schemas.microsoft.com/office/drawing/2014/main" id="{550353A1-E065-8C46-B597-F07EF7420BB0}"/>
                </a:ext>
              </a:extLst>
            </p:cNvPr>
            <p:cNvSpPr txBox="1"/>
            <p:nvPr/>
          </p:nvSpPr>
          <p:spPr>
            <a:xfrm>
              <a:off x="740608" y="2724016"/>
              <a:ext cx="3276478" cy="584775"/>
            </a:xfrm>
            <a:prstGeom prst="rect">
              <a:avLst/>
            </a:prstGeom>
            <a:noFill/>
          </p:spPr>
          <p:txBody>
            <a:bodyPr wrap="square" rtlCol="0">
              <a:spAutoFit/>
            </a:bodyPr>
            <a:lstStyle/>
            <a:p>
              <a:pPr algn="ctr"/>
              <a:r>
                <a:rPr lang="en-US" sz="1600" dirty="0">
                  <a:latin typeface="Gotham" panose="02000604040000020004" pitchFamily="50" charset="0"/>
                </a:rPr>
                <a:t>Identify Material Conflicts </a:t>
              </a:r>
            </a:p>
            <a:p>
              <a:pPr algn="ctr"/>
              <a:r>
                <a:rPr lang="en-US" sz="1600" dirty="0">
                  <a:latin typeface="Gotham" panose="02000604040000020004" pitchFamily="50" charset="0"/>
                </a:rPr>
                <a:t>of Interest</a:t>
              </a:r>
            </a:p>
          </p:txBody>
        </p:sp>
        <p:sp>
          <p:nvSpPr>
            <p:cNvPr id="23" name="TextBox 22">
              <a:extLst>
                <a:ext uri="{FF2B5EF4-FFF2-40B4-BE49-F238E27FC236}">
                  <a16:creationId xmlns:a16="http://schemas.microsoft.com/office/drawing/2014/main" id="{F686FE50-1ECA-1535-363D-29B2FA15EB2A}"/>
                </a:ext>
              </a:extLst>
            </p:cNvPr>
            <p:cNvSpPr txBox="1"/>
            <p:nvPr/>
          </p:nvSpPr>
          <p:spPr>
            <a:xfrm>
              <a:off x="740608" y="3573392"/>
              <a:ext cx="3276478" cy="1169551"/>
            </a:xfrm>
            <a:prstGeom prst="rect">
              <a:avLst/>
            </a:prstGeom>
            <a:noFill/>
          </p:spPr>
          <p:txBody>
            <a:bodyPr wrap="square" rtlCol="0">
              <a:spAutoFit/>
            </a:bodyPr>
            <a:lstStyle/>
            <a:p>
              <a:pPr algn="ctr"/>
              <a:r>
                <a:rPr lang="en-US" sz="1400" dirty="0">
                  <a:latin typeface="Gotham Light" pitchFamily="50" charset="0"/>
                </a:rPr>
                <a:t>Develop (and periodically review and update) a comprehensive list of the Material Conflicts of Interest that may arise in the CFP®</a:t>
              </a:r>
            </a:p>
            <a:p>
              <a:pPr algn="ctr"/>
              <a:r>
                <a:rPr lang="en-US" sz="1400" dirty="0">
                  <a:latin typeface="Gotham Light" pitchFamily="50" charset="0"/>
                </a:rPr>
                <a:t>professional’s practice. </a:t>
              </a:r>
            </a:p>
          </p:txBody>
        </p:sp>
        <p:pic>
          <p:nvPicPr>
            <p:cNvPr id="36" name="Graphic 35">
              <a:extLst>
                <a:ext uri="{FF2B5EF4-FFF2-40B4-BE49-F238E27FC236}">
                  <a16:creationId xmlns:a16="http://schemas.microsoft.com/office/drawing/2014/main" id="{25AA19C9-67E2-A293-1545-35BA7A1B7C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53507" y="1918374"/>
              <a:ext cx="441920" cy="441920"/>
            </a:xfrm>
            <a:prstGeom prst="rect">
              <a:avLst/>
            </a:prstGeom>
          </p:spPr>
        </p:pic>
      </p:grpSp>
    </p:spTree>
    <p:extLst>
      <p:ext uri="{BB962C8B-B14F-4D97-AF65-F5344CB8AC3E}">
        <p14:creationId xmlns:p14="http://schemas.microsoft.com/office/powerpoint/2010/main" val="244323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5058FAE5-60D3-1F5F-8104-993D1BA935F1}"/>
              </a:ext>
            </a:extLst>
          </p:cNvPr>
          <p:cNvGrpSpPr/>
          <p:nvPr/>
        </p:nvGrpSpPr>
        <p:grpSpPr>
          <a:xfrm>
            <a:off x="1524000" y="1828801"/>
            <a:ext cx="9093200" cy="2540000"/>
            <a:chOff x="1524000" y="1828801"/>
            <a:chExt cx="9093200" cy="2540000"/>
          </a:xfrm>
        </p:grpSpPr>
        <p:cxnSp>
          <p:nvCxnSpPr>
            <p:cNvPr id="94" name="Straight Connector 93">
              <a:extLst>
                <a:ext uri="{FF2B5EF4-FFF2-40B4-BE49-F238E27FC236}">
                  <a16:creationId xmlns:a16="http://schemas.microsoft.com/office/drawing/2014/main" id="{662AEEF8-633D-8965-4280-EB82BBB8698E}"/>
                </a:ext>
              </a:extLst>
            </p:cNvPr>
            <p:cNvCxnSpPr/>
            <p:nvPr/>
          </p:nvCxnSpPr>
          <p:spPr>
            <a:xfrm>
              <a:off x="1524000" y="1828801"/>
              <a:ext cx="909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1726B0E-EBC2-DB59-CACA-8A83ED95FDF0}"/>
                </a:ext>
              </a:extLst>
            </p:cNvPr>
            <p:cNvCxnSpPr>
              <a:cxnSpLocks/>
            </p:cNvCxnSpPr>
            <p:nvPr/>
          </p:nvCxnSpPr>
          <p:spPr>
            <a:xfrm>
              <a:off x="2878667" y="4368801"/>
              <a:ext cx="645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Prudent process consistent with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40" name="Group 39">
            <a:extLst>
              <a:ext uri="{FF2B5EF4-FFF2-40B4-BE49-F238E27FC236}">
                <a16:creationId xmlns:a16="http://schemas.microsoft.com/office/drawing/2014/main" id="{41950791-A3F4-8C62-48D1-4358EC890F4A}"/>
              </a:ext>
            </a:extLst>
          </p:cNvPr>
          <p:cNvGrpSpPr/>
          <p:nvPr/>
        </p:nvGrpSpPr>
        <p:grpSpPr>
          <a:xfrm>
            <a:off x="618341" y="1136132"/>
            <a:ext cx="2010277" cy="1925243"/>
            <a:chOff x="618341" y="1252985"/>
            <a:chExt cx="2223705" cy="2129644"/>
          </a:xfrm>
        </p:grpSpPr>
        <p:grpSp>
          <p:nvGrpSpPr>
            <p:cNvPr id="34" name="Group 33">
              <a:extLst>
                <a:ext uri="{FF2B5EF4-FFF2-40B4-BE49-F238E27FC236}">
                  <a16:creationId xmlns:a16="http://schemas.microsoft.com/office/drawing/2014/main" id="{D525611C-2F72-E81B-9A5B-8FDEBEBA43EA}"/>
                </a:ext>
              </a:extLst>
            </p:cNvPr>
            <p:cNvGrpSpPr/>
            <p:nvPr/>
          </p:nvGrpSpPr>
          <p:grpSpPr>
            <a:xfrm>
              <a:off x="961912" y="1252985"/>
              <a:ext cx="1536562" cy="1536562"/>
              <a:chOff x="799453" y="2110204"/>
              <a:chExt cx="971550" cy="971550"/>
            </a:xfrm>
          </p:grpSpPr>
          <p:sp>
            <p:nvSpPr>
              <p:cNvPr id="36" name="Freeform: Shape 35">
                <a:extLst>
                  <a:ext uri="{FF2B5EF4-FFF2-40B4-BE49-F238E27FC236}">
                    <a16:creationId xmlns:a16="http://schemas.microsoft.com/office/drawing/2014/main" id="{6B6218BB-821D-EF54-1ECE-5143A02C947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37" name="Freeform: Shape 36">
                <a:extLst>
                  <a:ext uri="{FF2B5EF4-FFF2-40B4-BE49-F238E27FC236}">
                    <a16:creationId xmlns:a16="http://schemas.microsoft.com/office/drawing/2014/main" id="{0317C1EF-334C-93D0-D2DC-3BD3AA64D5FE}"/>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38" name="Freeform: Shape 37">
                <a:extLst>
                  <a:ext uri="{FF2B5EF4-FFF2-40B4-BE49-F238E27FC236}">
                    <a16:creationId xmlns:a16="http://schemas.microsoft.com/office/drawing/2014/main" id="{5CC5E812-7AAD-E66E-3DF0-376478555DB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39" name="TextBox 38">
              <a:extLst>
                <a:ext uri="{FF2B5EF4-FFF2-40B4-BE49-F238E27FC236}">
                  <a16:creationId xmlns:a16="http://schemas.microsoft.com/office/drawing/2014/main" id="{2C073BD5-47DD-84A3-88DE-BDA4F606B9C3}"/>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Understand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Client</a:t>
              </a:r>
            </a:p>
          </p:txBody>
        </p:sp>
      </p:grpSp>
      <p:grpSp>
        <p:nvGrpSpPr>
          <p:cNvPr id="41" name="Group 40">
            <a:extLst>
              <a:ext uri="{FF2B5EF4-FFF2-40B4-BE49-F238E27FC236}">
                <a16:creationId xmlns:a16="http://schemas.microsoft.com/office/drawing/2014/main" id="{3B7FE696-7B26-7841-1050-718AF6A84AB8}"/>
              </a:ext>
            </a:extLst>
          </p:cNvPr>
          <p:cNvGrpSpPr/>
          <p:nvPr/>
        </p:nvGrpSpPr>
        <p:grpSpPr>
          <a:xfrm>
            <a:off x="3626657" y="1136132"/>
            <a:ext cx="2010277" cy="2140687"/>
            <a:chOff x="618341" y="1252985"/>
            <a:chExt cx="2223705" cy="2367961"/>
          </a:xfrm>
        </p:grpSpPr>
        <p:grpSp>
          <p:nvGrpSpPr>
            <p:cNvPr id="48" name="Group 47">
              <a:extLst>
                <a:ext uri="{FF2B5EF4-FFF2-40B4-BE49-F238E27FC236}">
                  <a16:creationId xmlns:a16="http://schemas.microsoft.com/office/drawing/2014/main" id="{6FE0F8A8-892B-C257-667B-143C8DC12101}"/>
                </a:ext>
              </a:extLst>
            </p:cNvPr>
            <p:cNvGrpSpPr/>
            <p:nvPr/>
          </p:nvGrpSpPr>
          <p:grpSpPr>
            <a:xfrm>
              <a:off x="961912" y="1252985"/>
              <a:ext cx="1536562" cy="1536562"/>
              <a:chOff x="799453" y="2110204"/>
              <a:chExt cx="971550" cy="971550"/>
            </a:xfrm>
          </p:grpSpPr>
          <p:sp>
            <p:nvSpPr>
              <p:cNvPr id="51" name="Freeform: Shape 50">
                <a:extLst>
                  <a:ext uri="{FF2B5EF4-FFF2-40B4-BE49-F238E27FC236}">
                    <a16:creationId xmlns:a16="http://schemas.microsoft.com/office/drawing/2014/main" id="{6A754746-E706-A18D-A07B-F2E12AE572A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52" name="Freeform: Shape 51">
                <a:extLst>
                  <a:ext uri="{FF2B5EF4-FFF2-40B4-BE49-F238E27FC236}">
                    <a16:creationId xmlns:a16="http://schemas.microsoft.com/office/drawing/2014/main" id="{D375D326-AD82-9EED-C14A-07182214251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3" name="Freeform: Shape 52">
                <a:extLst>
                  <a:ext uri="{FF2B5EF4-FFF2-40B4-BE49-F238E27FC236}">
                    <a16:creationId xmlns:a16="http://schemas.microsoft.com/office/drawing/2014/main" id="{459C07FA-BDA2-74FC-9795-4A3E58C24C59}"/>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50" name="TextBox 49">
              <a:extLst>
                <a:ext uri="{FF2B5EF4-FFF2-40B4-BE49-F238E27FC236}">
                  <a16:creationId xmlns:a16="http://schemas.microsoft.com/office/drawing/2014/main" id="{B855B7C6-9FBD-C887-518E-EADA5EF68773}"/>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Determine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 the scope of the engagement</a:t>
              </a:r>
            </a:p>
          </p:txBody>
        </p:sp>
      </p:grpSp>
      <p:grpSp>
        <p:nvGrpSpPr>
          <p:cNvPr id="54" name="Group 53">
            <a:extLst>
              <a:ext uri="{FF2B5EF4-FFF2-40B4-BE49-F238E27FC236}">
                <a16:creationId xmlns:a16="http://schemas.microsoft.com/office/drawing/2014/main" id="{E6F9FE15-C518-2A67-5D83-7FA204278CA7}"/>
              </a:ext>
            </a:extLst>
          </p:cNvPr>
          <p:cNvGrpSpPr/>
          <p:nvPr/>
        </p:nvGrpSpPr>
        <p:grpSpPr>
          <a:xfrm>
            <a:off x="6634973" y="1136132"/>
            <a:ext cx="2010277" cy="2140687"/>
            <a:chOff x="618341" y="1252985"/>
            <a:chExt cx="2223705" cy="2367961"/>
          </a:xfrm>
        </p:grpSpPr>
        <p:grpSp>
          <p:nvGrpSpPr>
            <p:cNvPr id="55" name="Group 54">
              <a:extLst>
                <a:ext uri="{FF2B5EF4-FFF2-40B4-BE49-F238E27FC236}">
                  <a16:creationId xmlns:a16="http://schemas.microsoft.com/office/drawing/2014/main" id="{1F3DC769-0B49-5E1A-C099-6C1D35898AFC}"/>
                </a:ext>
              </a:extLst>
            </p:cNvPr>
            <p:cNvGrpSpPr/>
            <p:nvPr/>
          </p:nvGrpSpPr>
          <p:grpSpPr>
            <a:xfrm>
              <a:off x="961912" y="1252985"/>
              <a:ext cx="1536562" cy="1536562"/>
              <a:chOff x="799453" y="2110204"/>
              <a:chExt cx="971550" cy="971550"/>
            </a:xfrm>
          </p:grpSpPr>
          <p:sp>
            <p:nvSpPr>
              <p:cNvPr id="57" name="Freeform: Shape 56">
                <a:extLst>
                  <a:ext uri="{FF2B5EF4-FFF2-40B4-BE49-F238E27FC236}">
                    <a16:creationId xmlns:a16="http://schemas.microsoft.com/office/drawing/2014/main" id="{52890335-A458-1D97-A4DF-45901FF1A3C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58" name="Freeform: Shape 57">
                <a:extLst>
                  <a:ext uri="{FF2B5EF4-FFF2-40B4-BE49-F238E27FC236}">
                    <a16:creationId xmlns:a16="http://schemas.microsoft.com/office/drawing/2014/main" id="{735DDA65-5C0E-7F64-0281-A9DAE0176015}"/>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9" name="Freeform: Shape 58">
                <a:extLst>
                  <a:ext uri="{FF2B5EF4-FFF2-40B4-BE49-F238E27FC236}">
                    <a16:creationId xmlns:a16="http://schemas.microsoft.com/office/drawing/2014/main" id="{31899DFD-D2B8-FD56-3932-7BC15DACF82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56" name="TextBox 55">
              <a:extLst>
                <a:ext uri="{FF2B5EF4-FFF2-40B4-BE49-F238E27FC236}">
                  <a16:creationId xmlns:a16="http://schemas.microsoft.com/office/drawing/2014/main" id="{A92AAA6F-DE43-7A80-3C8F-115F4F9A758D}"/>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Analyze current and potential courses of action</a:t>
              </a:r>
            </a:p>
          </p:txBody>
        </p:sp>
      </p:grpSp>
      <p:grpSp>
        <p:nvGrpSpPr>
          <p:cNvPr id="60" name="Group 59">
            <a:extLst>
              <a:ext uri="{FF2B5EF4-FFF2-40B4-BE49-F238E27FC236}">
                <a16:creationId xmlns:a16="http://schemas.microsoft.com/office/drawing/2014/main" id="{48686626-5C75-874D-7C26-5CA90BEEAB9C}"/>
              </a:ext>
            </a:extLst>
          </p:cNvPr>
          <p:cNvGrpSpPr/>
          <p:nvPr/>
        </p:nvGrpSpPr>
        <p:grpSpPr>
          <a:xfrm>
            <a:off x="9643289" y="1136132"/>
            <a:ext cx="2010277" cy="1925243"/>
            <a:chOff x="618341" y="1252985"/>
            <a:chExt cx="2223705" cy="2129644"/>
          </a:xfrm>
        </p:grpSpPr>
        <p:grpSp>
          <p:nvGrpSpPr>
            <p:cNvPr id="61" name="Group 60">
              <a:extLst>
                <a:ext uri="{FF2B5EF4-FFF2-40B4-BE49-F238E27FC236}">
                  <a16:creationId xmlns:a16="http://schemas.microsoft.com/office/drawing/2014/main" id="{C9B5314B-6696-25A0-8891-3CFF5DA205A8}"/>
                </a:ext>
              </a:extLst>
            </p:cNvPr>
            <p:cNvGrpSpPr/>
            <p:nvPr/>
          </p:nvGrpSpPr>
          <p:grpSpPr>
            <a:xfrm>
              <a:off x="961912" y="1252985"/>
              <a:ext cx="1536562" cy="1536562"/>
              <a:chOff x="799453" y="2110204"/>
              <a:chExt cx="971550" cy="971550"/>
            </a:xfrm>
          </p:grpSpPr>
          <p:sp>
            <p:nvSpPr>
              <p:cNvPr id="63" name="Freeform: Shape 62">
                <a:extLst>
                  <a:ext uri="{FF2B5EF4-FFF2-40B4-BE49-F238E27FC236}">
                    <a16:creationId xmlns:a16="http://schemas.microsoft.com/office/drawing/2014/main" id="{88B32984-D545-BB56-4B04-1FE8247E0D4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64" name="Freeform: Shape 63">
                <a:extLst>
                  <a:ext uri="{FF2B5EF4-FFF2-40B4-BE49-F238E27FC236}">
                    <a16:creationId xmlns:a16="http://schemas.microsoft.com/office/drawing/2014/main" id="{9FC975AE-74F0-935C-9D9E-5F675036ECD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65" name="Freeform: Shape 64">
                <a:extLst>
                  <a:ext uri="{FF2B5EF4-FFF2-40B4-BE49-F238E27FC236}">
                    <a16:creationId xmlns:a16="http://schemas.microsoft.com/office/drawing/2014/main" id="{B8539507-650F-2AC7-A6ED-8582AFDBFA5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62" name="TextBox 61">
              <a:extLst>
                <a:ext uri="{FF2B5EF4-FFF2-40B4-BE49-F238E27FC236}">
                  <a16:creationId xmlns:a16="http://schemas.microsoft.com/office/drawing/2014/main" id="{163061B8-807E-3FEF-5CF3-DF9A9E421057}"/>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Develop recommendation</a:t>
              </a:r>
            </a:p>
          </p:txBody>
        </p:sp>
      </p:grpSp>
      <p:grpSp>
        <p:nvGrpSpPr>
          <p:cNvPr id="70" name="Group 69">
            <a:extLst>
              <a:ext uri="{FF2B5EF4-FFF2-40B4-BE49-F238E27FC236}">
                <a16:creationId xmlns:a16="http://schemas.microsoft.com/office/drawing/2014/main" id="{CEAD0647-BA5F-E30D-514A-67BBB95873E5}"/>
              </a:ext>
            </a:extLst>
          </p:cNvPr>
          <p:cNvGrpSpPr/>
          <p:nvPr/>
        </p:nvGrpSpPr>
        <p:grpSpPr>
          <a:xfrm>
            <a:off x="2046639" y="3597920"/>
            <a:ext cx="2010277" cy="1986474"/>
            <a:chOff x="618341" y="1252985"/>
            <a:chExt cx="2223705" cy="2197375"/>
          </a:xfrm>
        </p:grpSpPr>
        <p:grpSp>
          <p:nvGrpSpPr>
            <p:cNvPr id="83" name="Group 82">
              <a:extLst>
                <a:ext uri="{FF2B5EF4-FFF2-40B4-BE49-F238E27FC236}">
                  <a16:creationId xmlns:a16="http://schemas.microsoft.com/office/drawing/2014/main" id="{5A47CA58-4228-D5F0-F458-BF2A19057426}"/>
                </a:ext>
              </a:extLst>
            </p:cNvPr>
            <p:cNvGrpSpPr/>
            <p:nvPr/>
          </p:nvGrpSpPr>
          <p:grpSpPr>
            <a:xfrm>
              <a:off x="961912" y="1252985"/>
              <a:ext cx="1536562" cy="1536562"/>
              <a:chOff x="799453" y="2110204"/>
              <a:chExt cx="971550" cy="971550"/>
            </a:xfrm>
          </p:grpSpPr>
          <p:sp>
            <p:nvSpPr>
              <p:cNvPr id="85" name="Freeform: Shape 84">
                <a:extLst>
                  <a:ext uri="{FF2B5EF4-FFF2-40B4-BE49-F238E27FC236}">
                    <a16:creationId xmlns:a16="http://schemas.microsoft.com/office/drawing/2014/main" id="{91C7C37B-50B4-7B25-8B76-675A753FF18A}"/>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86" name="Freeform: Shape 85">
                <a:extLst>
                  <a:ext uri="{FF2B5EF4-FFF2-40B4-BE49-F238E27FC236}">
                    <a16:creationId xmlns:a16="http://schemas.microsoft.com/office/drawing/2014/main" id="{32F46DC0-A9F1-9888-DAA9-8FE299DFA9D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7" name="Freeform: Shape 86">
                <a:extLst>
                  <a:ext uri="{FF2B5EF4-FFF2-40B4-BE49-F238E27FC236}">
                    <a16:creationId xmlns:a16="http://schemas.microsoft.com/office/drawing/2014/main" id="{C32FE482-1D7D-7BDF-C934-7ABD091D018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84" name="TextBox 83">
              <a:extLst>
                <a:ext uri="{FF2B5EF4-FFF2-40B4-BE49-F238E27FC236}">
                  <a16:creationId xmlns:a16="http://schemas.microsoft.com/office/drawing/2014/main" id="{38DFA595-A84F-EA32-712B-B2D7C82AC2B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Present recommendation</a:t>
              </a:r>
            </a:p>
          </p:txBody>
        </p:sp>
      </p:grpSp>
      <p:grpSp>
        <p:nvGrpSpPr>
          <p:cNvPr id="71" name="Group 70">
            <a:extLst>
              <a:ext uri="{FF2B5EF4-FFF2-40B4-BE49-F238E27FC236}">
                <a16:creationId xmlns:a16="http://schemas.microsoft.com/office/drawing/2014/main" id="{50196E09-A8DB-94A3-A720-B6F6EE12A494}"/>
              </a:ext>
            </a:extLst>
          </p:cNvPr>
          <p:cNvGrpSpPr/>
          <p:nvPr/>
        </p:nvGrpSpPr>
        <p:grpSpPr>
          <a:xfrm>
            <a:off x="5119803" y="3597920"/>
            <a:ext cx="2010277" cy="1986474"/>
            <a:chOff x="618341" y="1252985"/>
            <a:chExt cx="2223705" cy="2197375"/>
          </a:xfrm>
        </p:grpSpPr>
        <p:grpSp>
          <p:nvGrpSpPr>
            <p:cNvPr id="78" name="Group 77">
              <a:extLst>
                <a:ext uri="{FF2B5EF4-FFF2-40B4-BE49-F238E27FC236}">
                  <a16:creationId xmlns:a16="http://schemas.microsoft.com/office/drawing/2014/main" id="{394F3776-B3E2-7E6B-9833-9BF4C2BA325A}"/>
                </a:ext>
              </a:extLst>
            </p:cNvPr>
            <p:cNvGrpSpPr/>
            <p:nvPr/>
          </p:nvGrpSpPr>
          <p:grpSpPr>
            <a:xfrm>
              <a:off x="961912" y="1252985"/>
              <a:ext cx="1536562" cy="1536562"/>
              <a:chOff x="799453" y="2110204"/>
              <a:chExt cx="971550" cy="971550"/>
            </a:xfrm>
          </p:grpSpPr>
          <p:sp>
            <p:nvSpPr>
              <p:cNvPr id="80" name="Freeform: Shape 79">
                <a:extLst>
                  <a:ext uri="{FF2B5EF4-FFF2-40B4-BE49-F238E27FC236}">
                    <a16:creationId xmlns:a16="http://schemas.microsoft.com/office/drawing/2014/main" id="{E0AC84FC-140E-3C31-E210-5F7B0D53A4A0}"/>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81" name="Freeform: Shape 80">
                <a:extLst>
                  <a:ext uri="{FF2B5EF4-FFF2-40B4-BE49-F238E27FC236}">
                    <a16:creationId xmlns:a16="http://schemas.microsoft.com/office/drawing/2014/main" id="{55DA5239-C87E-70AA-A643-765C63C3076C}"/>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2" name="Freeform: Shape 81">
                <a:extLst>
                  <a:ext uri="{FF2B5EF4-FFF2-40B4-BE49-F238E27FC236}">
                    <a16:creationId xmlns:a16="http://schemas.microsoft.com/office/drawing/2014/main" id="{B5D8A8E1-3C6A-7813-CAB2-EE5892E9AF7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79" name="TextBox 78">
              <a:extLst>
                <a:ext uri="{FF2B5EF4-FFF2-40B4-BE49-F238E27FC236}">
                  <a16:creationId xmlns:a16="http://schemas.microsoft.com/office/drawing/2014/main" id="{F08ED918-842F-03DD-8F19-53D703273FC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Implement Financial Advice</a:t>
              </a:r>
            </a:p>
          </p:txBody>
        </p:sp>
      </p:grpSp>
      <p:grpSp>
        <p:nvGrpSpPr>
          <p:cNvPr id="72" name="Group 71">
            <a:extLst>
              <a:ext uri="{FF2B5EF4-FFF2-40B4-BE49-F238E27FC236}">
                <a16:creationId xmlns:a16="http://schemas.microsoft.com/office/drawing/2014/main" id="{8753772C-B5EF-8C17-CC6C-FC3592BA3C4F}"/>
              </a:ext>
            </a:extLst>
          </p:cNvPr>
          <p:cNvGrpSpPr/>
          <p:nvPr/>
        </p:nvGrpSpPr>
        <p:grpSpPr>
          <a:xfrm>
            <a:off x="8192966" y="3597920"/>
            <a:ext cx="2010277" cy="2201919"/>
            <a:chOff x="618341" y="1252985"/>
            <a:chExt cx="2223705" cy="2435693"/>
          </a:xfrm>
        </p:grpSpPr>
        <p:grpSp>
          <p:nvGrpSpPr>
            <p:cNvPr id="73" name="Group 72">
              <a:extLst>
                <a:ext uri="{FF2B5EF4-FFF2-40B4-BE49-F238E27FC236}">
                  <a16:creationId xmlns:a16="http://schemas.microsoft.com/office/drawing/2014/main" id="{38AC5680-9FED-86C3-86EA-4588E90C7D14}"/>
                </a:ext>
              </a:extLst>
            </p:cNvPr>
            <p:cNvGrpSpPr/>
            <p:nvPr/>
          </p:nvGrpSpPr>
          <p:grpSpPr>
            <a:xfrm>
              <a:off x="961912" y="1252985"/>
              <a:ext cx="1536562" cy="1536562"/>
              <a:chOff x="799453" y="2110204"/>
              <a:chExt cx="971550" cy="971550"/>
            </a:xfrm>
          </p:grpSpPr>
          <p:sp>
            <p:nvSpPr>
              <p:cNvPr id="75" name="Freeform: Shape 74">
                <a:extLst>
                  <a:ext uri="{FF2B5EF4-FFF2-40B4-BE49-F238E27FC236}">
                    <a16:creationId xmlns:a16="http://schemas.microsoft.com/office/drawing/2014/main" id="{6432B7C2-14AB-1780-1A6B-3217487A2229}"/>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76" name="Freeform: Shape 75">
                <a:extLst>
                  <a:ext uri="{FF2B5EF4-FFF2-40B4-BE49-F238E27FC236}">
                    <a16:creationId xmlns:a16="http://schemas.microsoft.com/office/drawing/2014/main" id="{2D232E4A-6DF4-D9F3-0A79-F7AF8F583C2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77" name="Freeform: Shape 76">
                <a:extLst>
                  <a:ext uri="{FF2B5EF4-FFF2-40B4-BE49-F238E27FC236}">
                    <a16:creationId xmlns:a16="http://schemas.microsoft.com/office/drawing/2014/main" id="{F30F3312-0630-84CA-20E1-A62D091EFB1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74" name="TextBox 73">
              <a:extLst>
                <a:ext uri="{FF2B5EF4-FFF2-40B4-BE49-F238E27FC236}">
                  <a16:creationId xmlns:a16="http://schemas.microsoft.com/office/drawing/2014/main" id="{D0162A73-0C4F-3AD1-A02A-E416BA4DCEFC}"/>
                </a:ext>
              </a:extLst>
            </p:cNvPr>
            <p:cNvSpPr txBox="1"/>
            <p:nvPr/>
          </p:nvSpPr>
          <p:spPr>
            <a:xfrm>
              <a:off x="618341" y="2871591"/>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Consider whether monitoring or updating is needed</a:t>
              </a:r>
            </a:p>
          </p:txBody>
        </p:sp>
      </p:grpSp>
      <p:grpSp>
        <p:nvGrpSpPr>
          <p:cNvPr id="110" name="Group 109">
            <a:extLst>
              <a:ext uri="{FF2B5EF4-FFF2-40B4-BE49-F238E27FC236}">
                <a16:creationId xmlns:a16="http://schemas.microsoft.com/office/drawing/2014/main" id="{223E20F7-4B8A-26C9-5943-C3EFFB0D6E67}"/>
              </a:ext>
            </a:extLst>
          </p:cNvPr>
          <p:cNvGrpSpPr/>
          <p:nvPr/>
        </p:nvGrpSpPr>
        <p:grpSpPr>
          <a:xfrm>
            <a:off x="1825920" y="1175524"/>
            <a:ext cx="9382931" cy="346875"/>
            <a:chOff x="1825920" y="1175524"/>
            <a:chExt cx="9382931" cy="346875"/>
          </a:xfrm>
        </p:grpSpPr>
        <p:grpSp>
          <p:nvGrpSpPr>
            <p:cNvPr id="98" name="Group 97">
              <a:extLst>
                <a:ext uri="{FF2B5EF4-FFF2-40B4-BE49-F238E27FC236}">
                  <a16:creationId xmlns:a16="http://schemas.microsoft.com/office/drawing/2014/main" id="{4D23DF75-7DE2-1002-55DC-55F324F6B146}"/>
                </a:ext>
              </a:extLst>
            </p:cNvPr>
            <p:cNvGrpSpPr/>
            <p:nvPr/>
          </p:nvGrpSpPr>
          <p:grpSpPr>
            <a:xfrm>
              <a:off x="1825920" y="1175524"/>
              <a:ext cx="349065" cy="346875"/>
              <a:chOff x="582062" y="2131830"/>
              <a:chExt cx="786068" cy="781136"/>
            </a:xfrm>
          </p:grpSpPr>
          <p:sp>
            <p:nvSpPr>
              <p:cNvPr id="99" name="Oval 98">
                <a:extLst>
                  <a:ext uri="{FF2B5EF4-FFF2-40B4-BE49-F238E27FC236}">
                    <a16:creationId xmlns:a16="http://schemas.microsoft.com/office/drawing/2014/main" id="{A83A74A2-D199-2B7E-87F0-C8F498C50B3F}"/>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0" name="TextBox 99">
                <a:extLst>
                  <a:ext uri="{FF2B5EF4-FFF2-40B4-BE49-F238E27FC236}">
                    <a16:creationId xmlns:a16="http://schemas.microsoft.com/office/drawing/2014/main" id="{19F8CDFF-E8BE-221D-D4C9-559CC0BEFD66}"/>
                  </a:ext>
                </a:extLst>
              </p:cNvPr>
              <p:cNvSpPr txBox="1"/>
              <p:nvPr/>
            </p:nvSpPr>
            <p:spPr>
              <a:xfrm>
                <a:off x="586994" y="2203043"/>
                <a:ext cx="781136" cy="5891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01</a:t>
                </a:r>
              </a:p>
            </p:txBody>
          </p:sp>
        </p:grpSp>
        <p:grpSp>
          <p:nvGrpSpPr>
            <p:cNvPr id="101" name="Group 100">
              <a:extLst>
                <a:ext uri="{FF2B5EF4-FFF2-40B4-BE49-F238E27FC236}">
                  <a16:creationId xmlns:a16="http://schemas.microsoft.com/office/drawing/2014/main" id="{FD60FB83-EFCD-351F-9C37-328B589BAEB5}"/>
                </a:ext>
              </a:extLst>
            </p:cNvPr>
            <p:cNvGrpSpPr/>
            <p:nvPr/>
          </p:nvGrpSpPr>
          <p:grpSpPr>
            <a:xfrm>
              <a:off x="4786511" y="1175524"/>
              <a:ext cx="413873" cy="346875"/>
              <a:chOff x="499369" y="2131830"/>
              <a:chExt cx="932011" cy="781136"/>
            </a:xfrm>
          </p:grpSpPr>
          <p:sp>
            <p:nvSpPr>
              <p:cNvPr id="102" name="Oval 101">
                <a:extLst>
                  <a:ext uri="{FF2B5EF4-FFF2-40B4-BE49-F238E27FC236}">
                    <a16:creationId xmlns:a16="http://schemas.microsoft.com/office/drawing/2014/main" id="{57BB82D5-C0AA-3DE4-D7FF-34079F134B21}"/>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3" name="TextBox 102">
                <a:extLst>
                  <a:ext uri="{FF2B5EF4-FFF2-40B4-BE49-F238E27FC236}">
                    <a16:creationId xmlns:a16="http://schemas.microsoft.com/office/drawing/2014/main" id="{3BA98D85-4072-F43E-05B7-3D7250567AE1}"/>
                  </a:ext>
                </a:extLst>
              </p:cNvPr>
              <p:cNvSpPr txBox="1"/>
              <p:nvPr/>
            </p:nvSpPr>
            <p:spPr>
              <a:xfrm>
                <a:off x="499369" y="2203043"/>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02</a:t>
                </a:r>
              </a:p>
            </p:txBody>
          </p:sp>
        </p:grpSp>
        <p:grpSp>
          <p:nvGrpSpPr>
            <p:cNvPr id="104" name="Group 103">
              <a:extLst>
                <a:ext uri="{FF2B5EF4-FFF2-40B4-BE49-F238E27FC236}">
                  <a16:creationId xmlns:a16="http://schemas.microsoft.com/office/drawing/2014/main" id="{206BE664-7FF2-C165-4ED8-D54D6310E255}"/>
                </a:ext>
              </a:extLst>
            </p:cNvPr>
            <p:cNvGrpSpPr/>
            <p:nvPr/>
          </p:nvGrpSpPr>
          <p:grpSpPr>
            <a:xfrm>
              <a:off x="7774580" y="1175524"/>
              <a:ext cx="435683" cy="346875"/>
              <a:chOff x="478553" y="2131830"/>
              <a:chExt cx="981125" cy="781136"/>
            </a:xfrm>
          </p:grpSpPr>
          <p:sp>
            <p:nvSpPr>
              <p:cNvPr id="105" name="Oval 104">
                <a:extLst>
                  <a:ext uri="{FF2B5EF4-FFF2-40B4-BE49-F238E27FC236}">
                    <a16:creationId xmlns:a16="http://schemas.microsoft.com/office/drawing/2014/main" id="{5997606A-89FA-5973-DC1A-AD340ED39102}"/>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6" name="TextBox 105">
                <a:extLst>
                  <a:ext uri="{FF2B5EF4-FFF2-40B4-BE49-F238E27FC236}">
                    <a16:creationId xmlns:a16="http://schemas.microsoft.com/office/drawing/2014/main" id="{CEC2D423-BE10-633C-5436-F10A7F68FC8B}"/>
                  </a:ext>
                </a:extLst>
              </p:cNvPr>
              <p:cNvSpPr txBox="1"/>
              <p:nvPr/>
            </p:nvSpPr>
            <p:spPr>
              <a:xfrm>
                <a:off x="478553" y="2220988"/>
                <a:ext cx="981125"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03</a:t>
                </a:r>
              </a:p>
            </p:txBody>
          </p:sp>
        </p:grpSp>
        <p:grpSp>
          <p:nvGrpSpPr>
            <p:cNvPr id="107" name="Group 106">
              <a:extLst>
                <a:ext uri="{FF2B5EF4-FFF2-40B4-BE49-F238E27FC236}">
                  <a16:creationId xmlns:a16="http://schemas.microsoft.com/office/drawing/2014/main" id="{E2DDDF70-37F0-3B39-507E-12D5156DDD8F}"/>
                </a:ext>
              </a:extLst>
            </p:cNvPr>
            <p:cNvGrpSpPr/>
            <p:nvPr/>
          </p:nvGrpSpPr>
          <p:grpSpPr>
            <a:xfrm>
              <a:off x="10766545" y="1175524"/>
              <a:ext cx="442306" cy="346875"/>
              <a:chOff x="466507" y="2131830"/>
              <a:chExt cx="996040" cy="781136"/>
            </a:xfrm>
          </p:grpSpPr>
          <p:sp>
            <p:nvSpPr>
              <p:cNvPr id="108" name="Oval 107">
                <a:extLst>
                  <a:ext uri="{FF2B5EF4-FFF2-40B4-BE49-F238E27FC236}">
                    <a16:creationId xmlns:a16="http://schemas.microsoft.com/office/drawing/2014/main" id="{FF4486BF-CEAC-4486-77D8-1C56F6EE25B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9" name="TextBox 108">
                <a:extLst>
                  <a:ext uri="{FF2B5EF4-FFF2-40B4-BE49-F238E27FC236}">
                    <a16:creationId xmlns:a16="http://schemas.microsoft.com/office/drawing/2014/main" id="{694B563D-D3D6-3F68-DA4E-4A0CF50EDC80}"/>
                  </a:ext>
                </a:extLst>
              </p:cNvPr>
              <p:cNvSpPr txBox="1"/>
              <p:nvPr/>
            </p:nvSpPr>
            <p:spPr>
              <a:xfrm>
                <a:off x="466507" y="2203043"/>
                <a:ext cx="996040"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04</a:t>
                </a:r>
              </a:p>
            </p:txBody>
          </p:sp>
        </p:grpSp>
      </p:grpSp>
      <p:grpSp>
        <p:nvGrpSpPr>
          <p:cNvPr id="113" name="Group 112">
            <a:extLst>
              <a:ext uri="{FF2B5EF4-FFF2-40B4-BE49-F238E27FC236}">
                <a16:creationId xmlns:a16="http://schemas.microsoft.com/office/drawing/2014/main" id="{DE432A19-E1F6-37A3-E9A7-FE5B42DF62D0}"/>
              </a:ext>
            </a:extLst>
          </p:cNvPr>
          <p:cNvGrpSpPr/>
          <p:nvPr/>
        </p:nvGrpSpPr>
        <p:grpSpPr>
          <a:xfrm>
            <a:off x="3201846" y="3653168"/>
            <a:ext cx="375541" cy="346875"/>
            <a:chOff x="541833" y="2131830"/>
            <a:chExt cx="845690" cy="781136"/>
          </a:xfrm>
        </p:grpSpPr>
        <p:sp>
          <p:nvSpPr>
            <p:cNvPr id="120" name="Oval 119">
              <a:extLst>
                <a:ext uri="{FF2B5EF4-FFF2-40B4-BE49-F238E27FC236}">
                  <a16:creationId xmlns:a16="http://schemas.microsoft.com/office/drawing/2014/main" id="{E8FAD332-4E20-9812-D011-9990FB1A9630}"/>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1" name="TextBox 120">
              <a:extLst>
                <a:ext uri="{FF2B5EF4-FFF2-40B4-BE49-F238E27FC236}">
                  <a16:creationId xmlns:a16="http://schemas.microsoft.com/office/drawing/2014/main" id="{0BA4ACD2-D021-6F19-EF90-F72AC8044A36}"/>
                </a:ext>
              </a:extLst>
            </p:cNvPr>
            <p:cNvSpPr txBox="1"/>
            <p:nvPr/>
          </p:nvSpPr>
          <p:spPr>
            <a:xfrm>
              <a:off x="541833" y="2212075"/>
              <a:ext cx="845690"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05</a:t>
              </a:r>
            </a:p>
          </p:txBody>
        </p:sp>
      </p:grpSp>
      <p:grpSp>
        <p:nvGrpSpPr>
          <p:cNvPr id="114" name="Group 113">
            <a:extLst>
              <a:ext uri="{FF2B5EF4-FFF2-40B4-BE49-F238E27FC236}">
                <a16:creationId xmlns:a16="http://schemas.microsoft.com/office/drawing/2014/main" id="{A9A33AE8-64E4-0C96-E554-37354EFA0B50}"/>
              </a:ext>
            </a:extLst>
          </p:cNvPr>
          <p:cNvGrpSpPr/>
          <p:nvPr/>
        </p:nvGrpSpPr>
        <p:grpSpPr>
          <a:xfrm>
            <a:off x="6232098" y="3653168"/>
            <a:ext cx="413873" cy="346875"/>
            <a:chOff x="514739" y="2131830"/>
            <a:chExt cx="932011" cy="781136"/>
          </a:xfrm>
        </p:grpSpPr>
        <p:sp>
          <p:nvSpPr>
            <p:cNvPr id="118" name="Oval 117">
              <a:extLst>
                <a:ext uri="{FF2B5EF4-FFF2-40B4-BE49-F238E27FC236}">
                  <a16:creationId xmlns:a16="http://schemas.microsoft.com/office/drawing/2014/main" id="{2ED96338-AE0A-392B-9401-2603BF8A0A8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9" name="TextBox 118">
              <a:extLst>
                <a:ext uri="{FF2B5EF4-FFF2-40B4-BE49-F238E27FC236}">
                  <a16:creationId xmlns:a16="http://schemas.microsoft.com/office/drawing/2014/main" id="{BD375921-3CBE-8A8A-356B-06E88E0CCD18}"/>
                </a:ext>
              </a:extLst>
            </p:cNvPr>
            <p:cNvSpPr txBox="1"/>
            <p:nvPr/>
          </p:nvSpPr>
          <p:spPr>
            <a:xfrm>
              <a:off x="514739" y="2212075"/>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06</a:t>
              </a:r>
            </a:p>
          </p:txBody>
        </p:sp>
      </p:grpSp>
      <p:grpSp>
        <p:nvGrpSpPr>
          <p:cNvPr id="115" name="Group 114">
            <a:extLst>
              <a:ext uri="{FF2B5EF4-FFF2-40B4-BE49-F238E27FC236}">
                <a16:creationId xmlns:a16="http://schemas.microsoft.com/office/drawing/2014/main" id="{A0EB8834-74AD-EFDF-54D2-91A280392737}"/>
              </a:ext>
            </a:extLst>
          </p:cNvPr>
          <p:cNvGrpSpPr/>
          <p:nvPr/>
        </p:nvGrpSpPr>
        <p:grpSpPr>
          <a:xfrm>
            <a:off x="9334341" y="3653168"/>
            <a:ext cx="413873" cy="346875"/>
            <a:chOff x="514739" y="2131830"/>
            <a:chExt cx="932011" cy="781136"/>
          </a:xfrm>
        </p:grpSpPr>
        <p:sp>
          <p:nvSpPr>
            <p:cNvPr id="116" name="Oval 115">
              <a:extLst>
                <a:ext uri="{FF2B5EF4-FFF2-40B4-BE49-F238E27FC236}">
                  <a16:creationId xmlns:a16="http://schemas.microsoft.com/office/drawing/2014/main" id="{FC5D316E-834D-4F68-FEA6-C83198A9C51E}"/>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7" name="TextBox 116">
              <a:extLst>
                <a:ext uri="{FF2B5EF4-FFF2-40B4-BE49-F238E27FC236}">
                  <a16:creationId xmlns:a16="http://schemas.microsoft.com/office/drawing/2014/main" id="{8EBBF40F-23BA-8C5E-00D7-32E60FBDC2BA}"/>
                </a:ext>
              </a:extLst>
            </p:cNvPr>
            <p:cNvSpPr txBox="1"/>
            <p:nvPr/>
          </p:nvSpPr>
          <p:spPr>
            <a:xfrm>
              <a:off x="514739" y="2221108"/>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07</a:t>
              </a:r>
            </a:p>
          </p:txBody>
        </p:sp>
      </p:grpSp>
      <p:pic>
        <p:nvPicPr>
          <p:cNvPr id="125" name="Graphic 124">
            <a:extLst>
              <a:ext uri="{FF2B5EF4-FFF2-40B4-BE49-F238E27FC236}">
                <a16:creationId xmlns:a16="http://schemas.microsoft.com/office/drawing/2014/main" id="{451C5367-0799-7905-88DE-D301E014A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9767" y="1519954"/>
            <a:ext cx="634211" cy="634211"/>
          </a:xfrm>
          <a:prstGeom prst="rect">
            <a:avLst/>
          </a:prstGeom>
        </p:spPr>
      </p:pic>
      <p:pic>
        <p:nvPicPr>
          <p:cNvPr id="127" name="Graphic 126">
            <a:extLst>
              <a:ext uri="{FF2B5EF4-FFF2-40B4-BE49-F238E27FC236}">
                <a16:creationId xmlns:a16="http://schemas.microsoft.com/office/drawing/2014/main" id="{7A98D15D-8161-26B2-C8AA-15753F550E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4416" y="1565628"/>
            <a:ext cx="529681" cy="529681"/>
          </a:xfrm>
          <a:prstGeom prst="rect">
            <a:avLst/>
          </a:prstGeom>
        </p:spPr>
      </p:pic>
      <p:pic>
        <p:nvPicPr>
          <p:cNvPr id="129" name="Graphic 128">
            <a:extLst>
              <a:ext uri="{FF2B5EF4-FFF2-40B4-BE49-F238E27FC236}">
                <a16:creationId xmlns:a16="http://schemas.microsoft.com/office/drawing/2014/main" id="{5BD662A1-83C1-F7C4-3E23-AB5F0F764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16065" y="1597068"/>
            <a:ext cx="484467" cy="484467"/>
          </a:xfrm>
          <a:prstGeom prst="rect">
            <a:avLst/>
          </a:prstGeom>
        </p:spPr>
      </p:pic>
      <p:pic>
        <p:nvPicPr>
          <p:cNvPr id="131" name="Graphic 130">
            <a:extLst>
              <a:ext uri="{FF2B5EF4-FFF2-40B4-BE49-F238E27FC236}">
                <a16:creationId xmlns:a16="http://schemas.microsoft.com/office/drawing/2014/main" id="{0F000DED-3683-EAEC-17A2-8AE6B101D5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8483" y="4027587"/>
            <a:ext cx="562055" cy="562055"/>
          </a:xfrm>
          <a:prstGeom prst="rect">
            <a:avLst/>
          </a:prstGeom>
        </p:spPr>
      </p:pic>
      <p:pic>
        <p:nvPicPr>
          <p:cNvPr id="133" name="Graphic 132">
            <a:extLst>
              <a:ext uri="{FF2B5EF4-FFF2-40B4-BE49-F238E27FC236}">
                <a16:creationId xmlns:a16="http://schemas.microsoft.com/office/drawing/2014/main" id="{478BAC28-158F-CD00-19C0-62FE62F373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89723" y="1591655"/>
            <a:ext cx="542906" cy="542906"/>
          </a:xfrm>
          <a:prstGeom prst="rect">
            <a:avLst/>
          </a:prstGeom>
        </p:spPr>
      </p:pic>
      <p:pic>
        <p:nvPicPr>
          <p:cNvPr id="135" name="Graphic 134">
            <a:extLst>
              <a:ext uri="{FF2B5EF4-FFF2-40B4-BE49-F238E27FC236}">
                <a16:creationId xmlns:a16="http://schemas.microsoft.com/office/drawing/2014/main" id="{5D357DE3-B3BC-6361-0520-FCFE57EF3A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03532" y="4033057"/>
            <a:ext cx="531416" cy="531416"/>
          </a:xfrm>
          <a:prstGeom prst="rect">
            <a:avLst/>
          </a:prstGeom>
        </p:spPr>
      </p:pic>
      <p:pic>
        <p:nvPicPr>
          <p:cNvPr id="139" name="Graphic 138">
            <a:extLst>
              <a:ext uri="{FF2B5EF4-FFF2-40B4-BE49-F238E27FC236}">
                <a16:creationId xmlns:a16="http://schemas.microsoft.com/office/drawing/2014/main" id="{F4975607-2027-F0D1-9EA9-B485D36AF9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80354" y="4075476"/>
            <a:ext cx="461112" cy="461112"/>
          </a:xfrm>
          <a:prstGeom prst="rect">
            <a:avLst/>
          </a:prstGeom>
        </p:spPr>
      </p:pic>
    </p:spTree>
    <p:extLst>
      <p:ext uri="{BB962C8B-B14F-4D97-AF65-F5344CB8AC3E}">
        <p14:creationId xmlns:p14="http://schemas.microsoft.com/office/powerpoint/2010/main" val="321380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3</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Describe When Financial Advice Requires Financial Planning and the Additional Obligations </a:t>
            </a:r>
            <a:r>
              <a:rPr lang="en-US" sz="3200" dirty="0">
                <a:solidFill>
                  <a:schemeClr val="bg1"/>
                </a:solidFill>
                <a:latin typeface="Gotham Light" pitchFamily="50" charset="0"/>
              </a:rPr>
              <a:t>T</a:t>
            </a:r>
            <a:r>
              <a:rPr kumimoji="0" lang="en-US" sz="3200" i="0" u="none" strike="noStrike" kern="1200" cap="none" spc="0" normalizeH="0" baseline="0" noProof="0" dirty="0">
                <a:ln>
                  <a:noFill/>
                </a:ln>
                <a:solidFill>
                  <a:schemeClr val="bg1"/>
                </a:solidFill>
                <a:effectLst/>
                <a:uLnTx/>
                <a:uFillTx/>
                <a:latin typeface="Gotham Light" pitchFamily="50" charset="0"/>
              </a:rPr>
              <a:t>hat Apply</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2090883"/>
            <a:ext cx="12237908" cy="2639966"/>
            <a:chOff x="0" y="1565564"/>
            <a:chExt cx="12237908" cy="263996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20553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BB1688E-7D70-86AA-55AE-BC7BCEA96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68058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6" name="Group 15">
            <a:extLst>
              <a:ext uri="{FF2B5EF4-FFF2-40B4-BE49-F238E27FC236}">
                <a16:creationId xmlns:a16="http://schemas.microsoft.com/office/drawing/2014/main" id="{145CEE0C-A630-D6BC-2954-2468046872CC}"/>
              </a:ext>
            </a:extLst>
          </p:cNvPr>
          <p:cNvGrpSpPr/>
          <p:nvPr/>
        </p:nvGrpSpPr>
        <p:grpSpPr>
          <a:xfrm>
            <a:off x="912569" y="1292486"/>
            <a:ext cx="4531596" cy="5408470"/>
            <a:chOff x="912569" y="887876"/>
            <a:chExt cx="4531596" cy="5408470"/>
          </a:xfrm>
        </p:grpSpPr>
        <p:grpSp>
          <p:nvGrpSpPr>
            <p:cNvPr id="11" name="Group 10">
              <a:extLst>
                <a:ext uri="{FF2B5EF4-FFF2-40B4-BE49-F238E27FC236}">
                  <a16:creationId xmlns:a16="http://schemas.microsoft.com/office/drawing/2014/main" id="{038CB089-4C21-4A23-AB0B-AC55667AA0AF}"/>
                </a:ext>
              </a:extLst>
            </p:cNvPr>
            <p:cNvGrpSpPr/>
            <p:nvPr/>
          </p:nvGrpSpPr>
          <p:grpSpPr>
            <a:xfrm>
              <a:off x="912569" y="887876"/>
              <a:ext cx="4531596" cy="4399850"/>
              <a:chOff x="7785847" y="3102782"/>
              <a:chExt cx="2420471" cy="2329830"/>
            </a:xfrm>
          </p:grpSpPr>
          <p:sp>
            <p:nvSpPr>
              <p:cNvPr id="22" name="Oval 21">
                <a:extLst>
                  <a:ext uri="{FF2B5EF4-FFF2-40B4-BE49-F238E27FC236}">
                    <a16:creationId xmlns:a16="http://schemas.microsoft.com/office/drawing/2014/main" id="{82CAD33B-30B6-8F34-8BA5-DCFB99A05BB3}"/>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3" name="Oval 22">
                <a:extLst>
                  <a:ext uri="{FF2B5EF4-FFF2-40B4-BE49-F238E27FC236}">
                    <a16:creationId xmlns:a16="http://schemas.microsoft.com/office/drawing/2014/main" id="{F61F112B-1C5D-2933-039B-333EF246920E}"/>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9" name="Oval 28">
                <a:extLst>
                  <a:ext uri="{FF2B5EF4-FFF2-40B4-BE49-F238E27FC236}">
                    <a16:creationId xmlns:a16="http://schemas.microsoft.com/office/drawing/2014/main" id="{B9F5E632-2187-3A9E-4358-DB46500934C2}"/>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12" name="TextBox 11">
              <a:extLst>
                <a:ext uri="{FF2B5EF4-FFF2-40B4-BE49-F238E27FC236}">
                  <a16:creationId xmlns:a16="http://schemas.microsoft.com/office/drawing/2014/main" id="{FB79DD97-847B-5AF1-837B-CEA32CEB6AAA}"/>
                </a:ext>
              </a:extLst>
            </p:cNvPr>
            <p:cNvSpPr txBox="1"/>
            <p:nvPr/>
          </p:nvSpPr>
          <p:spPr>
            <a:xfrm>
              <a:off x="2374163" y="2644061"/>
              <a:ext cx="1608409" cy="830997"/>
            </a:xfrm>
            <a:prstGeom prst="rect">
              <a:avLst/>
            </a:prstGeom>
            <a:noFill/>
          </p:spPr>
          <p:txBody>
            <a:bodyPr wrap="square">
              <a:spAutoFit/>
            </a:bodyPr>
            <a:lstStyle/>
            <a:p>
              <a:pPr algn="ctr"/>
              <a:r>
                <a:rPr lang="en-US" sz="1200" dirty="0">
                  <a:solidFill>
                    <a:schemeClr val="bg1"/>
                  </a:solidFill>
                  <a:latin typeface="Gotham Medium" panose="02000604030000020004" pitchFamily="50" charset="0"/>
                </a:rPr>
                <a:t>WHEN </a:t>
              </a:r>
            </a:p>
            <a:p>
              <a:pPr algn="ctr"/>
              <a:r>
                <a:rPr lang="en-US" sz="1200" dirty="0">
                  <a:solidFill>
                    <a:schemeClr val="bg1"/>
                  </a:solidFill>
                  <a:latin typeface="Gotham Medium" panose="02000604030000020004" pitchFamily="50" charset="0"/>
                </a:rPr>
                <a:t>PROVIDING </a:t>
              </a:r>
            </a:p>
            <a:p>
              <a:pPr algn="ctr"/>
              <a:r>
                <a:rPr lang="en-US" sz="1200" dirty="0">
                  <a:solidFill>
                    <a:schemeClr val="bg1"/>
                  </a:solidFill>
                  <a:latin typeface="Gotham Medium" panose="02000604030000020004" pitchFamily="50" charset="0"/>
                </a:rPr>
                <a:t>FINANCIAL </a:t>
              </a:r>
            </a:p>
            <a:p>
              <a:pPr algn="ctr"/>
              <a:r>
                <a:rPr lang="en-US" sz="1200" dirty="0">
                  <a:solidFill>
                    <a:schemeClr val="bg1"/>
                  </a:solidFill>
                  <a:latin typeface="Gotham Medium" panose="02000604030000020004" pitchFamily="50" charset="0"/>
                </a:rPr>
                <a:t>PLANNING   </a:t>
              </a:r>
            </a:p>
          </p:txBody>
        </p:sp>
        <p:sp>
          <p:nvSpPr>
            <p:cNvPr id="18" name="TextBox 17">
              <a:extLst>
                <a:ext uri="{FF2B5EF4-FFF2-40B4-BE49-F238E27FC236}">
                  <a16:creationId xmlns:a16="http://schemas.microsoft.com/office/drawing/2014/main" id="{CDEC68D8-59B8-7470-B752-7BC59977A07B}"/>
                </a:ext>
              </a:extLst>
            </p:cNvPr>
            <p:cNvSpPr txBox="1"/>
            <p:nvPr/>
          </p:nvSpPr>
          <p:spPr>
            <a:xfrm>
              <a:off x="1220886" y="1335306"/>
              <a:ext cx="3869395" cy="4961040"/>
            </a:xfrm>
            <a:prstGeom prst="rect">
              <a:avLst/>
            </a:prstGeom>
            <a:noFill/>
          </p:spPr>
          <p:txBody>
            <a:bodyPr wrap="square">
              <a:prstTxWarp prst="textArchUp">
                <a:avLst/>
              </a:prstTxWarp>
              <a:spAutoFit/>
            </a:bodyPr>
            <a:lstStyle/>
            <a:p>
              <a:pPr algn="ctr"/>
              <a:r>
                <a:rPr lang="en-US" sz="1600" b="1" dirty="0">
                  <a:latin typeface="Gotham Medium" panose="02000604030000020004" pitchFamily="50" charset="0"/>
                </a:rPr>
                <a:t>AT ALL TIMES</a:t>
              </a:r>
            </a:p>
          </p:txBody>
        </p:sp>
        <p:pic>
          <p:nvPicPr>
            <p:cNvPr id="2" name="Picture 1">
              <a:extLst>
                <a:ext uri="{FF2B5EF4-FFF2-40B4-BE49-F238E27FC236}">
                  <a16:creationId xmlns:a16="http://schemas.microsoft.com/office/drawing/2014/main" id="{834F3F84-9B23-5192-3053-9EE259FA3EE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920948" y="1912877"/>
              <a:ext cx="2536156" cy="2456901"/>
            </a:xfrm>
            <a:prstGeom prst="rect">
              <a:avLst/>
            </a:prstGeom>
          </p:spPr>
        </p:pic>
      </p:grpSp>
      <p:grpSp>
        <p:nvGrpSpPr>
          <p:cNvPr id="3" name="Group 2">
            <a:extLst>
              <a:ext uri="{FF2B5EF4-FFF2-40B4-BE49-F238E27FC236}">
                <a16:creationId xmlns:a16="http://schemas.microsoft.com/office/drawing/2014/main" id="{3FBC934D-F907-A2C7-8DB4-CB2FDD25FE91}"/>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499DB852-5FBA-CAE3-C25B-C1FD2FE520D0}"/>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Duties of a CFP</a:t>
              </a:r>
              <a:r>
                <a:rPr kumimoji="0" lang="en-US" sz="2800" b="0" i="0" u="none" strike="noStrike" kern="1200" cap="none" spc="0" normalizeH="0" baseline="0" noProof="0" dirty="0">
                  <a:ln>
                    <a:noFill/>
                  </a:ln>
                  <a:solidFill>
                    <a:prstClr val="black"/>
                  </a:solidFill>
                  <a:effectLst/>
                  <a:uLnTx/>
                  <a:uFillTx/>
                  <a:latin typeface="Gotham Light" pitchFamily="50" charset="0"/>
                </a:rPr>
                <a:t>®</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Professional</a:t>
              </a:r>
            </a:p>
          </p:txBody>
        </p:sp>
        <p:grpSp>
          <p:nvGrpSpPr>
            <p:cNvPr id="13" name="Group 12">
              <a:extLst>
                <a:ext uri="{FF2B5EF4-FFF2-40B4-BE49-F238E27FC236}">
                  <a16:creationId xmlns:a16="http://schemas.microsoft.com/office/drawing/2014/main" id="{69B62C93-5B34-D5A6-9E2F-C1382BA01EAF}"/>
                </a:ext>
              </a:extLst>
            </p:cNvPr>
            <p:cNvGrpSpPr/>
            <p:nvPr/>
          </p:nvGrpSpPr>
          <p:grpSpPr>
            <a:xfrm>
              <a:off x="517908" y="395066"/>
              <a:ext cx="479157" cy="479155"/>
              <a:chOff x="668212" y="3077308"/>
              <a:chExt cx="2732655" cy="2732644"/>
            </a:xfrm>
          </p:grpSpPr>
          <p:sp>
            <p:nvSpPr>
              <p:cNvPr id="14" name="Rectangle 13">
                <a:extLst>
                  <a:ext uri="{FF2B5EF4-FFF2-40B4-BE49-F238E27FC236}">
                    <a16:creationId xmlns:a16="http://schemas.microsoft.com/office/drawing/2014/main" id="{9D30371D-5FEC-1DA3-F391-30DA7E9E661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13FC4CE-1647-8276-8B02-E74DED2BDD6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cxnSp>
        <p:nvCxnSpPr>
          <p:cNvPr id="20" name="Connector: Elbow 19">
            <a:extLst>
              <a:ext uri="{FF2B5EF4-FFF2-40B4-BE49-F238E27FC236}">
                <a16:creationId xmlns:a16="http://schemas.microsoft.com/office/drawing/2014/main" id="{C65F43B7-F686-D954-7592-DBA34359D2A3}"/>
              </a:ext>
            </a:extLst>
          </p:cNvPr>
          <p:cNvCxnSpPr>
            <a:cxnSpLocks/>
            <a:stCxn id="28" idx="1"/>
          </p:cNvCxnSpPr>
          <p:nvPr/>
        </p:nvCxnSpPr>
        <p:spPr>
          <a:xfrm flipH="1">
            <a:off x="4369673" y="2084778"/>
            <a:ext cx="2328760" cy="348425"/>
          </a:xfrm>
          <a:prstGeom prst="bentConnector3">
            <a:avLst>
              <a:gd name="adj1" fmla="val 42237"/>
            </a:avLst>
          </a:prstGeom>
          <a:ln w="19050">
            <a:solidFill>
              <a:schemeClr val="tx1"/>
            </a:solidFill>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49D5D51-E5E3-8C9E-1413-3EAAC1E534FD}"/>
              </a:ext>
            </a:extLst>
          </p:cNvPr>
          <p:cNvGrpSpPr/>
          <p:nvPr/>
        </p:nvGrpSpPr>
        <p:grpSpPr>
          <a:xfrm>
            <a:off x="6698433" y="1868585"/>
            <a:ext cx="5366650" cy="2603062"/>
            <a:chOff x="6253857" y="1868585"/>
            <a:chExt cx="5366650" cy="2603062"/>
          </a:xfrm>
        </p:grpSpPr>
        <p:sp>
          <p:nvSpPr>
            <p:cNvPr id="31" name="TextBox 30">
              <a:extLst>
                <a:ext uri="{FF2B5EF4-FFF2-40B4-BE49-F238E27FC236}">
                  <a16:creationId xmlns:a16="http://schemas.microsoft.com/office/drawing/2014/main" id="{30374A12-D29E-8975-2114-FD99E8F98DA6}"/>
                </a:ext>
              </a:extLst>
            </p:cNvPr>
            <p:cNvSpPr txBox="1"/>
            <p:nvPr/>
          </p:nvSpPr>
          <p:spPr>
            <a:xfrm>
              <a:off x="6607185" y="1868585"/>
              <a:ext cx="3315678" cy="369332"/>
            </a:xfrm>
            <a:prstGeom prst="rect">
              <a:avLst/>
            </a:prstGeom>
            <a:noFill/>
          </p:spPr>
          <p:txBody>
            <a:bodyPr wrap="square" rtlCol="0">
              <a:spAutoFit/>
            </a:bodyPr>
            <a:lstStyle/>
            <a:p>
              <a:r>
                <a:rPr lang="en-US" dirty="0">
                  <a:latin typeface="Gotham" panose="02000604040000020004" pitchFamily="50" charset="0"/>
                </a:rPr>
                <a:t>The Fiduciary Duty applies</a:t>
              </a:r>
            </a:p>
          </p:txBody>
        </p:sp>
        <p:sp>
          <p:nvSpPr>
            <p:cNvPr id="24" name="TextBox 23">
              <a:extLst>
                <a:ext uri="{FF2B5EF4-FFF2-40B4-BE49-F238E27FC236}">
                  <a16:creationId xmlns:a16="http://schemas.microsoft.com/office/drawing/2014/main" id="{1CF9498A-7B75-5CA5-24A8-F7A7106D7462}"/>
                </a:ext>
              </a:extLst>
            </p:cNvPr>
            <p:cNvSpPr txBox="1"/>
            <p:nvPr/>
          </p:nvSpPr>
          <p:spPr>
            <a:xfrm>
              <a:off x="6607184" y="2718690"/>
              <a:ext cx="5013323" cy="369332"/>
            </a:xfrm>
            <a:prstGeom prst="rect">
              <a:avLst/>
            </a:prstGeom>
            <a:noFill/>
          </p:spPr>
          <p:txBody>
            <a:bodyPr wrap="square" rtlCol="0">
              <a:spAutoFit/>
            </a:bodyPr>
            <a:lstStyle/>
            <a:p>
              <a:r>
                <a:rPr lang="en-US" dirty="0">
                  <a:latin typeface="Gotham" panose="02000604040000020004" pitchFamily="50" charset="0"/>
                </a:rPr>
                <a:t>The Fiduciary Duty applies AND</a:t>
              </a:r>
            </a:p>
          </p:txBody>
        </p:sp>
        <p:sp>
          <p:nvSpPr>
            <p:cNvPr id="25" name="TextBox 24">
              <a:extLst>
                <a:ext uri="{FF2B5EF4-FFF2-40B4-BE49-F238E27FC236}">
                  <a16:creationId xmlns:a16="http://schemas.microsoft.com/office/drawing/2014/main" id="{DFD3EC9F-7D07-1268-8DC3-AE6A8DBC3189}"/>
                </a:ext>
              </a:extLst>
            </p:cNvPr>
            <p:cNvSpPr txBox="1"/>
            <p:nvPr/>
          </p:nvSpPr>
          <p:spPr>
            <a:xfrm>
              <a:off x="6607183" y="3148208"/>
              <a:ext cx="3922473" cy="1323439"/>
            </a:xfrm>
            <a:prstGeom prst="rect">
              <a:avLst/>
            </a:prstGeom>
            <a:noFill/>
          </p:spPr>
          <p:txBody>
            <a:bodyPr wrap="square" rtlCol="0">
              <a:spAutoFit/>
            </a:bodyPr>
            <a:lstStyle/>
            <a:p>
              <a:r>
                <a:rPr lang="en-US" sz="1600" dirty="0">
                  <a:latin typeface="Gotham Light" pitchFamily="50" charset="0"/>
                </a:rPr>
                <a:t>Apply the Practice Standards for the financial planning process.</a:t>
              </a:r>
            </a:p>
            <a:p>
              <a:endParaRPr lang="en-US" sz="1600" dirty="0">
                <a:latin typeface="Gotham Light" pitchFamily="50" charset="0"/>
              </a:endParaRPr>
            </a:p>
            <a:p>
              <a:r>
                <a:rPr lang="en-US" sz="1600" dirty="0">
                  <a:latin typeface="Gotham Light" pitchFamily="50" charset="0"/>
                </a:rPr>
                <a:t>Provide information to the Client in writing.</a:t>
              </a:r>
            </a:p>
          </p:txBody>
        </p:sp>
        <p:grpSp>
          <p:nvGrpSpPr>
            <p:cNvPr id="26" name="Group 25">
              <a:extLst>
                <a:ext uri="{FF2B5EF4-FFF2-40B4-BE49-F238E27FC236}">
                  <a16:creationId xmlns:a16="http://schemas.microsoft.com/office/drawing/2014/main" id="{09C55C08-BBC8-2E3E-3A6D-1A7A77FE5C0A}"/>
                </a:ext>
              </a:extLst>
            </p:cNvPr>
            <p:cNvGrpSpPr/>
            <p:nvPr/>
          </p:nvGrpSpPr>
          <p:grpSpPr>
            <a:xfrm>
              <a:off x="6253857" y="1946770"/>
              <a:ext cx="275649" cy="275649"/>
              <a:chOff x="1181047" y="3749416"/>
              <a:chExt cx="230102" cy="230102"/>
            </a:xfrm>
            <a:solidFill>
              <a:srgbClr val="FFCE34"/>
            </a:solidFill>
          </p:grpSpPr>
          <p:sp>
            <p:nvSpPr>
              <p:cNvPr id="27" name="Freeform: Shape 26">
                <a:extLst>
                  <a:ext uri="{FF2B5EF4-FFF2-40B4-BE49-F238E27FC236}">
                    <a16:creationId xmlns:a16="http://schemas.microsoft.com/office/drawing/2014/main" id="{F2A329A7-4A49-833C-C951-F57D9A48618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20B1D11-FF81-7B78-A6FD-BA7CC86F4A35}"/>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nvGrpSpPr>
            <p:cNvPr id="30" name="Group 29">
              <a:extLst>
                <a:ext uri="{FF2B5EF4-FFF2-40B4-BE49-F238E27FC236}">
                  <a16:creationId xmlns:a16="http://schemas.microsoft.com/office/drawing/2014/main" id="{248748A5-B873-6CF3-3D55-BFCD438789A8}"/>
                </a:ext>
              </a:extLst>
            </p:cNvPr>
            <p:cNvGrpSpPr/>
            <p:nvPr/>
          </p:nvGrpSpPr>
          <p:grpSpPr>
            <a:xfrm>
              <a:off x="6258762" y="2781029"/>
              <a:ext cx="275649" cy="275649"/>
              <a:chOff x="1181047" y="3749416"/>
              <a:chExt cx="230102" cy="230102"/>
            </a:xfrm>
            <a:solidFill>
              <a:srgbClr val="FFCE34"/>
            </a:solidFill>
          </p:grpSpPr>
          <p:sp>
            <p:nvSpPr>
              <p:cNvPr id="32" name="Freeform: Shape 31">
                <a:extLst>
                  <a:ext uri="{FF2B5EF4-FFF2-40B4-BE49-F238E27FC236}">
                    <a16:creationId xmlns:a16="http://schemas.microsoft.com/office/drawing/2014/main" id="{99AB9589-FC8F-D18C-E0F9-E9C992CB24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FF77B806-E809-45B4-461C-518B4D84AA5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cxnSp>
        <p:nvCxnSpPr>
          <p:cNvPr id="42" name="Connector: Elbow 41">
            <a:extLst>
              <a:ext uri="{FF2B5EF4-FFF2-40B4-BE49-F238E27FC236}">
                <a16:creationId xmlns:a16="http://schemas.microsoft.com/office/drawing/2014/main" id="{4FCDD7B5-AED1-571A-0F14-D7B209C595F8}"/>
              </a:ext>
            </a:extLst>
          </p:cNvPr>
          <p:cNvCxnSpPr>
            <a:cxnSpLocks/>
            <a:stCxn id="34" idx="1"/>
          </p:cNvCxnSpPr>
          <p:nvPr/>
        </p:nvCxnSpPr>
        <p:spPr>
          <a:xfrm flipH="1">
            <a:off x="4044440" y="2919037"/>
            <a:ext cx="2658898" cy="858388"/>
          </a:xfrm>
          <a:prstGeom prst="bentConnector3">
            <a:avLst>
              <a:gd name="adj1" fmla="val 37636"/>
            </a:avLst>
          </a:prstGeom>
          <a:ln w="19050">
            <a:solidFill>
              <a:schemeClr val="tx1"/>
            </a:solidFill>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200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71766D-EAFD-1C6B-4655-8CF699B2A72B}"/>
              </a:ext>
            </a:extLst>
          </p:cNvPr>
          <p:cNvPicPr>
            <a:picLocks noChangeAspect="1"/>
          </p:cNvPicPr>
          <p:nvPr/>
        </p:nvPicPr>
        <p:blipFill rotWithShape="1">
          <a:blip r:embed="rId3">
            <a:extLst>
              <a:ext uri="{28A0092B-C50C-407E-A947-70E740481C1C}">
                <a14:useLocalDpi xmlns:a14="http://schemas.microsoft.com/office/drawing/2010/main" val="0"/>
              </a:ext>
            </a:extLst>
          </a:blip>
          <a:srcRect l="-129" t="1936" r="15388" b="13323"/>
          <a:stretch/>
        </p:blipFill>
        <p:spPr>
          <a:xfrm>
            <a:off x="5985513" y="1377888"/>
            <a:ext cx="6206487" cy="412269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Planning</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1905846"/>
            <a:ext cx="5283499"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CE34"/>
                </a:solidFill>
                <a:effectLst/>
                <a:uLnTx/>
                <a:uFillTx/>
                <a:latin typeface="Gotham" panose="02000604040000020004" pitchFamily="50" charset="0"/>
              </a:rPr>
              <a:t>Financial planning is a specific type of Financial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Light" pitchFamily="50" charset="0"/>
              </a:rPr>
              <a:t>A collaborative process that helps maximize a Client’s potential for meeting life goals through Financial Advice that integrates relevant elements of the Client’s personal and financial circumstances.</a:t>
            </a:r>
          </a:p>
        </p:txBody>
      </p:sp>
    </p:spTree>
    <p:extLst>
      <p:ext uri="{BB962C8B-B14F-4D97-AF65-F5344CB8AC3E}">
        <p14:creationId xmlns:p14="http://schemas.microsoft.com/office/powerpoint/2010/main" val="123092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A2818E-6F3E-AD88-F4AF-D264E19C2F15}"/>
              </a:ext>
            </a:extLst>
          </p:cNvPr>
          <p:cNvPicPr>
            <a:picLocks noChangeAspect="1"/>
          </p:cNvPicPr>
          <p:nvPr/>
        </p:nvPicPr>
        <p:blipFill rotWithShape="1">
          <a:blip r:embed="rId3">
            <a:extLst>
              <a:ext uri="{28A0092B-C50C-407E-A947-70E740481C1C}">
                <a14:useLocalDpi xmlns:a14="http://schemas.microsoft.com/office/drawing/2010/main" val="0"/>
              </a:ext>
            </a:extLst>
          </a:blip>
          <a:srcRect l="11674" t="22155" r="-11674"/>
          <a:stretch/>
        </p:blipFill>
        <p:spPr>
          <a:xfrm>
            <a:off x="0" y="1377887"/>
            <a:ext cx="7983415"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6574401" y="2136252"/>
            <a:ext cx="5079165" cy="2036171"/>
            <a:chOff x="517908" y="395066"/>
            <a:chExt cx="5079165" cy="2036171"/>
          </a:xfrm>
        </p:grpSpPr>
        <p:sp>
          <p:nvSpPr>
            <p:cNvPr id="20" name="TextBox 19">
              <a:extLst>
                <a:ext uri="{FF2B5EF4-FFF2-40B4-BE49-F238E27FC236}">
                  <a16:creationId xmlns:a16="http://schemas.microsoft.com/office/drawing/2014/main" id="{66EDEA13-BABD-08CF-C048-668ECAAF1916}"/>
                </a:ext>
              </a:extLst>
            </p:cNvPr>
            <p:cNvSpPr txBox="1"/>
            <p:nvPr/>
          </p:nvSpPr>
          <p:spPr>
            <a:xfrm>
              <a:off x="741835" y="583331"/>
              <a:ext cx="48552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Why is it important to have a </a:t>
              </a:r>
              <a:r>
                <a:rPr kumimoji="0" lang="en-US" sz="2000" b="0" i="1" u="none" strike="noStrike" kern="1200" cap="none" spc="0" normalizeH="0" baseline="0" noProof="0" dirty="0">
                  <a:ln>
                    <a:noFill/>
                  </a:ln>
                  <a:solidFill>
                    <a:schemeClr val="bg1"/>
                  </a:solidFill>
                  <a:effectLst/>
                  <a:uLnTx/>
                  <a:uFillTx/>
                  <a:latin typeface="Gotham" panose="02000604040000020004" pitchFamily="50" charset="0"/>
                  <a:ea typeface="+mn-ea"/>
                  <a:cs typeface="+mn-cs"/>
                </a:rPr>
                <a:t>Code of Ethics </a:t>
              </a:r>
              <a:r>
                <a:rPr kumimoji="0" lang="en-US" sz="20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and </a:t>
              </a:r>
              <a:r>
                <a:rPr kumimoji="0" lang="en-US" sz="2000" b="0" i="1" u="none" strike="noStrike" kern="1200" cap="none" spc="0" normalizeH="0" baseline="0" noProof="0" dirty="0">
                  <a:ln>
                    <a:noFill/>
                  </a:ln>
                  <a:solidFill>
                    <a:schemeClr val="bg1"/>
                  </a:solidFill>
                  <a:effectLst/>
                  <a:uLnTx/>
                  <a:uFillTx/>
                  <a:latin typeface="Gotham" panose="02000604040000020004" pitchFamily="50" charset="0"/>
                  <a:ea typeface="+mn-ea"/>
                  <a:cs typeface="+mn-cs"/>
                </a:rPr>
                <a:t>Standards of Conduct?</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A944A960-F3A7-BED9-3550-8A6C74E9275F}"/>
                </a:ext>
              </a:extLst>
            </p:cNvPr>
            <p:cNvSpPr txBox="1"/>
            <p:nvPr/>
          </p:nvSpPr>
          <p:spPr>
            <a:xfrm>
              <a:off x="741835" y="1723351"/>
              <a:ext cx="48552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Light" pitchFamily="50" charset="0"/>
                </a:rPr>
                <a:t>What happens if CFP® professionals fail to comply with the </a:t>
              </a:r>
              <a:r>
                <a:rPr kumimoji="0" lang="en-US" sz="2000" b="0" i="1" u="none" strike="noStrike" kern="1200" cap="none" spc="0" normalizeH="0" baseline="0" noProof="0" dirty="0">
                  <a:ln>
                    <a:noFill/>
                  </a:ln>
                  <a:solidFill>
                    <a:schemeClr val="bg1"/>
                  </a:solidFill>
                  <a:effectLst/>
                  <a:uLnTx/>
                  <a:uFillTx/>
                  <a:latin typeface="Gotham Light" pitchFamily="50" charset="0"/>
                </a:rPr>
                <a:t>Code</a:t>
              </a:r>
              <a:r>
                <a:rPr kumimoji="0" lang="en-US" sz="2000" b="0" i="0" u="none" strike="noStrike" kern="1200" cap="none" spc="0" normalizeH="0" baseline="0" noProof="0" dirty="0">
                  <a:ln>
                    <a:noFill/>
                  </a:ln>
                  <a:solidFill>
                    <a:schemeClr val="bg1"/>
                  </a:solidFill>
                  <a:effectLst/>
                  <a:uLnTx/>
                  <a:uFillTx/>
                  <a:latin typeface="Gotham Light" pitchFamily="50" charset="0"/>
                </a:rPr>
                <a:t> </a:t>
              </a:r>
              <a:r>
                <a:rPr kumimoji="0" lang="en-US" sz="2000" b="0" i="1" u="none" strike="noStrike" kern="1200" cap="none" spc="0" normalizeH="0" baseline="0" noProof="0" dirty="0">
                  <a:ln>
                    <a:noFill/>
                  </a:ln>
                  <a:solidFill>
                    <a:schemeClr val="bg1"/>
                  </a:solidFill>
                  <a:effectLst/>
                  <a:uLnTx/>
                  <a:uFillTx/>
                  <a:latin typeface="Gotham Light" pitchFamily="50" charset="0"/>
                </a:rPr>
                <a:t>and</a:t>
              </a:r>
              <a:r>
                <a:rPr kumimoji="0" lang="en-US" sz="2000" b="0" i="0" u="none" strike="noStrike" kern="1200" cap="none" spc="0" normalizeH="0" baseline="0" noProof="0" dirty="0">
                  <a:ln>
                    <a:noFill/>
                  </a:ln>
                  <a:solidFill>
                    <a:schemeClr val="bg1"/>
                  </a:solidFill>
                  <a:effectLst/>
                  <a:uLnTx/>
                  <a:uFillTx/>
                  <a:latin typeface="Gotham Light" pitchFamily="50" charset="0"/>
                </a:rPr>
                <a:t> </a:t>
              </a:r>
              <a:r>
                <a:rPr kumimoji="0" lang="en-US" sz="2000" b="0" i="1" u="none" strike="noStrike" kern="1200" cap="none" spc="0" normalizeH="0" baseline="0" noProof="0" dirty="0">
                  <a:ln>
                    <a:noFill/>
                  </a:ln>
                  <a:solidFill>
                    <a:schemeClr val="bg1"/>
                  </a:solidFill>
                  <a:effectLst/>
                  <a:uLnTx/>
                  <a:uFillTx/>
                  <a:latin typeface="Gotham Light" pitchFamily="50" charset="0"/>
                </a:rPr>
                <a:t>Standards?</a:t>
              </a:r>
            </a:p>
          </p:txBody>
        </p:sp>
      </p:grpSp>
    </p:spTree>
    <p:extLst>
      <p:ext uri="{BB962C8B-B14F-4D97-AF65-F5344CB8AC3E}">
        <p14:creationId xmlns:p14="http://schemas.microsoft.com/office/powerpoint/2010/main" val="3970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E910B641-823D-4516-DACC-D0A4B6040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219" y="0"/>
            <a:ext cx="8761893" cy="6091854"/>
          </a:xfrm>
          <a:prstGeom prst="rect">
            <a:avLst/>
          </a:prstGeom>
        </p:spPr>
      </p:pic>
      <p:sp>
        <p:nvSpPr>
          <p:cNvPr id="56" name="Rectangle 55">
            <a:extLst>
              <a:ext uri="{FF2B5EF4-FFF2-40B4-BE49-F238E27FC236}">
                <a16:creationId xmlns:a16="http://schemas.microsoft.com/office/drawing/2014/main" id="{0600548B-542A-5576-75EB-BA944D0D6A7B}"/>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Planning</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55E470C-3D95-DA46-CC14-5CDF94C5F7B4}"/>
              </a:ext>
            </a:extLst>
          </p:cNvPr>
          <p:cNvSpPr txBox="1"/>
          <p:nvPr/>
        </p:nvSpPr>
        <p:spPr>
          <a:xfrm>
            <a:off x="757488" y="1054087"/>
            <a:ext cx="5982544" cy="830997"/>
          </a:xfrm>
          <a:prstGeom prst="rect">
            <a:avLst/>
          </a:prstGeom>
          <a:noFill/>
        </p:spPr>
        <p:txBody>
          <a:bodyPr wrap="square" rtlCol="0">
            <a:spAutoFit/>
          </a:bodyPr>
          <a:lstStyle/>
          <a:p>
            <a:r>
              <a:rPr lang="en-US" sz="2400" dirty="0">
                <a:latin typeface="Gotham Medium" panose="02000604030000020004" pitchFamily="50" charset="0"/>
              </a:rPr>
              <a:t>When does Financial Advice Require Financial Planning?</a:t>
            </a:r>
          </a:p>
        </p:txBody>
      </p:sp>
      <p:sp>
        <p:nvSpPr>
          <p:cNvPr id="27" name="TextBox 26">
            <a:extLst>
              <a:ext uri="{FF2B5EF4-FFF2-40B4-BE49-F238E27FC236}">
                <a16:creationId xmlns:a16="http://schemas.microsoft.com/office/drawing/2014/main" id="{EFAE3496-6C17-CF22-A514-125B4654AF52}"/>
              </a:ext>
            </a:extLst>
          </p:cNvPr>
          <p:cNvSpPr txBox="1"/>
          <p:nvPr/>
        </p:nvSpPr>
        <p:spPr>
          <a:xfrm>
            <a:off x="723622" y="2119525"/>
            <a:ext cx="59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CFP® professional agrees to provide Financial Planning ; or</a:t>
            </a:r>
          </a:p>
        </p:txBody>
      </p:sp>
      <p:sp>
        <p:nvSpPr>
          <p:cNvPr id="41" name="TextBox 40">
            <a:extLst>
              <a:ext uri="{FF2B5EF4-FFF2-40B4-BE49-F238E27FC236}">
                <a16:creationId xmlns:a16="http://schemas.microsoft.com/office/drawing/2014/main" id="{97ABA30B-A749-32E9-BA49-B4A36581E599}"/>
              </a:ext>
            </a:extLst>
          </p:cNvPr>
          <p:cNvSpPr txBox="1"/>
          <p:nvPr/>
        </p:nvSpPr>
        <p:spPr>
          <a:xfrm>
            <a:off x="723622" y="3103637"/>
            <a:ext cx="564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Client has reasonable basis to believe Financial Planning is provided; or</a:t>
            </a:r>
          </a:p>
        </p:txBody>
      </p:sp>
      <p:sp>
        <p:nvSpPr>
          <p:cNvPr id="46" name="TextBox 45">
            <a:extLst>
              <a:ext uri="{FF2B5EF4-FFF2-40B4-BE49-F238E27FC236}">
                <a16:creationId xmlns:a16="http://schemas.microsoft.com/office/drawing/2014/main" id="{B3B63491-7996-928C-9A1C-3062F103768E}"/>
              </a:ext>
            </a:extLst>
          </p:cNvPr>
          <p:cNvSpPr txBox="1"/>
          <p:nvPr/>
        </p:nvSpPr>
        <p:spPr>
          <a:xfrm>
            <a:off x="723622" y="4020017"/>
            <a:ext cx="54597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CFP® Professional agrees to provide Financial Advice that requires integration of relevant elements of the Client’s personal and/or financial circumstances in order to act in the Client’s best interests</a:t>
            </a:r>
          </a:p>
        </p:txBody>
      </p:sp>
      <p:cxnSp>
        <p:nvCxnSpPr>
          <p:cNvPr id="51" name="Straight Connector 50">
            <a:extLst>
              <a:ext uri="{FF2B5EF4-FFF2-40B4-BE49-F238E27FC236}">
                <a16:creationId xmlns:a16="http://schemas.microsoft.com/office/drawing/2014/main" id="{6D7542D0-91D1-81C0-D42F-3103D0921856}"/>
              </a:ext>
            </a:extLst>
          </p:cNvPr>
          <p:cNvCxnSpPr>
            <a:cxnSpLocks/>
          </p:cNvCxnSpPr>
          <p:nvPr/>
        </p:nvCxnSpPr>
        <p:spPr>
          <a:xfrm>
            <a:off x="777105" y="2929467"/>
            <a:ext cx="54914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949DF0A-3EC3-6CEF-B51C-1B8FF21910FC}"/>
              </a:ext>
            </a:extLst>
          </p:cNvPr>
          <p:cNvCxnSpPr>
            <a:cxnSpLocks/>
          </p:cNvCxnSpPr>
          <p:nvPr/>
        </p:nvCxnSpPr>
        <p:spPr>
          <a:xfrm>
            <a:off x="777105" y="3902365"/>
            <a:ext cx="54914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32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500"/>
                                        <p:tgtEl>
                                          <p:spTgt spid="52"/>
                                        </p:tgtEl>
                                      </p:cBhvr>
                                    </p:animEffec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41" grpId="0"/>
      <p:bldP spid="4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tangle 189">
            <a:extLst>
              <a:ext uri="{FF2B5EF4-FFF2-40B4-BE49-F238E27FC236}">
                <a16:creationId xmlns:a16="http://schemas.microsoft.com/office/drawing/2014/main" id="{5E3F5EA4-6336-C44C-35D9-84B4C26E78A4}"/>
              </a:ext>
            </a:extLst>
          </p:cNvPr>
          <p:cNvSpPr/>
          <p:nvPr/>
        </p:nvSpPr>
        <p:spPr>
          <a:xfrm>
            <a:off x="0" y="1285471"/>
            <a:ext cx="12192000" cy="43856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9015513" cy="641145"/>
            <a:chOff x="517908" y="395066"/>
            <a:chExt cx="9015513"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4" y="512991"/>
              <a:ext cx="87915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Relevant Personal &amp; Financial Circumstances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0" name="Group 49">
            <a:extLst>
              <a:ext uri="{FF2B5EF4-FFF2-40B4-BE49-F238E27FC236}">
                <a16:creationId xmlns:a16="http://schemas.microsoft.com/office/drawing/2014/main" id="{DB87EB2A-7DCC-0B27-792D-47AB578F1861}"/>
              </a:ext>
            </a:extLst>
          </p:cNvPr>
          <p:cNvGrpSpPr/>
          <p:nvPr/>
        </p:nvGrpSpPr>
        <p:grpSpPr>
          <a:xfrm>
            <a:off x="566779" y="1813429"/>
            <a:ext cx="10740832" cy="3265226"/>
            <a:chOff x="566779" y="1813429"/>
            <a:chExt cx="10740832" cy="3265226"/>
          </a:xfrm>
        </p:grpSpPr>
        <p:grpSp>
          <p:nvGrpSpPr>
            <p:cNvPr id="30" name="Group 29">
              <a:extLst>
                <a:ext uri="{FF2B5EF4-FFF2-40B4-BE49-F238E27FC236}">
                  <a16:creationId xmlns:a16="http://schemas.microsoft.com/office/drawing/2014/main" id="{501CDE89-F692-9244-4544-606691F4A1EB}"/>
                </a:ext>
              </a:extLst>
            </p:cNvPr>
            <p:cNvGrpSpPr/>
            <p:nvPr/>
          </p:nvGrpSpPr>
          <p:grpSpPr>
            <a:xfrm>
              <a:off x="566779" y="1813429"/>
              <a:ext cx="10740832" cy="1441772"/>
              <a:chOff x="566779" y="1620982"/>
              <a:chExt cx="10740832" cy="1441772"/>
            </a:xfrm>
          </p:grpSpPr>
          <p:grpSp>
            <p:nvGrpSpPr>
              <p:cNvPr id="14" name="Group 13">
                <a:extLst>
                  <a:ext uri="{FF2B5EF4-FFF2-40B4-BE49-F238E27FC236}">
                    <a16:creationId xmlns:a16="http://schemas.microsoft.com/office/drawing/2014/main" id="{C34F9BFD-61EA-CD23-E7FA-1FE08A783E78}"/>
                  </a:ext>
                </a:extLst>
              </p:cNvPr>
              <p:cNvGrpSpPr/>
              <p:nvPr/>
            </p:nvGrpSpPr>
            <p:grpSpPr>
              <a:xfrm>
                <a:off x="566779" y="1620982"/>
                <a:ext cx="1634031" cy="1257106"/>
                <a:chOff x="566779" y="1620982"/>
                <a:chExt cx="1634031" cy="1257106"/>
              </a:xfrm>
            </p:grpSpPr>
            <p:sp>
              <p:nvSpPr>
                <p:cNvPr id="2" name="Oval 1">
                  <a:extLst>
                    <a:ext uri="{FF2B5EF4-FFF2-40B4-BE49-F238E27FC236}">
                      <a16:creationId xmlns:a16="http://schemas.microsoft.com/office/drawing/2014/main" id="{8B629E44-0F74-A006-A7B3-BDC35AFE78FF}"/>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C3C6B1A-654C-411B-C96B-BC04D6BF4637}"/>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DEVELOP GOALS</a:t>
                  </a:r>
                </a:p>
              </p:txBody>
            </p:sp>
          </p:grpSp>
          <p:grpSp>
            <p:nvGrpSpPr>
              <p:cNvPr id="15" name="Group 14">
                <a:extLst>
                  <a:ext uri="{FF2B5EF4-FFF2-40B4-BE49-F238E27FC236}">
                    <a16:creationId xmlns:a16="http://schemas.microsoft.com/office/drawing/2014/main" id="{4DD2B97A-D379-DF54-B3DB-86DE02FD5DCE}"/>
                  </a:ext>
                </a:extLst>
              </p:cNvPr>
              <p:cNvGrpSpPr/>
              <p:nvPr/>
            </p:nvGrpSpPr>
            <p:grpSpPr>
              <a:xfrm>
                <a:off x="2388139" y="1620982"/>
                <a:ext cx="1634031" cy="1441772"/>
                <a:chOff x="566779" y="1620982"/>
                <a:chExt cx="1634031" cy="1441772"/>
              </a:xfrm>
            </p:grpSpPr>
            <p:sp>
              <p:nvSpPr>
                <p:cNvPr id="16" name="Oval 15">
                  <a:extLst>
                    <a:ext uri="{FF2B5EF4-FFF2-40B4-BE49-F238E27FC236}">
                      <a16:creationId xmlns:a16="http://schemas.microsoft.com/office/drawing/2014/main" id="{D4AD7050-787A-8449-9EA8-087E8782ACB2}"/>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97F50E-1361-CF8A-FE4D-A675C4F7EE0A}"/>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ASSETS and LIABILITIES</a:t>
                  </a:r>
                </a:p>
              </p:txBody>
            </p:sp>
          </p:grpSp>
          <p:grpSp>
            <p:nvGrpSpPr>
              <p:cNvPr id="18" name="Group 17">
                <a:extLst>
                  <a:ext uri="{FF2B5EF4-FFF2-40B4-BE49-F238E27FC236}">
                    <a16:creationId xmlns:a16="http://schemas.microsoft.com/office/drawing/2014/main" id="{8AEE4D1C-1E22-B9C7-4F4C-FBD5F1C0E4A9}"/>
                  </a:ext>
                </a:extLst>
              </p:cNvPr>
              <p:cNvGrpSpPr/>
              <p:nvPr/>
            </p:nvGrpSpPr>
            <p:grpSpPr>
              <a:xfrm>
                <a:off x="4209499" y="1620982"/>
                <a:ext cx="1634031" cy="1257106"/>
                <a:chOff x="566779" y="1620982"/>
                <a:chExt cx="1634031" cy="1257106"/>
              </a:xfrm>
            </p:grpSpPr>
            <p:sp>
              <p:nvSpPr>
                <p:cNvPr id="19" name="Oval 18">
                  <a:extLst>
                    <a:ext uri="{FF2B5EF4-FFF2-40B4-BE49-F238E27FC236}">
                      <a16:creationId xmlns:a16="http://schemas.microsoft.com/office/drawing/2014/main" id="{11C803DF-D8D2-FBB5-BE68-ECE959AAF055}"/>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D4EE1AE-9D5B-0E26-EFD9-95E6A280C06E}"/>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CASH FLOW</a:t>
                  </a:r>
                </a:p>
              </p:txBody>
            </p:sp>
          </p:grpSp>
          <p:grpSp>
            <p:nvGrpSpPr>
              <p:cNvPr id="21" name="Group 20">
                <a:extLst>
                  <a:ext uri="{FF2B5EF4-FFF2-40B4-BE49-F238E27FC236}">
                    <a16:creationId xmlns:a16="http://schemas.microsoft.com/office/drawing/2014/main" id="{98857A24-3576-E6DF-B8D9-AC783A21EB66}"/>
                  </a:ext>
                </a:extLst>
              </p:cNvPr>
              <p:cNvGrpSpPr/>
              <p:nvPr/>
            </p:nvGrpSpPr>
            <p:grpSpPr>
              <a:xfrm>
                <a:off x="6030859" y="1620982"/>
                <a:ext cx="1634031" cy="1257106"/>
                <a:chOff x="566779" y="1620982"/>
                <a:chExt cx="1634031" cy="1257106"/>
              </a:xfrm>
            </p:grpSpPr>
            <p:sp>
              <p:nvSpPr>
                <p:cNvPr id="22" name="Oval 21">
                  <a:extLst>
                    <a:ext uri="{FF2B5EF4-FFF2-40B4-BE49-F238E27FC236}">
                      <a16:creationId xmlns:a16="http://schemas.microsoft.com/office/drawing/2014/main" id="{9B3DAEA8-585C-51D6-F64F-84C43F46CB74}"/>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75B1FC1-7AF1-1670-8853-C176539D9F2F}"/>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RISKS</a:t>
                  </a:r>
                </a:p>
              </p:txBody>
            </p:sp>
          </p:grpSp>
          <p:grpSp>
            <p:nvGrpSpPr>
              <p:cNvPr id="24" name="Group 23">
                <a:extLst>
                  <a:ext uri="{FF2B5EF4-FFF2-40B4-BE49-F238E27FC236}">
                    <a16:creationId xmlns:a16="http://schemas.microsoft.com/office/drawing/2014/main" id="{9D0C9FB3-3EA1-9CEB-BC95-8652EF74C568}"/>
                  </a:ext>
                </a:extLst>
              </p:cNvPr>
              <p:cNvGrpSpPr/>
              <p:nvPr/>
            </p:nvGrpSpPr>
            <p:grpSpPr>
              <a:xfrm>
                <a:off x="7852219" y="1620982"/>
                <a:ext cx="1634031" cy="1441772"/>
                <a:chOff x="566779" y="1620982"/>
                <a:chExt cx="1634031" cy="1441772"/>
              </a:xfrm>
            </p:grpSpPr>
            <p:sp>
              <p:nvSpPr>
                <p:cNvPr id="25" name="Oval 24">
                  <a:extLst>
                    <a:ext uri="{FF2B5EF4-FFF2-40B4-BE49-F238E27FC236}">
                      <a16:creationId xmlns:a16="http://schemas.microsoft.com/office/drawing/2014/main" id="{46676BF7-C024-7C35-6237-AD362AC87146}"/>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968D805-4A0D-2E89-DE41-4DAC0FCCCC01}"/>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HEALTH CONSIDERATIONS</a:t>
                  </a:r>
                </a:p>
              </p:txBody>
            </p:sp>
          </p:grpSp>
          <p:grpSp>
            <p:nvGrpSpPr>
              <p:cNvPr id="27" name="Group 26">
                <a:extLst>
                  <a:ext uri="{FF2B5EF4-FFF2-40B4-BE49-F238E27FC236}">
                    <a16:creationId xmlns:a16="http://schemas.microsoft.com/office/drawing/2014/main" id="{8632B092-6839-7834-45E2-B75CE2C8F47B}"/>
                  </a:ext>
                </a:extLst>
              </p:cNvPr>
              <p:cNvGrpSpPr/>
              <p:nvPr/>
            </p:nvGrpSpPr>
            <p:grpSpPr>
              <a:xfrm>
                <a:off x="9673580" y="1620982"/>
                <a:ext cx="1634031" cy="1441772"/>
                <a:chOff x="566779" y="1620982"/>
                <a:chExt cx="1634031" cy="1441772"/>
              </a:xfrm>
            </p:grpSpPr>
            <p:sp>
              <p:nvSpPr>
                <p:cNvPr id="28" name="Oval 27">
                  <a:extLst>
                    <a:ext uri="{FF2B5EF4-FFF2-40B4-BE49-F238E27FC236}">
                      <a16:creationId xmlns:a16="http://schemas.microsoft.com/office/drawing/2014/main" id="{F0C9CEE1-49E5-1DCC-7C75-2EB0721B86CE}"/>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829FDB19-E8A8-776E-5B8F-24EB5E155A18}"/>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EDUCATIONAL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NEEDS</a:t>
                  </a:r>
                </a:p>
              </p:txBody>
            </p:sp>
          </p:grpSp>
        </p:grpSp>
        <p:grpSp>
          <p:nvGrpSpPr>
            <p:cNvPr id="31" name="Group 30">
              <a:extLst>
                <a:ext uri="{FF2B5EF4-FFF2-40B4-BE49-F238E27FC236}">
                  <a16:creationId xmlns:a16="http://schemas.microsoft.com/office/drawing/2014/main" id="{08F52A9A-95F0-7E11-339D-1E7085DAFBA2}"/>
                </a:ext>
              </a:extLst>
            </p:cNvPr>
            <p:cNvGrpSpPr/>
            <p:nvPr/>
          </p:nvGrpSpPr>
          <p:grpSpPr>
            <a:xfrm>
              <a:off x="566779" y="3636883"/>
              <a:ext cx="10740832" cy="1441772"/>
              <a:chOff x="566779" y="1620982"/>
              <a:chExt cx="10740832" cy="1441772"/>
            </a:xfrm>
          </p:grpSpPr>
          <p:grpSp>
            <p:nvGrpSpPr>
              <p:cNvPr id="32" name="Group 31">
                <a:extLst>
                  <a:ext uri="{FF2B5EF4-FFF2-40B4-BE49-F238E27FC236}">
                    <a16:creationId xmlns:a16="http://schemas.microsoft.com/office/drawing/2014/main" id="{A745AD59-E9C8-2771-3CA6-BC29F0B4873E}"/>
                  </a:ext>
                </a:extLst>
              </p:cNvPr>
              <p:cNvGrpSpPr/>
              <p:nvPr/>
            </p:nvGrpSpPr>
            <p:grpSpPr>
              <a:xfrm>
                <a:off x="566779" y="1620982"/>
                <a:ext cx="1634031" cy="1441772"/>
                <a:chOff x="566779" y="1620982"/>
                <a:chExt cx="1634031" cy="1441772"/>
              </a:xfrm>
            </p:grpSpPr>
            <p:sp>
              <p:nvSpPr>
                <p:cNvPr id="48" name="Oval 47">
                  <a:extLst>
                    <a:ext uri="{FF2B5EF4-FFF2-40B4-BE49-F238E27FC236}">
                      <a16:creationId xmlns:a16="http://schemas.microsoft.com/office/drawing/2014/main" id="{3A343FD4-293A-D321-BF15-6ACC4837EF5D}"/>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FA123CC3-E0EC-2BA5-AAA1-0F4888CD8807}"/>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FINANCIAL SECURITY</a:t>
                  </a:r>
                </a:p>
              </p:txBody>
            </p:sp>
          </p:grpSp>
          <p:grpSp>
            <p:nvGrpSpPr>
              <p:cNvPr id="33" name="Group 32">
                <a:extLst>
                  <a:ext uri="{FF2B5EF4-FFF2-40B4-BE49-F238E27FC236}">
                    <a16:creationId xmlns:a16="http://schemas.microsoft.com/office/drawing/2014/main" id="{BA01DDDE-C4C6-8904-8614-CE6B1DAC303D}"/>
                  </a:ext>
                </a:extLst>
              </p:cNvPr>
              <p:cNvGrpSpPr/>
              <p:nvPr/>
            </p:nvGrpSpPr>
            <p:grpSpPr>
              <a:xfrm>
                <a:off x="2291887" y="1620982"/>
                <a:ext cx="1821360" cy="1441772"/>
                <a:chOff x="470527" y="1620982"/>
                <a:chExt cx="1821360" cy="1441772"/>
              </a:xfrm>
            </p:grpSpPr>
            <p:sp>
              <p:nvSpPr>
                <p:cNvPr id="46" name="Oval 45">
                  <a:extLst>
                    <a:ext uri="{FF2B5EF4-FFF2-40B4-BE49-F238E27FC236}">
                      <a16:creationId xmlns:a16="http://schemas.microsoft.com/office/drawing/2014/main" id="{67613C4A-68B4-C72B-AA24-4C00A94050AF}"/>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07F5DC45-6AD7-B617-C12B-E37D0B2855C2}"/>
                    </a:ext>
                  </a:extLst>
                </p:cNvPr>
                <p:cNvSpPr txBox="1"/>
                <p:nvPr/>
              </p:nvSpPr>
              <p:spPr>
                <a:xfrm>
                  <a:off x="470527" y="2601089"/>
                  <a:ext cx="18213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PRESERVE or INCREASE WEALTH</a:t>
                  </a:r>
                </a:p>
              </p:txBody>
            </p:sp>
          </p:grpSp>
          <p:grpSp>
            <p:nvGrpSpPr>
              <p:cNvPr id="34" name="Group 33">
                <a:extLst>
                  <a:ext uri="{FF2B5EF4-FFF2-40B4-BE49-F238E27FC236}">
                    <a16:creationId xmlns:a16="http://schemas.microsoft.com/office/drawing/2014/main" id="{1BAF614B-87C7-2B20-A15D-4687DF5473F2}"/>
                  </a:ext>
                </a:extLst>
              </p:cNvPr>
              <p:cNvGrpSpPr/>
              <p:nvPr/>
            </p:nvGrpSpPr>
            <p:grpSpPr>
              <a:xfrm>
                <a:off x="4209499" y="1620982"/>
                <a:ext cx="1634031" cy="1441772"/>
                <a:chOff x="566779" y="1620982"/>
                <a:chExt cx="1634031" cy="1441772"/>
              </a:xfrm>
            </p:grpSpPr>
            <p:sp>
              <p:nvSpPr>
                <p:cNvPr id="44" name="Oval 43">
                  <a:extLst>
                    <a:ext uri="{FF2B5EF4-FFF2-40B4-BE49-F238E27FC236}">
                      <a16:creationId xmlns:a16="http://schemas.microsoft.com/office/drawing/2014/main" id="{233A1E13-54E5-8342-7094-27C5EB4C9796}"/>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B6A0272-6953-DDF8-CF4C-9A0D91C41C4D}"/>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TAX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CONSIDERATIONS</a:t>
                  </a:r>
                </a:p>
              </p:txBody>
            </p:sp>
          </p:grpSp>
          <p:grpSp>
            <p:nvGrpSpPr>
              <p:cNvPr id="35" name="Group 34">
                <a:extLst>
                  <a:ext uri="{FF2B5EF4-FFF2-40B4-BE49-F238E27FC236}">
                    <a16:creationId xmlns:a16="http://schemas.microsoft.com/office/drawing/2014/main" id="{C7ECC96F-2BFA-A96B-F9AA-B73519EB60F9}"/>
                  </a:ext>
                </a:extLst>
              </p:cNvPr>
              <p:cNvGrpSpPr/>
              <p:nvPr/>
            </p:nvGrpSpPr>
            <p:grpSpPr>
              <a:xfrm>
                <a:off x="6030859" y="1620982"/>
                <a:ext cx="1634031" cy="1257106"/>
                <a:chOff x="566779" y="1620982"/>
                <a:chExt cx="1634031" cy="1257106"/>
              </a:xfrm>
            </p:grpSpPr>
            <p:sp>
              <p:nvSpPr>
                <p:cNvPr id="42" name="Oval 41">
                  <a:extLst>
                    <a:ext uri="{FF2B5EF4-FFF2-40B4-BE49-F238E27FC236}">
                      <a16:creationId xmlns:a16="http://schemas.microsoft.com/office/drawing/2014/main" id="{31C40AB3-0107-0CC1-1A1C-B913C530D98D}"/>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2B985B93-D683-1923-0C33-E199CE90601F}"/>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RETIREMENT</a:t>
                  </a:r>
                </a:p>
              </p:txBody>
            </p:sp>
          </p:grpSp>
          <p:grpSp>
            <p:nvGrpSpPr>
              <p:cNvPr id="36" name="Group 35">
                <a:extLst>
                  <a:ext uri="{FF2B5EF4-FFF2-40B4-BE49-F238E27FC236}">
                    <a16:creationId xmlns:a16="http://schemas.microsoft.com/office/drawing/2014/main" id="{D454C7E0-C225-0C0E-18A9-B009E9BD116F}"/>
                  </a:ext>
                </a:extLst>
              </p:cNvPr>
              <p:cNvGrpSpPr/>
              <p:nvPr/>
            </p:nvGrpSpPr>
            <p:grpSpPr>
              <a:xfrm>
                <a:off x="7852219" y="1620982"/>
                <a:ext cx="1634031" cy="1441772"/>
                <a:chOff x="566779" y="1620982"/>
                <a:chExt cx="1634031" cy="1441772"/>
              </a:xfrm>
            </p:grpSpPr>
            <p:sp>
              <p:nvSpPr>
                <p:cNvPr id="40" name="Oval 39">
                  <a:extLst>
                    <a:ext uri="{FF2B5EF4-FFF2-40B4-BE49-F238E27FC236}">
                      <a16:creationId xmlns:a16="http://schemas.microsoft.com/office/drawing/2014/main" id="{E99B3104-19FB-DE93-36A5-896687BE4ECF}"/>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CEE004E9-D684-A099-71DF-E9B317114A26}"/>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PHILANTHROPIC INTERESTS</a:t>
                  </a:r>
                </a:p>
              </p:txBody>
            </p:sp>
          </p:grpSp>
          <p:grpSp>
            <p:nvGrpSpPr>
              <p:cNvPr id="37" name="Group 36">
                <a:extLst>
                  <a:ext uri="{FF2B5EF4-FFF2-40B4-BE49-F238E27FC236}">
                    <a16:creationId xmlns:a16="http://schemas.microsoft.com/office/drawing/2014/main" id="{D5A47FBA-C775-DB2D-52CA-92B5D789CA9F}"/>
                  </a:ext>
                </a:extLst>
              </p:cNvPr>
              <p:cNvGrpSpPr/>
              <p:nvPr/>
            </p:nvGrpSpPr>
            <p:grpSpPr>
              <a:xfrm>
                <a:off x="9673580" y="1620982"/>
                <a:ext cx="1634031" cy="1441772"/>
                <a:chOff x="566779" y="1620982"/>
                <a:chExt cx="1634031" cy="1441772"/>
              </a:xfrm>
            </p:grpSpPr>
            <p:sp>
              <p:nvSpPr>
                <p:cNvPr id="38" name="Oval 37">
                  <a:extLst>
                    <a:ext uri="{FF2B5EF4-FFF2-40B4-BE49-F238E27FC236}">
                      <a16:creationId xmlns:a16="http://schemas.microsoft.com/office/drawing/2014/main" id="{05F82834-30F9-F1A9-3C74-6475187AF9C6}"/>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FBA5064-2620-CCAF-1638-C1B4504C6959}"/>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ESTATE and LEGACY MATTERS</a:t>
                  </a:r>
                </a:p>
              </p:txBody>
            </p:sp>
          </p:grpSp>
        </p:grpSp>
      </p:grpSp>
      <p:pic>
        <p:nvPicPr>
          <p:cNvPr id="52" name="Graphic 51">
            <a:extLst>
              <a:ext uri="{FF2B5EF4-FFF2-40B4-BE49-F238E27FC236}">
                <a16:creationId xmlns:a16="http://schemas.microsoft.com/office/drawing/2014/main" id="{63770B06-0F6A-9431-AE23-17E3B0B63D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884" y="3850698"/>
            <a:ext cx="441734" cy="441734"/>
          </a:xfrm>
          <a:prstGeom prst="rect">
            <a:avLst/>
          </a:prstGeom>
        </p:spPr>
      </p:pic>
      <p:pic>
        <p:nvPicPr>
          <p:cNvPr id="54" name="Graphic 53">
            <a:extLst>
              <a:ext uri="{FF2B5EF4-FFF2-40B4-BE49-F238E27FC236}">
                <a16:creationId xmlns:a16="http://schemas.microsoft.com/office/drawing/2014/main" id="{E76D4DCB-D106-BB7B-9BC5-8B754F8809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59684" y="2002378"/>
            <a:ext cx="456416" cy="456416"/>
          </a:xfrm>
          <a:prstGeom prst="rect">
            <a:avLst/>
          </a:prstGeom>
        </p:spPr>
      </p:pic>
      <p:pic>
        <p:nvPicPr>
          <p:cNvPr id="56" name="Graphic 55">
            <a:extLst>
              <a:ext uri="{FF2B5EF4-FFF2-40B4-BE49-F238E27FC236}">
                <a16:creationId xmlns:a16="http://schemas.microsoft.com/office/drawing/2014/main" id="{60FB1294-8633-3D36-C3BF-6F4B283122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18615" y="1999570"/>
            <a:ext cx="506086" cy="506086"/>
          </a:xfrm>
          <a:prstGeom prst="rect">
            <a:avLst/>
          </a:prstGeom>
        </p:spPr>
      </p:pic>
      <p:pic>
        <p:nvPicPr>
          <p:cNvPr id="58" name="Graphic 57">
            <a:extLst>
              <a:ext uri="{FF2B5EF4-FFF2-40B4-BE49-F238E27FC236}">
                <a16:creationId xmlns:a16="http://schemas.microsoft.com/office/drawing/2014/main" id="{3BFEC799-0852-86C9-EDD1-755A181B0F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2748" y="1980617"/>
            <a:ext cx="547069" cy="547069"/>
          </a:xfrm>
          <a:prstGeom prst="rect">
            <a:avLst/>
          </a:prstGeom>
        </p:spPr>
      </p:pic>
      <p:pic>
        <p:nvPicPr>
          <p:cNvPr id="60" name="Graphic 59">
            <a:extLst>
              <a:ext uri="{FF2B5EF4-FFF2-40B4-BE49-F238E27FC236}">
                <a16:creationId xmlns:a16="http://schemas.microsoft.com/office/drawing/2014/main" id="{7113C5B6-9582-1C79-1EEE-43BAE4A0D8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82337" y="2015202"/>
            <a:ext cx="481538" cy="481538"/>
          </a:xfrm>
          <a:prstGeom prst="rect">
            <a:avLst/>
          </a:prstGeom>
        </p:spPr>
      </p:pic>
      <p:pic>
        <p:nvPicPr>
          <p:cNvPr id="62" name="Graphic 61">
            <a:extLst>
              <a:ext uri="{FF2B5EF4-FFF2-40B4-BE49-F238E27FC236}">
                <a16:creationId xmlns:a16="http://schemas.microsoft.com/office/drawing/2014/main" id="{8670B1FA-A3E1-30C3-9713-E0B382601D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0125" y="2016364"/>
            <a:ext cx="459836" cy="459836"/>
          </a:xfrm>
          <a:prstGeom prst="rect">
            <a:avLst/>
          </a:prstGeom>
        </p:spPr>
      </p:pic>
      <p:pic>
        <p:nvPicPr>
          <p:cNvPr id="67" name="Graphic 66">
            <a:extLst>
              <a:ext uri="{FF2B5EF4-FFF2-40B4-BE49-F238E27FC236}">
                <a16:creationId xmlns:a16="http://schemas.microsoft.com/office/drawing/2014/main" id="{A04AE863-4ED2-EF5C-AC55-CE87D250A76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80740" y="2019172"/>
            <a:ext cx="481476" cy="481476"/>
          </a:xfrm>
          <a:prstGeom prst="rect">
            <a:avLst/>
          </a:prstGeom>
        </p:spPr>
      </p:pic>
      <p:pic>
        <p:nvPicPr>
          <p:cNvPr id="69" name="Graphic 68">
            <a:extLst>
              <a:ext uri="{FF2B5EF4-FFF2-40B4-BE49-F238E27FC236}">
                <a16:creationId xmlns:a16="http://schemas.microsoft.com/office/drawing/2014/main" id="{E68B303D-EF55-70E2-C6D4-5EA5C487765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246619" y="3846186"/>
            <a:ext cx="487058" cy="487058"/>
          </a:xfrm>
          <a:prstGeom prst="rect">
            <a:avLst/>
          </a:prstGeom>
        </p:spPr>
      </p:pic>
      <p:pic>
        <p:nvPicPr>
          <p:cNvPr id="71" name="Graphic 70">
            <a:extLst>
              <a:ext uri="{FF2B5EF4-FFF2-40B4-BE49-F238E27FC236}">
                <a16:creationId xmlns:a16="http://schemas.microsoft.com/office/drawing/2014/main" id="{901245DE-5E01-542D-7DAC-95D0D97FC5D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36833" y="3839155"/>
            <a:ext cx="456986" cy="456986"/>
          </a:xfrm>
          <a:prstGeom prst="rect">
            <a:avLst/>
          </a:prstGeom>
        </p:spPr>
      </p:pic>
      <p:pic>
        <p:nvPicPr>
          <p:cNvPr id="73" name="Graphic 72">
            <a:extLst>
              <a:ext uri="{FF2B5EF4-FFF2-40B4-BE49-F238E27FC236}">
                <a16:creationId xmlns:a16="http://schemas.microsoft.com/office/drawing/2014/main" id="{6850A9C9-07A9-B4A1-0FF6-A99066EA56F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15726" y="3874108"/>
            <a:ext cx="398584" cy="398584"/>
          </a:xfrm>
          <a:prstGeom prst="rect">
            <a:avLst/>
          </a:prstGeom>
        </p:spPr>
      </p:pic>
      <p:pic>
        <p:nvPicPr>
          <p:cNvPr id="77" name="Graphic 76">
            <a:extLst>
              <a:ext uri="{FF2B5EF4-FFF2-40B4-BE49-F238E27FC236}">
                <a16:creationId xmlns:a16="http://schemas.microsoft.com/office/drawing/2014/main" id="{52B6F5EF-04F7-BE66-E122-817FBF8246F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12731" y="3864745"/>
            <a:ext cx="419669" cy="419669"/>
          </a:xfrm>
          <a:prstGeom prst="rect">
            <a:avLst/>
          </a:prstGeom>
        </p:spPr>
      </p:pic>
      <p:pic>
        <p:nvPicPr>
          <p:cNvPr id="79" name="Graphic 78">
            <a:extLst>
              <a:ext uri="{FF2B5EF4-FFF2-40B4-BE49-F238E27FC236}">
                <a16:creationId xmlns:a16="http://schemas.microsoft.com/office/drawing/2014/main" id="{D4BC5EFC-A64E-106E-796C-CC1D97D66AB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965108" y="3849491"/>
            <a:ext cx="461665" cy="461665"/>
          </a:xfrm>
          <a:prstGeom prst="rect">
            <a:avLst/>
          </a:prstGeom>
        </p:spPr>
      </p:pic>
    </p:spTree>
    <p:extLst>
      <p:ext uri="{BB962C8B-B14F-4D97-AF65-F5344CB8AC3E}">
        <p14:creationId xmlns:p14="http://schemas.microsoft.com/office/powerpoint/2010/main" val="267463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4" name="Group 23">
            <a:extLst>
              <a:ext uri="{FF2B5EF4-FFF2-40B4-BE49-F238E27FC236}">
                <a16:creationId xmlns:a16="http://schemas.microsoft.com/office/drawing/2014/main" id="{CC60ABCD-D680-D2CA-E95D-27BCD88EDF51}"/>
              </a:ext>
            </a:extLst>
          </p:cNvPr>
          <p:cNvGrpSpPr/>
          <p:nvPr/>
        </p:nvGrpSpPr>
        <p:grpSpPr>
          <a:xfrm>
            <a:off x="741835" y="1146876"/>
            <a:ext cx="10773406" cy="772565"/>
            <a:chOff x="741835" y="1146876"/>
            <a:chExt cx="10773406" cy="772565"/>
          </a:xfrm>
        </p:grpSpPr>
        <p:sp>
          <p:nvSpPr>
            <p:cNvPr id="2" name="Rectangle 1">
              <a:extLst>
                <a:ext uri="{FF2B5EF4-FFF2-40B4-BE49-F238E27FC236}">
                  <a16:creationId xmlns:a16="http://schemas.microsoft.com/office/drawing/2014/main" id="{FF187146-E05B-0FBD-E343-E4593602F446}"/>
                </a:ext>
              </a:extLst>
            </p:cNvPr>
            <p:cNvSpPr/>
            <p:nvPr/>
          </p:nvSpPr>
          <p:spPr>
            <a:xfrm>
              <a:off x="741835" y="1146876"/>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ED40440-345A-CB89-C106-FBE1A79F2670}"/>
                </a:ext>
              </a:extLst>
            </p:cNvPr>
            <p:cNvSpPr txBox="1"/>
            <p:nvPr/>
          </p:nvSpPr>
          <p:spPr>
            <a:xfrm>
              <a:off x="912569" y="1300635"/>
              <a:ext cx="9548885" cy="461665"/>
            </a:xfrm>
            <a:prstGeom prst="rect">
              <a:avLst/>
            </a:prstGeom>
            <a:noFill/>
          </p:spPr>
          <p:txBody>
            <a:bodyPr wrap="square" rtlCol="0">
              <a:spAutoFit/>
            </a:bodyPr>
            <a:lstStyle/>
            <a:p>
              <a:r>
                <a:rPr lang="en-US" sz="2400" dirty="0">
                  <a:latin typeface="Gotham Medium" panose="02000604030000020004" pitchFamily="50" charset="0"/>
                </a:rPr>
                <a:t>Number of relevant elements of Client circumstances</a:t>
              </a:r>
            </a:p>
          </p:txBody>
        </p:sp>
      </p:grpSp>
      <p:grpSp>
        <p:nvGrpSpPr>
          <p:cNvPr id="25" name="Group 24">
            <a:extLst>
              <a:ext uri="{FF2B5EF4-FFF2-40B4-BE49-F238E27FC236}">
                <a16:creationId xmlns:a16="http://schemas.microsoft.com/office/drawing/2014/main" id="{357E3FC0-A24F-4B3D-DEC4-68E76C1859C0}"/>
              </a:ext>
            </a:extLst>
          </p:cNvPr>
          <p:cNvGrpSpPr/>
          <p:nvPr/>
        </p:nvGrpSpPr>
        <p:grpSpPr>
          <a:xfrm>
            <a:off x="741835" y="2082989"/>
            <a:ext cx="10773406" cy="772565"/>
            <a:chOff x="741835" y="2082989"/>
            <a:chExt cx="10773406" cy="772565"/>
          </a:xfrm>
        </p:grpSpPr>
        <p:sp>
          <p:nvSpPr>
            <p:cNvPr id="3" name="Rectangle 2">
              <a:extLst>
                <a:ext uri="{FF2B5EF4-FFF2-40B4-BE49-F238E27FC236}">
                  <a16:creationId xmlns:a16="http://schemas.microsoft.com/office/drawing/2014/main" id="{8290A608-AA63-1970-EC92-EB0945EC1EAD}"/>
                </a:ext>
              </a:extLst>
            </p:cNvPr>
            <p:cNvSpPr/>
            <p:nvPr/>
          </p:nvSpPr>
          <p:spPr>
            <a:xfrm>
              <a:off x="741835" y="2082989"/>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DB3C8B5-112A-ED14-6DC5-EC605AACEC58}"/>
                </a:ext>
              </a:extLst>
            </p:cNvPr>
            <p:cNvSpPr txBox="1"/>
            <p:nvPr/>
          </p:nvSpPr>
          <p:spPr>
            <a:xfrm>
              <a:off x="912569" y="2237282"/>
              <a:ext cx="9548885" cy="461665"/>
            </a:xfrm>
            <a:prstGeom prst="rect">
              <a:avLst/>
            </a:prstGeom>
            <a:noFill/>
          </p:spPr>
          <p:txBody>
            <a:bodyPr wrap="square" rtlCol="0">
              <a:spAutoFit/>
            </a:bodyPr>
            <a:lstStyle/>
            <a:p>
              <a:r>
                <a:rPr lang="en-US" sz="2400" dirty="0">
                  <a:solidFill>
                    <a:schemeClr val="bg1"/>
                  </a:solidFill>
                  <a:latin typeface="Gotham Medium" panose="02000604030000020004" pitchFamily="50" charset="0"/>
                </a:rPr>
                <a:t>Portion and amount of assets</a:t>
              </a:r>
            </a:p>
          </p:txBody>
        </p:sp>
      </p:grpSp>
      <p:grpSp>
        <p:nvGrpSpPr>
          <p:cNvPr id="26" name="Group 25">
            <a:extLst>
              <a:ext uri="{FF2B5EF4-FFF2-40B4-BE49-F238E27FC236}">
                <a16:creationId xmlns:a16="http://schemas.microsoft.com/office/drawing/2014/main" id="{1C8F4D85-E88A-9441-9DD0-37431977EB49}"/>
              </a:ext>
            </a:extLst>
          </p:cNvPr>
          <p:cNvGrpSpPr/>
          <p:nvPr/>
        </p:nvGrpSpPr>
        <p:grpSpPr>
          <a:xfrm>
            <a:off x="741835" y="3019102"/>
            <a:ext cx="10773406" cy="772565"/>
            <a:chOff x="741835" y="3019102"/>
            <a:chExt cx="10773406" cy="772565"/>
          </a:xfrm>
        </p:grpSpPr>
        <p:sp>
          <p:nvSpPr>
            <p:cNvPr id="14" name="Rectangle 13">
              <a:extLst>
                <a:ext uri="{FF2B5EF4-FFF2-40B4-BE49-F238E27FC236}">
                  <a16:creationId xmlns:a16="http://schemas.microsoft.com/office/drawing/2014/main" id="{565F695B-E21F-06D4-217C-58D013098BC6}"/>
                </a:ext>
              </a:extLst>
            </p:cNvPr>
            <p:cNvSpPr/>
            <p:nvPr/>
          </p:nvSpPr>
          <p:spPr>
            <a:xfrm>
              <a:off x="741835" y="3019102"/>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FAC863C-E534-4336-6327-42C33827AD5F}"/>
                </a:ext>
              </a:extLst>
            </p:cNvPr>
            <p:cNvSpPr txBox="1"/>
            <p:nvPr/>
          </p:nvSpPr>
          <p:spPr>
            <a:xfrm>
              <a:off x="912569" y="3173929"/>
              <a:ext cx="9548885" cy="461665"/>
            </a:xfrm>
            <a:prstGeom prst="rect">
              <a:avLst/>
            </a:prstGeom>
            <a:noFill/>
          </p:spPr>
          <p:txBody>
            <a:bodyPr wrap="square" rtlCol="0">
              <a:spAutoFit/>
            </a:bodyPr>
            <a:lstStyle/>
            <a:p>
              <a:r>
                <a:rPr lang="en-US" sz="2400" dirty="0">
                  <a:latin typeface="Gotham Medium" panose="02000604030000020004" pitchFamily="50" charset="0"/>
                </a:rPr>
                <a:t>Length of time Client affected</a:t>
              </a:r>
            </a:p>
          </p:txBody>
        </p:sp>
      </p:grpSp>
      <p:grpSp>
        <p:nvGrpSpPr>
          <p:cNvPr id="28" name="Group 27">
            <a:extLst>
              <a:ext uri="{FF2B5EF4-FFF2-40B4-BE49-F238E27FC236}">
                <a16:creationId xmlns:a16="http://schemas.microsoft.com/office/drawing/2014/main" id="{2DB91550-DD9B-BD62-B89A-AB509BAB8E35}"/>
              </a:ext>
            </a:extLst>
          </p:cNvPr>
          <p:cNvGrpSpPr/>
          <p:nvPr/>
        </p:nvGrpSpPr>
        <p:grpSpPr>
          <a:xfrm>
            <a:off x="741835" y="3955216"/>
            <a:ext cx="10773406" cy="772565"/>
            <a:chOff x="741835" y="3955216"/>
            <a:chExt cx="10773406" cy="772565"/>
          </a:xfrm>
        </p:grpSpPr>
        <p:sp>
          <p:nvSpPr>
            <p:cNvPr id="15" name="Rectangle 14">
              <a:extLst>
                <a:ext uri="{FF2B5EF4-FFF2-40B4-BE49-F238E27FC236}">
                  <a16:creationId xmlns:a16="http://schemas.microsoft.com/office/drawing/2014/main" id="{3D63C611-1F28-A32A-A951-2F0E9AA21E1D}"/>
                </a:ext>
              </a:extLst>
            </p:cNvPr>
            <p:cNvSpPr/>
            <p:nvPr/>
          </p:nvSpPr>
          <p:spPr>
            <a:xfrm>
              <a:off x="741835" y="3955216"/>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6073E5D-C5BD-2FE1-7AB2-F39029AA35F7}"/>
                </a:ext>
              </a:extLst>
            </p:cNvPr>
            <p:cNvSpPr txBox="1"/>
            <p:nvPr/>
          </p:nvSpPr>
          <p:spPr>
            <a:xfrm>
              <a:off x="912569" y="4110576"/>
              <a:ext cx="9548885" cy="461665"/>
            </a:xfrm>
            <a:prstGeom prst="rect">
              <a:avLst/>
            </a:prstGeom>
            <a:noFill/>
          </p:spPr>
          <p:txBody>
            <a:bodyPr wrap="square" rtlCol="0">
              <a:spAutoFit/>
            </a:bodyPr>
            <a:lstStyle/>
            <a:p>
              <a:r>
                <a:rPr lang="en-US" sz="2400" dirty="0">
                  <a:solidFill>
                    <a:schemeClr val="bg1"/>
                  </a:solidFill>
                  <a:latin typeface="Gotham Medium" panose="02000604030000020004" pitchFamily="50" charset="0"/>
                </a:rPr>
                <a:t>Effect on Client’s exposure to risk</a:t>
              </a:r>
            </a:p>
          </p:txBody>
        </p:sp>
      </p:grpSp>
      <p:grpSp>
        <p:nvGrpSpPr>
          <p:cNvPr id="29" name="Group 28">
            <a:extLst>
              <a:ext uri="{FF2B5EF4-FFF2-40B4-BE49-F238E27FC236}">
                <a16:creationId xmlns:a16="http://schemas.microsoft.com/office/drawing/2014/main" id="{DA418F2D-1EBA-42DD-B202-95BCAB8C53A5}"/>
              </a:ext>
            </a:extLst>
          </p:cNvPr>
          <p:cNvGrpSpPr/>
          <p:nvPr/>
        </p:nvGrpSpPr>
        <p:grpSpPr>
          <a:xfrm>
            <a:off x="741835" y="4891329"/>
            <a:ext cx="10773406" cy="772565"/>
            <a:chOff x="741835" y="4891329"/>
            <a:chExt cx="10773406" cy="772565"/>
          </a:xfrm>
        </p:grpSpPr>
        <p:sp>
          <p:nvSpPr>
            <p:cNvPr id="16" name="Rectangle 15">
              <a:extLst>
                <a:ext uri="{FF2B5EF4-FFF2-40B4-BE49-F238E27FC236}">
                  <a16:creationId xmlns:a16="http://schemas.microsoft.com/office/drawing/2014/main" id="{07DE50F2-4F4D-F245-BDAD-3C45D098A674}"/>
                </a:ext>
              </a:extLst>
            </p:cNvPr>
            <p:cNvSpPr/>
            <p:nvPr/>
          </p:nvSpPr>
          <p:spPr>
            <a:xfrm>
              <a:off x="741835" y="4891329"/>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FBCB3FA-6849-2D82-C25E-6530FDE2ABC5}"/>
                </a:ext>
              </a:extLst>
            </p:cNvPr>
            <p:cNvSpPr txBox="1"/>
            <p:nvPr/>
          </p:nvSpPr>
          <p:spPr>
            <a:xfrm>
              <a:off x="912569" y="5047223"/>
              <a:ext cx="9548885" cy="461665"/>
            </a:xfrm>
            <a:prstGeom prst="rect">
              <a:avLst/>
            </a:prstGeom>
            <a:noFill/>
          </p:spPr>
          <p:txBody>
            <a:bodyPr wrap="square" rtlCol="0">
              <a:spAutoFit/>
            </a:bodyPr>
            <a:lstStyle/>
            <a:p>
              <a:r>
                <a:rPr lang="en-US" sz="2400" dirty="0">
                  <a:latin typeface="Gotham Medium" panose="02000604030000020004" pitchFamily="50" charset="0"/>
                </a:rPr>
                <a:t>Barriers to modification of advice</a:t>
              </a:r>
            </a:p>
          </p:txBody>
        </p:sp>
      </p:grpSp>
    </p:spTree>
    <p:extLst>
      <p:ext uri="{BB962C8B-B14F-4D97-AF65-F5344CB8AC3E}">
        <p14:creationId xmlns:p14="http://schemas.microsoft.com/office/powerpoint/2010/main" val="160171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F1B754-0F12-87A7-C327-EACECAE24241}"/>
              </a:ext>
            </a:extLst>
          </p:cNvPr>
          <p:cNvPicPr>
            <a:picLocks noChangeAspect="1"/>
          </p:cNvPicPr>
          <p:nvPr/>
        </p:nvPicPr>
        <p:blipFill rotWithShape="1">
          <a:blip r:embed="rId3">
            <a:extLst>
              <a:ext uri="{28A0092B-C50C-407E-A947-70E740481C1C}">
                <a14:useLocalDpi xmlns:a14="http://schemas.microsoft.com/office/drawing/2010/main" val="0"/>
              </a:ext>
            </a:extLst>
          </a:blip>
          <a:srcRect t="15643" r="15643"/>
          <a:stretch/>
        </p:blipFill>
        <p:spPr>
          <a:xfrm>
            <a:off x="5955888" y="1377886"/>
            <a:ext cx="6236112" cy="414316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Integration Factors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2" y="1377888"/>
            <a:ext cx="10592780" cy="4143159"/>
          </a:xfrm>
          <a:prstGeom prst="rect">
            <a:avLst/>
          </a:prstGeom>
          <a:gradFill>
            <a:gsLst>
              <a:gs pos="0">
                <a:schemeClr val="tx1">
                  <a:alpha val="0"/>
                </a:schemeClr>
              </a:gs>
              <a:gs pos="4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1905846"/>
            <a:ext cx="52834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i="0" u="none" strike="noStrike" kern="1200" cap="none" spc="0" normalizeH="0" baseline="0" noProof="0" dirty="0">
                <a:ln>
                  <a:noFill/>
                </a:ln>
                <a:solidFill>
                  <a:srgbClr val="FFCE34"/>
                </a:solidFill>
                <a:effectLst/>
                <a:uLnTx/>
                <a:uFillTx/>
                <a:latin typeface="Gotham" panose="02000604040000020004" pitchFamily="50" charset="0"/>
              </a:rPr>
              <a:t>Pedro is a CFP</a:t>
            </a:r>
            <a:r>
              <a:rPr kumimoji="0" lang="pt-BR" sz="4000" i="0" u="none" strike="noStrike" kern="1200" cap="none" spc="0" normalizeH="0" baseline="0" noProof="0" dirty="0">
                <a:ln>
                  <a:noFill/>
                </a:ln>
                <a:solidFill>
                  <a:srgbClr val="FFCE34"/>
                </a:solidFill>
                <a:effectLst/>
                <a:uLnTx/>
                <a:uFillTx/>
                <a:latin typeface="Gotham Light" pitchFamily="50" charset="0"/>
              </a:rPr>
              <a:t>®</a:t>
            </a:r>
            <a:r>
              <a:rPr kumimoji="0" lang="pt-BR" sz="3200" i="0" u="none" strike="noStrike" kern="1200" cap="none" spc="0" normalizeH="0" baseline="0" noProof="0" dirty="0">
                <a:ln>
                  <a:noFill/>
                </a:ln>
                <a:solidFill>
                  <a:srgbClr val="FFCE34"/>
                </a:solidFill>
                <a:effectLst/>
                <a:uLnTx/>
                <a:uFillTx/>
                <a:latin typeface="Gotham" panose="02000604040000020004" pitchFamily="50" charset="0"/>
              </a:rPr>
              <a:t> professional.</a:t>
            </a:r>
          </a:p>
        </p:txBody>
      </p:sp>
      <p:sp>
        <p:nvSpPr>
          <p:cNvPr id="3" name="TextBox 2">
            <a:extLst>
              <a:ext uri="{FF2B5EF4-FFF2-40B4-BE49-F238E27FC236}">
                <a16:creationId xmlns:a16="http://schemas.microsoft.com/office/drawing/2014/main" id="{049FE9D4-D687-FFE9-3A64-B2D8CA9B2D52}"/>
              </a:ext>
            </a:extLst>
          </p:cNvPr>
          <p:cNvSpPr txBox="1"/>
          <p:nvPr/>
        </p:nvSpPr>
        <p:spPr>
          <a:xfrm>
            <a:off x="728448" y="3341620"/>
            <a:ext cx="4562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panose="02000604040000020004" pitchFamily="50" charset="0"/>
              </a:rPr>
              <a:t>Malik, </a:t>
            </a:r>
            <a:r>
              <a:rPr kumimoji="0" lang="en-US" sz="2400" i="0" u="none" strike="noStrike" kern="1200" cap="none" spc="0" normalizeH="0" baseline="0" noProof="0" dirty="0">
                <a:ln>
                  <a:noFill/>
                </a:ln>
                <a:solidFill>
                  <a:schemeClr val="bg1"/>
                </a:solidFill>
                <a:effectLst/>
                <a:uLnTx/>
                <a:uFillTx/>
                <a:latin typeface="Gotham Light" pitchFamily="50" charset="0"/>
              </a:rPr>
              <a:t>35, is Pedro’s new Client who recently received </a:t>
            </a:r>
            <a:r>
              <a:rPr lang="en-US" sz="2400" dirty="0">
                <a:solidFill>
                  <a:schemeClr val="bg1"/>
                </a:solidFill>
                <a:latin typeface="Gotham Light" pitchFamily="50" charset="0"/>
              </a:rPr>
              <a:t>a small </a:t>
            </a:r>
            <a:r>
              <a:rPr kumimoji="0" lang="en-US" sz="2400" i="0" u="none" strike="noStrike" kern="1200" cap="none" spc="0" normalizeH="0" baseline="0" noProof="0" dirty="0">
                <a:ln>
                  <a:noFill/>
                </a:ln>
                <a:solidFill>
                  <a:schemeClr val="bg1"/>
                </a:solidFill>
                <a:effectLst/>
                <a:uLnTx/>
                <a:uFillTx/>
                <a:latin typeface="Gotham Light" pitchFamily="50" charset="0"/>
              </a:rPr>
              <a:t>inheritance.</a:t>
            </a:r>
          </a:p>
        </p:txBody>
      </p:sp>
    </p:spTree>
    <p:extLst>
      <p:ext uri="{BB962C8B-B14F-4D97-AF65-F5344CB8AC3E}">
        <p14:creationId xmlns:p14="http://schemas.microsoft.com/office/powerpoint/2010/main" val="34713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the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55E470C-3D95-DA46-CC14-5CDF94C5F7B4}"/>
              </a:ext>
            </a:extLst>
          </p:cNvPr>
          <p:cNvSpPr txBox="1"/>
          <p:nvPr/>
        </p:nvSpPr>
        <p:spPr>
          <a:xfrm>
            <a:off x="726492" y="1330267"/>
            <a:ext cx="4868396" cy="2677656"/>
          </a:xfrm>
          <a:prstGeom prst="rect">
            <a:avLst/>
          </a:prstGeom>
          <a:noFill/>
        </p:spPr>
        <p:txBody>
          <a:bodyPr wrap="square" rtlCol="0">
            <a:spAutoFit/>
          </a:bodyPr>
          <a:lstStyle/>
          <a:p>
            <a:r>
              <a:rPr lang="en-US" sz="2400" dirty="0">
                <a:latin typeface="Gotham Medium" panose="02000604030000020004" pitchFamily="50" charset="0"/>
              </a:rPr>
              <a:t>Malik has no current plans for the inheritance, and he expresses that he just wants it invested in the market.</a:t>
            </a:r>
          </a:p>
          <a:p>
            <a:endParaRPr lang="en-US" sz="2400" dirty="0">
              <a:latin typeface="Gotham Medium" panose="02000604030000020004" pitchFamily="50" charset="0"/>
            </a:endParaRPr>
          </a:p>
          <a:p>
            <a:r>
              <a:rPr lang="en-US" sz="2400" dirty="0">
                <a:latin typeface="Gotham Medium" panose="02000604030000020004" pitchFamily="50" charset="0"/>
              </a:rPr>
              <a:t>The Engagement Agreement </a:t>
            </a:r>
          </a:p>
          <a:p>
            <a:r>
              <a:rPr lang="en-US" sz="2400" dirty="0">
                <a:latin typeface="Gotham Medium" panose="02000604030000020004" pitchFamily="50" charset="0"/>
              </a:rPr>
              <a:t>is explicitly limited to portfolio management of the inheritance.</a:t>
            </a:r>
          </a:p>
        </p:txBody>
      </p:sp>
      <p:grpSp>
        <p:nvGrpSpPr>
          <p:cNvPr id="2" name="Group 1">
            <a:extLst>
              <a:ext uri="{FF2B5EF4-FFF2-40B4-BE49-F238E27FC236}">
                <a16:creationId xmlns:a16="http://schemas.microsoft.com/office/drawing/2014/main" id="{8B71B141-4DC6-21B5-F381-6082E789ACB2}"/>
              </a:ext>
            </a:extLst>
          </p:cNvPr>
          <p:cNvGrpSpPr/>
          <p:nvPr/>
        </p:nvGrpSpPr>
        <p:grpSpPr>
          <a:xfrm>
            <a:off x="517908" y="4681313"/>
            <a:ext cx="5236390" cy="811137"/>
            <a:chOff x="741835" y="1201124"/>
            <a:chExt cx="5236390" cy="811137"/>
          </a:xfrm>
        </p:grpSpPr>
        <p:sp>
          <p:nvSpPr>
            <p:cNvPr id="14" name="TextBox 13">
              <a:extLst>
                <a:ext uri="{FF2B5EF4-FFF2-40B4-BE49-F238E27FC236}">
                  <a16:creationId xmlns:a16="http://schemas.microsoft.com/office/drawing/2014/main" id="{4ADD5B1B-33B5-4D9B-10C7-E67763C439E5}"/>
                </a:ext>
              </a:extLst>
            </p:cNvPr>
            <p:cNvSpPr txBox="1"/>
            <p:nvPr/>
          </p:nvSpPr>
          <p:spPr>
            <a:xfrm>
              <a:off x="1534314" y="1385188"/>
              <a:ext cx="444391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Financial Planning Required?</a:t>
              </a:r>
            </a:p>
          </p:txBody>
        </p:sp>
        <p:grpSp>
          <p:nvGrpSpPr>
            <p:cNvPr id="15" name="Group 14">
              <a:extLst>
                <a:ext uri="{FF2B5EF4-FFF2-40B4-BE49-F238E27FC236}">
                  <a16:creationId xmlns:a16="http://schemas.microsoft.com/office/drawing/2014/main" id="{205C27FB-2BA6-D360-F67A-9EB309F43675}"/>
                </a:ext>
              </a:extLst>
            </p:cNvPr>
            <p:cNvGrpSpPr/>
            <p:nvPr/>
          </p:nvGrpSpPr>
          <p:grpSpPr>
            <a:xfrm>
              <a:off x="741835" y="1201124"/>
              <a:ext cx="792480" cy="811137"/>
              <a:chOff x="2893521" y="2015438"/>
              <a:chExt cx="792480" cy="811137"/>
            </a:xfrm>
          </p:grpSpPr>
          <p:grpSp>
            <p:nvGrpSpPr>
              <p:cNvPr id="16" name="Group 15">
                <a:extLst>
                  <a:ext uri="{FF2B5EF4-FFF2-40B4-BE49-F238E27FC236}">
                    <a16:creationId xmlns:a16="http://schemas.microsoft.com/office/drawing/2014/main" id="{E7A21A95-EAB8-7AA8-CD82-48F0A6C34990}"/>
                  </a:ext>
                </a:extLst>
              </p:cNvPr>
              <p:cNvGrpSpPr/>
              <p:nvPr/>
            </p:nvGrpSpPr>
            <p:grpSpPr>
              <a:xfrm>
                <a:off x="2893521" y="2034095"/>
                <a:ext cx="792480" cy="792480"/>
                <a:chOff x="2194560" y="2994963"/>
                <a:chExt cx="1219200" cy="1219200"/>
              </a:xfrm>
            </p:grpSpPr>
            <p:sp>
              <p:nvSpPr>
                <p:cNvPr id="19" name="Oval 18">
                  <a:extLst>
                    <a:ext uri="{FF2B5EF4-FFF2-40B4-BE49-F238E27FC236}">
                      <a16:creationId xmlns:a16="http://schemas.microsoft.com/office/drawing/2014/main" id="{F2D10550-351D-4B1A-C6BA-69863D2E299B}"/>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059ED1D-40D2-D222-FAAE-A8074E2D7C8A}"/>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0C1CBA2E-6573-FF78-5D21-736AB0FFE44F}"/>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21" name="Group 20">
            <a:extLst>
              <a:ext uri="{FF2B5EF4-FFF2-40B4-BE49-F238E27FC236}">
                <a16:creationId xmlns:a16="http://schemas.microsoft.com/office/drawing/2014/main" id="{61B1FF3C-956C-73FD-6C0F-1CBAB6C754A3}"/>
              </a:ext>
            </a:extLst>
          </p:cNvPr>
          <p:cNvGrpSpPr/>
          <p:nvPr/>
        </p:nvGrpSpPr>
        <p:grpSpPr>
          <a:xfrm>
            <a:off x="6284059" y="1426045"/>
            <a:ext cx="5369508" cy="732611"/>
            <a:chOff x="741835" y="1146876"/>
            <a:chExt cx="10773406" cy="772565"/>
          </a:xfrm>
        </p:grpSpPr>
        <p:sp>
          <p:nvSpPr>
            <p:cNvPr id="22" name="Rectangle 21">
              <a:extLst>
                <a:ext uri="{FF2B5EF4-FFF2-40B4-BE49-F238E27FC236}">
                  <a16:creationId xmlns:a16="http://schemas.microsoft.com/office/drawing/2014/main" id="{00045BA5-AE6C-1C13-8E9C-55C81091E98C}"/>
                </a:ext>
              </a:extLst>
            </p:cNvPr>
            <p:cNvSpPr/>
            <p:nvPr/>
          </p:nvSpPr>
          <p:spPr>
            <a:xfrm>
              <a:off x="741835" y="1146876"/>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TextBox 22">
              <a:extLst>
                <a:ext uri="{FF2B5EF4-FFF2-40B4-BE49-F238E27FC236}">
                  <a16:creationId xmlns:a16="http://schemas.microsoft.com/office/drawing/2014/main" id="{A0E57191-F2E5-57A3-E517-B57CE1E07E96}"/>
                </a:ext>
              </a:extLst>
            </p:cNvPr>
            <p:cNvSpPr txBox="1"/>
            <p:nvPr/>
          </p:nvSpPr>
          <p:spPr>
            <a:xfrm>
              <a:off x="1178495" y="1350489"/>
              <a:ext cx="9956854" cy="400110"/>
            </a:xfrm>
            <a:prstGeom prst="rect">
              <a:avLst/>
            </a:prstGeom>
            <a:noFill/>
          </p:spPr>
          <p:txBody>
            <a:bodyPr wrap="square" rtlCol="0">
              <a:spAutoFit/>
            </a:bodyPr>
            <a:lstStyle/>
            <a:p>
              <a:r>
                <a:rPr lang="en-US" sz="2000" dirty="0">
                  <a:latin typeface="Gotham" panose="02000604040000020004" pitchFamily="50" charset="0"/>
                </a:rPr>
                <a:t>Number of relevant elements</a:t>
              </a:r>
            </a:p>
          </p:txBody>
        </p:sp>
      </p:grpSp>
      <p:grpSp>
        <p:nvGrpSpPr>
          <p:cNvPr id="24" name="Group 23">
            <a:extLst>
              <a:ext uri="{FF2B5EF4-FFF2-40B4-BE49-F238E27FC236}">
                <a16:creationId xmlns:a16="http://schemas.microsoft.com/office/drawing/2014/main" id="{62A6AB50-0D98-3A4F-AF25-BBFB8BB9A0B8}"/>
              </a:ext>
            </a:extLst>
          </p:cNvPr>
          <p:cNvGrpSpPr/>
          <p:nvPr/>
        </p:nvGrpSpPr>
        <p:grpSpPr>
          <a:xfrm>
            <a:off x="6284059" y="2313746"/>
            <a:ext cx="5369508" cy="732611"/>
            <a:chOff x="741835" y="2082989"/>
            <a:chExt cx="10773406" cy="772565"/>
          </a:xfrm>
        </p:grpSpPr>
        <p:sp>
          <p:nvSpPr>
            <p:cNvPr id="25" name="Rectangle 24">
              <a:extLst>
                <a:ext uri="{FF2B5EF4-FFF2-40B4-BE49-F238E27FC236}">
                  <a16:creationId xmlns:a16="http://schemas.microsoft.com/office/drawing/2014/main" id="{150A8170-ABFD-5DE1-B3FD-AEF367553A0B}"/>
                </a:ext>
              </a:extLst>
            </p:cNvPr>
            <p:cNvSpPr/>
            <p:nvPr/>
          </p:nvSpPr>
          <p:spPr>
            <a:xfrm>
              <a:off x="741835" y="2082989"/>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229F20F8-139F-D45F-487E-49849F1F6191}"/>
                </a:ext>
              </a:extLst>
            </p:cNvPr>
            <p:cNvSpPr txBox="1"/>
            <p:nvPr/>
          </p:nvSpPr>
          <p:spPr>
            <a:xfrm>
              <a:off x="1178495" y="2286602"/>
              <a:ext cx="9548885" cy="421931"/>
            </a:xfrm>
            <a:prstGeom prst="rect">
              <a:avLst/>
            </a:prstGeom>
            <a:noFill/>
          </p:spPr>
          <p:txBody>
            <a:bodyPr wrap="square" rtlCol="0">
              <a:spAutoFit/>
            </a:bodyPr>
            <a:lstStyle/>
            <a:p>
              <a:r>
                <a:rPr lang="en-US" sz="2000" dirty="0">
                  <a:solidFill>
                    <a:schemeClr val="bg1"/>
                  </a:solidFill>
                  <a:latin typeface="Gotham" panose="02000604040000020004" pitchFamily="50" charset="0"/>
                </a:rPr>
                <a:t>Portion and amount of assets</a:t>
              </a:r>
            </a:p>
          </p:txBody>
        </p:sp>
      </p:grpSp>
      <p:grpSp>
        <p:nvGrpSpPr>
          <p:cNvPr id="28" name="Group 27">
            <a:extLst>
              <a:ext uri="{FF2B5EF4-FFF2-40B4-BE49-F238E27FC236}">
                <a16:creationId xmlns:a16="http://schemas.microsoft.com/office/drawing/2014/main" id="{115ABA69-4521-5661-034D-3C2C6DD40B93}"/>
              </a:ext>
            </a:extLst>
          </p:cNvPr>
          <p:cNvGrpSpPr/>
          <p:nvPr/>
        </p:nvGrpSpPr>
        <p:grpSpPr>
          <a:xfrm>
            <a:off x="6284059" y="3201448"/>
            <a:ext cx="5369508" cy="732611"/>
            <a:chOff x="741835" y="3019102"/>
            <a:chExt cx="10773406" cy="772565"/>
          </a:xfrm>
        </p:grpSpPr>
        <p:sp>
          <p:nvSpPr>
            <p:cNvPr id="29" name="Rectangle 28">
              <a:extLst>
                <a:ext uri="{FF2B5EF4-FFF2-40B4-BE49-F238E27FC236}">
                  <a16:creationId xmlns:a16="http://schemas.microsoft.com/office/drawing/2014/main" id="{91E77962-4DBC-D92C-169F-DDFE2494BA5C}"/>
                </a:ext>
              </a:extLst>
            </p:cNvPr>
            <p:cNvSpPr/>
            <p:nvPr/>
          </p:nvSpPr>
          <p:spPr>
            <a:xfrm>
              <a:off x="741835" y="3019102"/>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TextBox 29">
              <a:extLst>
                <a:ext uri="{FF2B5EF4-FFF2-40B4-BE49-F238E27FC236}">
                  <a16:creationId xmlns:a16="http://schemas.microsoft.com/office/drawing/2014/main" id="{6E7C8DEE-5E5A-9634-C8E4-5FE9E135980B}"/>
                </a:ext>
              </a:extLst>
            </p:cNvPr>
            <p:cNvSpPr txBox="1"/>
            <p:nvPr/>
          </p:nvSpPr>
          <p:spPr>
            <a:xfrm>
              <a:off x="1178495" y="3173929"/>
              <a:ext cx="9548886" cy="400110"/>
            </a:xfrm>
            <a:prstGeom prst="rect">
              <a:avLst/>
            </a:prstGeom>
            <a:noFill/>
          </p:spPr>
          <p:txBody>
            <a:bodyPr wrap="square" rtlCol="0">
              <a:spAutoFit/>
            </a:bodyPr>
            <a:lstStyle/>
            <a:p>
              <a:r>
                <a:rPr lang="en-US" sz="2000" dirty="0">
                  <a:latin typeface="Gotham" panose="02000604040000020004" pitchFamily="50" charset="0"/>
                </a:rPr>
                <a:t>Length of time</a:t>
              </a:r>
            </a:p>
          </p:txBody>
        </p:sp>
      </p:grpSp>
      <p:grpSp>
        <p:nvGrpSpPr>
          <p:cNvPr id="31" name="Group 30">
            <a:extLst>
              <a:ext uri="{FF2B5EF4-FFF2-40B4-BE49-F238E27FC236}">
                <a16:creationId xmlns:a16="http://schemas.microsoft.com/office/drawing/2014/main" id="{33EE8F6D-C65B-152F-7709-0BDDAE09B000}"/>
              </a:ext>
            </a:extLst>
          </p:cNvPr>
          <p:cNvGrpSpPr/>
          <p:nvPr/>
        </p:nvGrpSpPr>
        <p:grpSpPr>
          <a:xfrm>
            <a:off x="6284059" y="4089150"/>
            <a:ext cx="5369508" cy="732611"/>
            <a:chOff x="741835" y="3955216"/>
            <a:chExt cx="10773406" cy="772565"/>
          </a:xfrm>
        </p:grpSpPr>
        <p:sp>
          <p:nvSpPr>
            <p:cNvPr id="32" name="Rectangle 31">
              <a:extLst>
                <a:ext uri="{FF2B5EF4-FFF2-40B4-BE49-F238E27FC236}">
                  <a16:creationId xmlns:a16="http://schemas.microsoft.com/office/drawing/2014/main" id="{24E2F8AD-6D60-6832-F1B9-0E6D8D21A5FA}"/>
                </a:ext>
              </a:extLst>
            </p:cNvPr>
            <p:cNvSpPr/>
            <p:nvPr/>
          </p:nvSpPr>
          <p:spPr>
            <a:xfrm>
              <a:off x="741835" y="3955216"/>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TextBox 32">
              <a:extLst>
                <a:ext uri="{FF2B5EF4-FFF2-40B4-BE49-F238E27FC236}">
                  <a16:creationId xmlns:a16="http://schemas.microsoft.com/office/drawing/2014/main" id="{1DCE2B7F-3099-AAC6-BAE9-2E2615AC7E8F}"/>
                </a:ext>
              </a:extLst>
            </p:cNvPr>
            <p:cNvSpPr txBox="1"/>
            <p:nvPr/>
          </p:nvSpPr>
          <p:spPr>
            <a:xfrm>
              <a:off x="1178495" y="4110576"/>
              <a:ext cx="9548886" cy="400110"/>
            </a:xfrm>
            <a:prstGeom prst="rect">
              <a:avLst/>
            </a:prstGeom>
            <a:noFill/>
          </p:spPr>
          <p:txBody>
            <a:bodyPr wrap="square" rtlCol="0">
              <a:spAutoFit/>
            </a:bodyPr>
            <a:lstStyle/>
            <a:p>
              <a:r>
                <a:rPr lang="en-US" sz="2000" dirty="0">
                  <a:solidFill>
                    <a:schemeClr val="bg1"/>
                  </a:solidFill>
                  <a:latin typeface="Gotham" panose="02000604040000020004" pitchFamily="50" charset="0"/>
                </a:rPr>
                <a:t>Exposure to Risk</a:t>
              </a:r>
            </a:p>
          </p:txBody>
        </p:sp>
      </p:grpSp>
      <p:grpSp>
        <p:nvGrpSpPr>
          <p:cNvPr id="34" name="Group 33">
            <a:extLst>
              <a:ext uri="{FF2B5EF4-FFF2-40B4-BE49-F238E27FC236}">
                <a16:creationId xmlns:a16="http://schemas.microsoft.com/office/drawing/2014/main" id="{F9EB6062-ABB6-3AE9-8BCC-F0EC5F53E8B7}"/>
              </a:ext>
            </a:extLst>
          </p:cNvPr>
          <p:cNvGrpSpPr/>
          <p:nvPr/>
        </p:nvGrpSpPr>
        <p:grpSpPr>
          <a:xfrm>
            <a:off x="6284059" y="4976852"/>
            <a:ext cx="5369508" cy="732611"/>
            <a:chOff x="741835" y="4891329"/>
            <a:chExt cx="10773406" cy="772565"/>
          </a:xfrm>
        </p:grpSpPr>
        <p:sp>
          <p:nvSpPr>
            <p:cNvPr id="35" name="Rectangle 34">
              <a:extLst>
                <a:ext uri="{FF2B5EF4-FFF2-40B4-BE49-F238E27FC236}">
                  <a16:creationId xmlns:a16="http://schemas.microsoft.com/office/drawing/2014/main" id="{E2CE01E6-CAA5-0534-36BA-745236A5B32A}"/>
                </a:ext>
              </a:extLst>
            </p:cNvPr>
            <p:cNvSpPr/>
            <p:nvPr/>
          </p:nvSpPr>
          <p:spPr>
            <a:xfrm>
              <a:off x="741835" y="4891329"/>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TextBox 35">
              <a:extLst>
                <a:ext uri="{FF2B5EF4-FFF2-40B4-BE49-F238E27FC236}">
                  <a16:creationId xmlns:a16="http://schemas.microsoft.com/office/drawing/2014/main" id="{9DD2A5DF-7B3A-A575-D19E-863973F6A001}"/>
                </a:ext>
              </a:extLst>
            </p:cNvPr>
            <p:cNvSpPr txBox="1"/>
            <p:nvPr/>
          </p:nvSpPr>
          <p:spPr>
            <a:xfrm>
              <a:off x="1178495" y="5047223"/>
              <a:ext cx="9548886" cy="400110"/>
            </a:xfrm>
            <a:prstGeom prst="rect">
              <a:avLst/>
            </a:prstGeom>
            <a:noFill/>
          </p:spPr>
          <p:txBody>
            <a:bodyPr wrap="square" rtlCol="0">
              <a:spAutoFit/>
            </a:bodyPr>
            <a:lstStyle/>
            <a:p>
              <a:r>
                <a:rPr lang="en-US" sz="2000" dirty="0">
                  <a:latin typeface="Gotham" panose="02000604040000020004" pitchFamily="50" charset="0"/>
                </a:rPr>
                <a:t>Barriers to modification</a:t>
              </a:r>
            </a:p>
          </p:txBody>
        </p:sp>
      </p:grpSp>
      <p:cxnSp>
        <p:nvCxnSpPr>
          <p:cNvPr id="39" name="Straight Connector 38">
            <a:extLst>
              <a:ext uri="{FF2B5EF4-FFF2-40B4-BE49-F238E27FC236}">
                <a16:creationId xmlns:a16="http://schemas.microsoft.com/office/drawing/2014/main" id="{984C2C4B-4880-29DA-A4E5-B1CA9AED142D}"/>
              </a:ext>
            </a:extLst>
          </p:cNvPr>
          <p:cNvCxnSpPr>
            <a:cxnSpLocks/>
          </p:cNvCxnSpPr>
          <p:nvPr/>
        </p:nvCxnSpPr>
        <p:spPr>
          <a:xfrm>
            <a:off x="741835" y="2639957"/>
            <a:ext cx="4887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Integration Factors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0C971A9F-0BC7-8B61-61CB-F1196C7A93D1}"/>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1159589" y="2465053"/>
              <a:ext cx="20462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Gotham Light" pitchFamily="50" charset="0"/>
              </a:endParaRP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14" name="TextBox 13">
              <a:extLst>
                <a:ext uri="{FF2B5EF4-FFF2-40B4-BE49-F238E27FC236}">
                  <a16:creationId xmlns:a16="http://schemas.microsoft.com/office/drawing/2014/main" id="{74C24950-4CE3-7AEB-E17C-CFD5258210F2}"/>
                </a:ext>
              </a:extLst>
            </p:cNvPr>
            <p:cNvSpPr txBox="1"/>
            <p:nvPr/>
          </p:nvSpPr>
          <p:spPr>
            <a:xfrm>
              <a:off x="1159588" y="2810641"/>
              <a:ext cx="20462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Financial Planning required?</a:t>
              </a:r>
            </a:p>
          </p:txBody>
        </p:sp>
      </p:grpSp>
      <p:sp>
        <p:nvSpPr>
          <p:cNvPr id="15" name="TextBox 14">
            <a:extLst>
              <a:ext uri="{FF2B5EF4-FFF2-40B4-BE49-F238E27FC236}">
                <a16:creationId xmlns:a16="http://schemas.microsoft.com/office/drawing/2014/main" id="{D6B373AB-59D4-9689-E419-B6797695E001}"/>
              </a:ext>
            </a:extLst>
          </p:cNvPr>
          <p:cNvSpPr txBox="1"/>
          <p:nvPr/>
        </p:nvSpPr>
        <p:spPr>
          <a:xfrm>
            <a:off x="4476323" y="2062076"/>
            <a:ext cx="69253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Several years later, Malik gets a much larger inheritance.</a:t>
            </a:r>
            <a:r>
              <a:rPr kumimoji="0" lang="en-US" sz="2400" b="0" i="0" u="none" strike="noStrike" kern="1200" cap="none" spc="0" normalizeH="0" noProof="0" dirty="0">
                <a:ln>
                  <a:noFill/>
                </a:ln>
                <a:solidFill>
                  <a:srgbClr val="FFCE34"/>
                </a:solidFill>
                <a:effectLst/>
                <a:uLnTx/>
                <a:uFillTx/>
                <a:latin typeface="Gotham" panose="02000604040000020004" pitchFamily="50" charset="0"/>
                <a:ea typeface="+mn-ea"/>
                <a:cs typeface="+mn-cs"/>
              </a:rPr>
              <a:t>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He meets with Pedro and asks:</a:t>
            </a:r>
          </a:p>
        </p:txBody>
      </p:sp>
      <p:grpSp>
        <p:nvGrpSpPr>
          <p:cNvPr id="32" name="Group 31">
            <a:extLst>
              <a:ext uri="{FF2B5EF4-FFF2-40B4-BE49-F238E27FC236}">
                <a16:creationId xmlns:a16="http://schemas.microsoft.com/office/drawing/2014/main" id="{C1B36794-1609-272C-0C63-E1F4D26BC40B}"/>
              </a:ext>
            </a:extLst>
          </p:cNvPr>
          <p:cNvGrpSpPr/>
          <p:nvPr/>
        </p:nvGrpSpPr>
        <p:grpSpPr>
          <a:xfrm>
            <a:off x="4533744" y="2982396"/>
            <a:ext cx="6527143" cy="400110"/>
            <a:chOff x="624080" y="2988708"/>
            <a:chExt cx="6527143" cy="400110"/>
          </a:xfrm>
        </p:grpSpPr>
        <p:sp>
          <p:nvSpPr>
            <p:cNvPr id="33" name="TextBox 32">
              <a:extLst>
                <a:ext uri="{FF2B5EF4-FFF2-40B4-BE49-F238E27FC236}">
                  <a16:creationId xmlns:a16="http://schemas.microsoft.com/office/drawing/2014/main" id="{7E6C441E-3EAD-043F-6D06-D2E0A7CED8AC}"/>
                </a:ext>
              </a:extLst>
            </p:cNvPr>
            <p:cNvSpPr txBox="1"/>
            <p:nvPr/>
          </p:nvSpPr>
          <p:spPr>
            <a:xfrm>
              <a:off x="983703" y="298870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Do I have enough to buy a larger home?</a:t>
              </a:r>
            </a:p>
          </p:txBody>
        </p:sp>
        <p:grpSp>
          <p:nvGrpSpPr>
            <p:cNvPr id="34" name="Group 33">
              <a:extLst>
                <a:ext uri="{FF2B5EF4-FFF2-40B4-BE49-F238E27FC236}">
                  <a16:creationId xmlns:a16="http://schemas.microsoft.com/office/drawing/2014/main" id="{2A3BCE7A-818E-355B-0A03-D36E715A46B6}"/>
                </a:ext>
              </a:extLst>
            </p:cNvPr>
            <p:cNvGrpSpPr/>
            <p:nvPr/>
          </p:nvGrpSpPr>
          <p:grpSpPr>
            <a:xfrm>
              <a:off x="624080" y="3007459"/>
              <a:ext cx="313905" cy="313905"/>
              <a:chOff x="1181047" y="3749416"/>
              <a:chExt cx="230102" cy="230102"/>
            </a:xfrm>
            <a:solidFill>
              <a:srgbClr val="FFCE34"/>
            </a:solidFill>
          </p:grpSpPr>
          <p:sp>
            <p:nvSpPr>
              <p:cNvPr id="35" name="Freeform: Shape 34">
                <a:extLst>
                  <a:ext uri="{FF2B5EF4-FFF2-40B4-BE49-F238E27FC236}">
                    <a16:creationId xmlns:a16="http://schemas.microsoft.com/office/drawing/2014/main" id="{D6E9A767-13E5-48C5-CB58-5ED7A081815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6" name="Freeform: Shape 35">
                <a:extLst>
                  <a:ext uri="{FF2B5EF4-FFF2-40B4-BE49-F238E27FC236}">
                    <a16:creationId xmlns:a16="http://schemas.microsoft.com/office/drawing/2014/main" id="{E8D9B737-57E2-5BEC-7AD3-02EE16881C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37" name="Group 36">
            <a:extLst>
              <a:ext uri="{FF2B5EF4-FFF2-40B4-BE49-F238E27FC236}">
                <a16:creationId xmlns:a16="http://schemas.microsoft.com/office/drawing/2014/main" id="{82CFC4CB-B693-2A09-7A4B-747B4066A726}"/>
              </a:ext>
            </a:extLst>
          </p:cNvPr>
          <p:cNvGrpSpPr/>
          <p:nvPr/>
        </p:nvGrpSpPr>
        <p:grpSpPr>
          <a:xfrm>
            <a:off x="4533744" y="3533077"/>
            <a:ext cx="6527143" cy="400110"/>
            <a:chOff x="624080" y="2973888"/>
            <a:chExt cx="6527143" cy="400110"/>
          </a:xfrm>
        </p:grpSpPr>
        <p:sp>
          <p:nvSpPr>
            <p:cNvPr id="38" name="TextBox 37">
              <a:extLst>
                <a:ext uri="{FF2B5EF4-FFF2-40B4-BE49-F238E27FC236}">
                  <a16:creationId xmlns:a16="http://schemas.microsoft.com/office/drawing/2014/main" id="{F74E52F4-BB79-AA94-41E0-C7784A36D1DD}"/>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Can I provide for my 2-year-old twins’ college? </a:t>
              </a:r>
            </a:p>
          </p:txBody>
        </p:sp>
        <p:grpSp>
          <p:nvGrpSpPr>
            <p:cNvPr id="39" name="Group 38">
              <a:extLst>
                <a:ext uri="{FF2B5EF4-FFF2-40B4-BE49-F238E27FC236}">
                  <a16:creationId xmlns:a16="http://schemas.microsoft.com/office/drawing/2014/main" id="{5255330F-831B-5CFA-C5D3-E73EB17890D3}"/>
                </a:ext>
              </a:extLst>
            </p:cNvPr>
            <p:cNvGrpSpPr/>
            <p:nvPr/>
          </p:nvGrpSpPr>
          <p:grpSpPr>
            <a:xfrm>
              <a:off x="624080" y="3007459"/>
              <a:ext cx="313905" cy="313905"/>
              <a:chOff x="1181047" y="3749416"/>
              <a:chExt cx="230102" cy="230102"/>
            </a:xfrm>
            <a:solidFill>
              <a:srgbClr val="FFCE34"/>
            </a:solidFill>
          </p:grpSpPr>
          <p:sp>
            <p:nvSpPr>
              <p:cNvPr id="40" name="Freeform: Shape 39">
                <a:extLst>
                  <a:ext uri="{FF2B5EF4-FFF2-40B4-BE49-F238E27FC236}">
                    <a16:creationId xmlns:a16="http://schemas.microsoft.com/office/drawing/2014/main" id="{1DBBC15E-55E3-A091-1094-8E059D014ED9}"/>
                  </a:ext>
                </a:extLst>
              </p:cNvPr>
              <p:cNvSpPr/>
              <p:nvPr/>
            </p:nvSpPr>
            <p:spPr>
              <a:xfrm>
                <a:off x="1212257" y="3778349"/>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1" name="Freeform: Shape 40">
                <a:extLst>
                  <a:ext uri="{FF2B5EF4-FFF2-40B4-BE49-F238E27FC236}">
                    <a16:creationId xmlns:a16="http://schemas.microsoft.com/office/drawing/2014/main" id="{730A8810-B18D-441B-A2F8-7E9D422F334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42" name="Group 41">
            <a:extLst>
              <a:ext uri="{FF2B5EF4-FFF2-40B4-BE49-F238E27FC236}">
                <a16:creationId xmlns:a16="http://schemas.microsoft.com/office/drawing/2014/main" id="{068EE024-88C8-507F-641C-E08ACDB4D5C3}"/>
              </a:ext>
            </a:extLst>
          </p:cNvPr>
          <p:cNvGrpSpPr/>
          <p:nvPr/>
        </p:nvGrpSpPr>
        <p:grpSpPr>
          <a:xfrm>
            <a:off x="4533744" y="4103884"/>
            <a:ext cx="6527143" cy="1015663"/>
            <a:chOff x="624080" y="2973888"/>
            <a:chExt cx="6527143" cy="1015663"/>
          </a:xfrm>
        </p:grpSpPr>
        <p:sp>
          <p:nvSpPr>
            <p:cNvPr id="43" name="TextBox 42">
              <a:extLst>
                <a:ext uri="{FF2B5EF4-FFF2-40B4-BE49-F238E27FC236}">
                  <a16:creationId xmlns:a16="http://schemas.microsoft.com/office/drawing/2014/main" id="{5A9786E4-B7BC-56FD-9D5F-5761F746035E}"/>
                </a:ext>
              </a:extLst>
            </p:cNvPr>
            <p:cNvSpPr txBox="1"/>
            <p:nvPr/>
          </p:nvSpPr>
          <p:spPr>
            <a:xfrm>
              <a:off x="983703" y="2973888"/>
              <a:ext cx="61675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Can I leave my current job and begin investing my inheritance in real estate? Can you help with that?</a:t>
              </a:r>
            </a:p>
          </p:txBody>
        </p:sp>
        <p:grpSp>
          <p:nvGrpSpPr>
            <p:cNvPr id="44" name="Group 43">
              <a:extLst>
                <a:ext uri="{FF2B5EF4-FFF2-40B4-BE49-F238E27FC236}">
                  <a16:creationId xmlns:a16="http://schemas.microsoft.com/office/drawing/2014/main" id="{FEE1FACC-46C4-E0B4-B9E0-7D1A5B16B309}"/>
                </a:ext>
              </a:extLst>
            </p:cNvPr>
            <p:cNvGrpSpPr/>
            <p:nvPr/>
          </p:nvGrpSpPr>
          <p:grpSpPr>
            <a:xfrm>
              <a:off x="624080" y="3007459"/>
              <a:ext cx="313905" cy="313905"/>
              <a:chOff x="1181047" y="3749416"/>
              <a:chExt cx="230102" cy="230102"/>
            </a:xfrm>
            <a:solidFill>
              <a:srgbClr val="FFCE34"/>
            </a:solidFill>
          </p:grpSpPr>
          <p:sp>
            <p:nvSpPr>
              <p:cNvPr id="45" name="Freeform: Shape 44">
                <a:extLst>
                  <a:ext uri="{FF2B5EF4-FFF2-40B4-BE49-F238E27FC236}">
                    <a16:creationId xmlns:a16="http://schemas.microsoft.com/office/drawing/2014/main" id="{43811B7A-B2EB-53E1-FA11-64C918879BA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6" name="Freeform: Shape 45">
                <a:extLst>
                  <a:ext uri="{FF2B5EF4-FFF2-40B4-BE49-F238E27FC236}">
                    <a16:creationId xmlns:a16="http://schemas.microsoft.com/office/drawing/2014/main" id="{37B764E2-44BE-5E8E-4F9F-87042F02744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
        <p:nvSpPr>
          <p:cNvPr id="18" name="TextBox 17">
            <a:extLst>
              <a:ext uri="{FF2B5EF4-FFF2-40B4-BE49-F238E27FC236}">
                <a16:creationId xmlns:a16="http://schemas.microsoft.com/office/drawing/2014/main" id="{460F2FFE-BEBA-3390-2A4C-2C17EAB9A622}"/>
              </a:ext>
            </a:extLst>
          </p:cNvPr>
          <p:cNvSpPr txBox="1"/>
          <p:nvPr/>
        </p:nvSpPr>
        <p:spPr>
          <a:xfrm>
            <a:off x="4476323" y="1534130"/>
            <a:ext cx="6374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WHAT IF?</a:t>
            </a:r>
          </a:p>
        </p:txBody>
      </p:sp>
    </p:spTree>
    <p:extLst>
      <p:ext uri="{BB962C8B-B14F-4D97-AF65-F5344CB8AC3E}">
        <p14:creationId xmlns:p14="http://schemas.microsoft.com/office/powerpoint/2010/main" val="129883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A2B877C-CE09-A2C4-43C3-A8EDF953C6F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773" r="26590" b="27813"/>
          <a:stretch/>
        </p:blipFill>
        <p:spPr>
          <a:xfrm>
            <a:off x="4640992" y="1377887"/>
            <a:ext cx="7551008"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Next Steps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4" y="1377888"/>
            <a:ext cx="12192003" cy="4143159"/>
          </a:xfrm>
          <a:prstGeom prst="rect">
            <a:avLst/>
          </a:prstGeom>
          <a:gradFill>
            <a:gsLst>
              <a:gs pos="0">
                <a:schemeClr val="tx1">
                  <a:alpha val="35000"/>
                </a:schemeClr>
              </a:gs>
              <a:gs pos="6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08741" y="3210857"/>
            <a:ext cx="50315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CE34"/>
                </a:solidFill>
                <a:effectLst/>
                <a:uLnTx/>
                <a:uFillTx/>
                <a:latin typeface="Gotham" panose="02000604040000020004" pitchFamily="50" charset="0"/>
              </a:rPr>
              <a:t>What does Pedro need to do now?</a:t>
            </a:r>
          </a:p>
        </p:txBody>
      </p:sp>
      <p:grpSp>
        <p:nvGrpSpPr>
          <p:cNvPr id="16" name="Group 15">
            <a:extLst>
              <a:ext uri="{FF2B5EF4-FFF2-40B4-BE49-F238E27FC236}">
                <a16:creationId xmlns:a16="http://schemas.microsoft.com/office/drawing/2014/main" id="{D2B43859-B7C3-21DB-D9D6-48325DDC87B7}"/>
              </a:ext>
            </a:extLst>
          </p:cNvPr>
          <p:cNvGrpSpPr/>
          <p:nvPr/>
        </p:nvGrpSpPr>
        <p:grpSpPr>
          <a:xfrm>
            <a:off x="643361" y="2139970"/>
            <a:ext cx="3386198" cy="811137"/>
            <a:chOff x="741835" y="1201124"/>
            <a:chExt cx="3386198" cy="811137"/>
          </a:xfrm>
        </p:grpSpPr>
        <p:sp>
          <p:nvSpPr>
            <p:cNvPr id="17" name="Rectangle: Rounded Corners 16">
              <a:extLst>
                <a:ext uri="{FF2B5EF4-FFF2-40B4-BE49-F238E27FC236}">
                  <a16:creationId xmlns:a16="http://schemas.microsoft.com/office/drawing/2014/main" id="{D8F7232D-2B02-D763-250C-4C2819D2EBA8}"/>
                </a:ext>
              </a:extLst>
            </p:cNvPr>
            <p:cNvSpPr/>
            <p:nvPr/>
          </p:nvSpPr>
          <p:spPr>
            <a:xfrm>
              <a:off x="807215" y="1339814"/>
              <a:ext cx="2719546"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A556EB8-8985-B064-DF36-847DB54C4D06}"/>
                </a:ext>
              </a:extLst>
            </p:cNvPr>
            <p:cNvSpPr txBox="1"/>
            <p:nvPr/>
          </p:nvSpPr>
          <p:spPr>
            <a:xfrm>
              <a:off x="1598337" y="1369752"/>
              <a:ext cx="252969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So What</a:t>
              </a:r>
            </a:p>
          </p:txBody>
        </p:sp>
        <p:grpSp>
          <p:nvGrpSpPr>
            <p:cNvPr id="19" name="Group 18">
              <a:extLst>
                <a:ext uri="{FF2B5EF4-FFF2-40B4-BE49-F238E27FC236}">
                  <a16:creationId xmlns:a16="http://schemas.microsoft.com/office/drawing/2014/main" id="{42A0381A-03EB-36C5-6709-F3978327EB90}"/>
                </a:ext>
              </a:extLst>
            </p:cNvPr>
            <p:cNvGrpSpPr/>
            <p:nvPr/>
          </p:nvGrpSpPr>
          <p:grpSpPr>
            <a:xfrm>
              <a:off x="741835" y="1201124"/>
              <a:ext cx="792480" cy="811137"/>
              <a:chOff x="2893521" y="2015438"/>
              <a:chExt cx="792480" cy="811137"/>
            </a:xfrm>
          </p:grpSpPr>
          <p:grpSp>
            <p:nvGrpSpPr>
              <p:cNvPr id="20" name="Group 19">
                <a:extLst>
                  <a:ext uri="{FF2B5EF4-FFF2-40B4-BE49-F238E27FC236}">
                    <a16:creationId xmlns:a16="http://schemas.microsoft.com/office/drawing/2014/main" id="{F6B843F4-3580-DA14-64D8-FDA489211AC5}"/>
                  </a:ext>
                </a:extLst>
              </p:cNvPr>
              <p:cNvGrpSpPr/>
              <p:nvPr/>
            </p:nvGrpSpPr>
            <p:grpSpPr>
              <a:xfrm>
                <a:off x="2893521" y="2034095"/>
                <a:ext cx="792480" cy="792480"/>
                <a:chOff x="2194560" y="2994963"/>
                <a:chExt cx="1219200" cy="1219200"/>
              </a:xfrm>
            </p:grpSpPr>
            <p:sp>
              <p:nvSpPr>
                <p:cNvPr id="22" name="Oval 21">
                  <a:extLst>
                    <a:ext uri="{FF2B5EF4-FFF2-40B4-BE49-F238E27FC236}">
                      <a16:creationId xmlns:a16="http://schemas.microsoft.com/office/drawing/2014/main" id="{D7A2F50B-F6DB-2292-92BB-2AB5EB4F8A48}"/>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5C735D3-22D9-A691-E9EB-47FCBFAE7EAF}"/>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2B664108-FB2C-C9C7-66D8-2AA829B971AE}"/>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403769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3301057" cy="1502920"/>
            <a:chOff x="517908" y="395066"/>
            <a:chExt cx="3301057" cy="1502920"/>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307713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The Financial Planning Process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40" name="Freeform: Shape 39">
            <a:extLst>
              <a:ext uri="{FF2B5EF4-FFF2-40B4-BE49-F238E27FC236}">
                <a16:creationId xmlns:a16="http://schemas.microsoft.com/office/drawing/2014/main" id="{5488CC8E-99FC-BABE-5B1F-6ECC284AC524}"/>
              </a:ext>
            </a:extLst>
          </p:cNvPr>
          <p:cNvSpPr/>
          <p:nvPr/>
        </p:nvSpPr>
        <p:spPr>
          <a:xfrm>
            <a:off x="5100829" y="1292773"/>
            <a:ext cx="174828" cy="217440"/>
          </a:xfrm>
          <a:custGeom>
            <a:avLst/>
            <a:gdLst>
              <a:gd name="connsiteX0" fmla="*/ 114989 w 191095"/>
              <a:gd name="connsiteY0" fmla="*/ 237575 h 237672"/>
              <a:gd name="connsiteX1" fmla="*/ 108702 w 191095"/>
              <a:gd name="connsiteY1" fmla="*/ 236528 h 237672"/>
              <a:gd name="connsiteX2" fmla="*/ 97082 w 191095"/>
              <a:gd name="connsiteY2" fmla="*/ 212239 h 237672"/>
              <a:gd name="connsiteX3" fmla="*/ 142516 w 191095"/>
              <a:gd name="connsiteY3" fmla="*/ 82413 h 237672"/>
              <a:gd name="connsiteX4" fmla="*/ 12690 w 191095"/>
              <a:gd name="connsiteY4" fmla="*/ 36979 h 237672"/>
              <a:gd name="connsiteX5" fmla="*/ 974 w 191095"/>
              <a:gd name="connsiteY5" fmla="*/ 12690 h 237672"/>
              <a:gd name="connsiteX6" fmla="*/ 25263 w 191095"/>
              <a:gd name="connsiteY6" fmla="*/ 974 h 237672"/>
              <a:gd name="connsiteX7" fmla="*/ 190998 w 191095"/>
              <a:gd name="connsiteY7" fmla="*/ 58982 h 237672"/>
              <a:gd name="connsiteX8" fmla="*/ 132991 w 191095"/>
              <a:gd name="connsiteY8" fmla="*/ 224812 h 237672"/>
              <a:gd name="connsiteX9" fmla="*/ 114989 w 191095"/>
              <a:gd name="connsiteY9" fmla="*/ 237575 h 23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095" h="237672">
                <a:moveTo>
                  <a:pt x="114989" y="237575"/>
                </a:moveTo>
                <a:cubicBezTo>
                  <a:pt x="112852" y="237553"/>
                  <a:pt x="110731" y="237200"/>
                  <a:pt x="108702" y="236528"/>
                </a:cubicBezTo>
                <a:cubicBezTo>
                  <a:pt x="98791" y="233025"/>
                  <a:pt x="93590" y="222155"/>
                  <a:pt x="97082" y="212239"/>
                </a:cubicBezTo>
                <a:lnTo>
                  <a:pt x="142516" y="82413"/>
                </a:lnTo>
                <a:lnTo>
                  <a:pt x="12690" y="36979"/>
                </a:lnTo>
                <a:cubicBezTo>
                  <a:pt x="2748" y="33507"/>
                  <a:pt x="-2498" y="22632"/>
                  <a:pt x="974" y="12690"/>
                </a:cubicBezTo>
                <a:cubicBezTo>
                  <a:pt x="4446" y="2748"/>
                  <a:pt x="15321" y="-2498"/>
                  <a:pt x="25263" y="974"/>
                </a:cubicBezTo>
                <a:lnTo>
                  <a:pt x="190998" y="58982"/>
                </a:lnTo>
                <a:lnTo>
                  <a:pt x="132991" y="224812"/>
                </a:lnTo>
                <a:cubicBezTo>
                  <a:pt x="130316" y="232463"/>
                  <a:pt x="123094" y="237584"/>
                  <a:pt x="114989" y="237575"/>
                </a:cubicBezTo>
                <a:close/>
              </a:path>
            </a:pathLst>
          </a:custGeom>
          <a:solidFill>
            <a:srgbClr val="18366A"/>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9BE62B8E-1B90-D60A-1962-8A86C1B5B51F}"/>
              </a:ext>
            </a:extLst>
          </p:cNvPr>
          <p:cNvSpPr/>
          <p:nvPr/>
        </p:nvSpPr>
        <p:spPr>
          <a:xfrm>
            <a:off x="3987781" y="2650201"/>
            <a:ext cx="233410" cy="162781"/>
          </a:xfrm>
          <a:custGeom>
            <a:avLst/>
            <a:gdLst>
              <a:gd name="connsiteX0" fmla="*/ 236036 w 255128"/>
              <a:gd name="connsiteY0" fmla="*/ 177830 h 177927"/>
              <a:gd name="connsiteX1" fmla="*/ 219843 w 255128"/>
              <a:gd name="connsiteY1" fmla="*/ 168876 h 177927"/>
              <a:gd name="connsiteX2" fmla="*/ 146691 w 255128"/>
              <a:gd name="connsiteY2" fmla="*/ 52386 h 177927"/>
              <a:gd name="connsiteX3" fmla="*/ 30201 w 255128"/>
              <a:gd name="connsiteY3" fmla="*/ 125538 h 177927"/>
              <a:gd name="connsiteX4" fmla="*/ 3578 w 255128"/>
              <a:gd name="connsiteY4" fmla="*/ 121408 h 177927"/>
              <a:gd name="connsiteX5" fmla="*/ 7708 w 255128"/>
              <a:gd name="connsiteY5" fmla="*/ 94786 h 177927"/>
              <a:gd name="connsiteX6" fmla="*/ 10007 w 255128"/>
              <a:gd name="connsiteY6" fmla="*/ 93344 h 177927"/>
              <a:gd name="connsiteX7" fmla="*/ 158693 w 255128"/>
              <a:gd name="connsiteY7" fmla="*/ -97 h 177927"/>
              <a:gd name="connsiteX8" fmla="*/ 252133 w 255128"/>
              <a:gd name="connsiteY8" fmla="*/ 148683 h 177927"/>
              <a:gd name="connsiteX9" fmla="*/ 246075 w 255128"/>
              <a:gd name="connsiteY9" fmla="*/ 174934 h 177927"/>
              <a:gd name="connsiteX10" fmla="*/ 236036 w 255128"/>
              <a:gd name="connsiteY10" fmla="*/ 177830 h 17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128" h="177927">
                <a:moveTo>
                  <a:pt x="236036" y="177830"/>
                </a:moveTo>
                <a:cubicBezTo>
                  <a:pt x="229454" y="177843"/>
                  <a:pt x="223332" y="174458"/>
                  <a:pt x="219843" y="168876"/>
                </a:cubicBezTo>
                <a:lnTo>
                  <a:pt x="146691" y="52386"/>
                </a:lnTo>
                <a:lnTo>
                  <a:pt x="30201" y="125538"/>
                </a:lnTo>
                <a:cubicBezTo>
                  <a:pt x="21709" y="131749"/>
                  <a:pt x="9789" y="129900"/>
                  <a:pt x="3578" y="121408"/>
                </a:cubicBezTo>
                <a:cubicBezTo>
                  <a:pt x="-2633" y="112916"/>
                  <a:pt x="-784" y="100997"/>
                  <a:pt x="7708" y="94786"/>
                </a:cubicBezTo>
                <a:cubicBezTo>
                  <a:pt x="8439" y="94251"/>
                  <a:pt x="9208" y="93769"/>
                  <a:pt x="10007" y="93344"/>
                </a:cubicBezTo>
                <a:lnTo>
                  <a:pt x="158693" y="-97"/>
                </a:lnTo>
                <a:lnTo>
                  <a:pt x="252133" y="148683"/>
                </a:lnTo>
                <a:cubicBezTo>
                  <a:pt x="257709" y="157605"/>
                  <a:pt x="254997" y="169358"/>
                  <a:pt x="246075" y="174934"/>
                </a:cubicBezTo>
                <a:cubicBezTo>
                  <a:pt x="243064" y="176817"/>
                  <a:pt x="239587" y="177819"/>
                  <a:pt x="236036" y="177830"/>
                </a:cubicBezTo>
                <a:close/>
              </a:path>
            </a:pathLst>
          </a:custGeom>
          <a:solidFill>
            <a:srgbClr val="18366A"/>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537EAFDC-3A76-25E6-A180-B23D1EBCA754}"/>
              </a:ext>
            </a:extLst>
          </p:cNvPr>
          <p:cNvSpPr/>
          <p:nvPr/>
        </p:nvSpPr>
        <p:spPr>
          <a:xfrm>
            <a:off x="4421461" y="4356263"/>
            <a:ext cx="193467" cy="178991"/>
          </a:xfrm>
          <a:custGeom>
            <a:avLst/>
            <a:gdLst>
              <a:gd name="connsiteX0" fmla="*/ 18702 w 211468"/>
              <a:gd name="connsiteY0" fmla="*/ 195546 h 195646"/>
              <a:gd name="connsiteX1" fmla="*/ 16892 w 211468"/>
              <a:gd name="connsiteY1" fmla="*/ 195546 h 195646"/>
              <a:gd name="connsiteX2" fmla="*/ 17 w 211468"/>
              <a:gd name="connsiteY2" fmla="*/ 174546 h 195646"/>
              <a:gd name="connsiteX3" fmla="*/ 33 w 211468"/>
              <a:gd name="connsiteY3" fmla="*/ 174400 h 195646"/>
              <a:gd name="connsiteX4" fmla="*/ 19845 w 211468"/>
              <a:gd name="connsiteY4" fmla="*/ -97 h 195646"/>
              <a:gd name="connsiteX5" fmla="*/ 194343 w 211468"/>
              <a:gd name="connsiteY5" fmla="*/ 19619 h 195646"/>
              <a:gd name="connsiteX6" fmla="*/ 211250 w 211468"/>
              <a:gd name="connsiteY6" fmla="*/ 40812 h 195646"/>
              <a:gd name="connsiteX7" fmla="*/ 190057 w 211468"/>
              <a:gd name="connsiteY7" fmla="*/ 57719 h 195646"/>
              <a:gd name="connsiteX8" fmla="*/ 53373 w 211468"/>
              <a:gd name="connsiteY8" fmla="*/ 42194 h 195646"/>
              <a:gd name="connsiteX9" fmla="*/ 37943 w 211468"/>
              <a:gd name="connsiteY9" fmla="*/ 178878 h 195646"/>
              <a:gd name="connsiteX10" fmla="*/ 18702 w 211468"/>
              <a:gd name="connsiteY10" fmla="*/ 195546 h 1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468" h="195646">
                <a:moveTo>
                  <a:pt x="18702" y="195546"/>
                </a:moveTo>
                <a:lnTo>
                  <a:pt x="16892" y="195546"/>
                </a:lnTo>
                <a:cubicBezTo>
                  <a:pt x="6433" y="194407"/>
                  <a:pt x="-1122" y="185005"/>
                  <a:pt x="17" y="174546"/>
                </a:cubicBezTo>
                <a:cubicBezTo>
                  <a:pt x="22" y="174498"/>
                  <a:pt x="27" y="174449"/>
                  <a:pt x="33" y="174400"/>
                </a:cubicBezTo>
                <a:lnTo>
                  <a:pt x="19845" y="-97"/>
                </a:lnTo>
                <a:lnTo>
                  <a:pt x="194343" y="19619"/>
                </a:lnTo>
                <a:cubicBezTo>
                  <a:pt x="204864" y="20803"/>
                  <a:pt x="212433" y="30291"/>
                  <a:pt x="211250" y="40812"/>
                </a:cubicBezTo>
                <a:cubicBezTo>
                  <a:pt x="210066" y="51333"/>
                  <a:pt x="200578" y="58903"/>
                  <a:pt x="190057" y="57719"/>
                </a:cubicBezTo>
                <a:lnTo>
                  <a:pt x="53373" y="42194"/>
                </a:lnTo>
                <a:lnTo>
                  <a:pt x="37943" y="178878"/>
                </a:lnTo>
                <a:cubicBezTo>
                  <a:pt x="36728" y="188532"/>
                  <a:pt x="28431" y="195720"/>
                  <a:pt x="18702" y="195546"/>
                </a:cubicBezTo>
                <a:close/>
              </a:path>
            </a:pathLst>
          </a:custGeom>
          <a:solidFill>
            <a:srgbClr val="18366A"/>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708F6B58-4F3A-7869-553B-8170FA0EDD4C}"/>
              </a:ext>
            </a:extLst>
          </p:cNvPr>
          <p:cNvSpPr/>
          <p:nvPr/>
        </p:nvSpPr>
        <p:spPr>
          <a:xfrm>
            <a:off x="5964338" y="5061985"/>
            <a:ext cx="144042" cy="237413"/>
          </a:xfrm>
          <a:custGeom>
            <a:avLst/>
            <a:gdLst>
              <a:gd name="connsiteX0" fmla="*/ 137254 w 157445"/>
              <a:gd name="connsiteY0" fmla="*/ 259407 h 259504"/>
              <a:gd name="connsiteX1" fmla="*/ 123728 w 157445"/>
              <a:gd name="connsiteY1" fmla="*/ 253787 h 259504"/>
              <a:gd name="connsiteX2" fmla="*/ -97 w 157445"/>
              <a:gd name="connsiteY2" fmla="*/ 129962 h 259504"/>
              <a:gd name="connsiteX3" fmla="*/ 124204 w 157445"/>
              <a:gd name="connsiteY3" fmla="*/ 6137 h 259504"/>
              <a:gd name="connsiteX4" fmla="*/ 151115 w 157445"/>
              <a:gd name="connsiteY4" fmla="*/ 4859 h 259504"/>
              <a:gd name="connsiteX5" fmla="*/ 152392 w 157445"/>
              <a:gd name="connsiteY5" fmla="*/ 31770 h 259504"/>
              <a:gd name="connsiteX6" fmla="*/ 151065 w 157445"/>
              <a:gd name="connsiteY6" fmla="*/ 33093 h 259504"/>
              <a:gd name="connsiteX7" fmla="*/ 53529 w 157445"/>
              <a:gd name="connsiteY7" fmla="*/ 129581 h 259504"/>
              <a:gd name="connsiteX8" fmla="*/ 150684 w 157445"/>
              <a:gd name="connsiteY8" fmla="*/ 226831 h 259504"/>
              <a:gd name="connsiteX9" fmla="*/ 150794 w 157445"/>
              <a:gd name="connsiteY9" fmla="*/ 253772 h 259504"/>
              <a:gd name="connsiteX10" fmla="*/ 137254 w 157445"/>
              <a:gd name="connsiteY10" fmla="*/ 259407 h 2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5" h="259504">
                <a:moveTo>
                  <a:pt x="137254" y="259407"/>
                </a:moveTo>
                <a:cubicBezTo>
                  <a:pt x="132176" y="259411"/>
                  <a:pt x="127308" y="257388"/>
                  <a:pt x="123728" y="253787"/>
                </a:cubicBezTo>
                <a:lnTo>
                  <a:pt x="-97" y="129962"/>
                </a:lnTo>
                <a:lnTo>
                  <a:pt x="124204" y="6137"/>
                </a:lnTo>
                <a:cubicBezTo>
                  <a:pt x="131283" y="-1647"/>
                  <a:pt x="143331" y="-2219"/>
                  <a:pt x="151115" y="4859"/>
                </a:cubicBezTo>
                <a:cubicBezTo>
                  <a:pt x="158899" y="11938"/>
                  <a:pt x="159471" y="23986"/>
                  <a:pt x="152392" y="31770"/>
                </a:cubicBezTo>
                <a:cubicBezTo>
                  <a:pt x="151972" y="32232"/>
                  <a:pt x="151529" y="32674"/>
                  <a:pt x="151065" y="33093"/>
                </a:cubicBezTo>
                <a:lnTo>
                  <a:pt x="53529" y="129581"/>
                </a:lnTo>
                <a:lnTo>
                  <a:pt x="150684" y="226831"/>
                </a:lnTo>
                <a:cubicBezTo>
                  <a:pt x="158154" y="234240"/>
                  <a:pt x="158203" y="246302"/>
                  <a:pt x="150794" y="253772"/>
                </a:cubicBezTo>
                <a:cubicBezTo>
                  <a:pt x="147214" y="257382"/>
                  <a:pt x="142339" y="259411"/>
                  <a:pt x="137254" y="259407"/>
                </a:cubicBezTo>
                <a:close/>
              </a:path>
            </a:pathLst>
          </a:custGeom>
          <a:solidFill>
            <a:srgbClr val="18366A"/>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B91731EB-D985-9D70-5530-9EAF817CABC0}"/>
              </a:ext>
            </a:extLst>
          </p:cNvPr>
          <p:cNvSpPr/>
          <p:nvPr/>
        </p:nvSpPr>
        <p:spPr>
          <a:xfrm>
            <a:off x="7541753" y="4323604"/>
            <a:ext cx="193459" cy="179143"/>
          </a:xfrm>
          <a:custGeom>
            <a:avLst/>
            <a:gdLst>
              <a:gd name="connsiteX0" fmla="*/ 19075 w 211460"/>
              <a:gd name="connsiteY0" fmla="*/ 195716 h 195812"/>
              <a:gd name="connsiteX1" fmla="*/ 25 w 211460"/>
              <a:gd name="connsiteY1" fmla="*/ 21218 h 195812"/>
              <a:gd name="connsiteX2" fmla="*/ 16932 w 211460"/>
              <a:gd name="connsiteY2" fmla="*/ 25 h 195812"/>
              <a:gd name="connsiteX3" fmla="*/ 38125 w 211460"/>
              <a:gd name="connsiteY3" fmla="*/ 16932 h 195812"/>
              <a:gd name="connsiteX4" fmla="*/ 53365 w 211460"/>
              <a:gd name="connsiteY4" fmla="*/ 153615 h 195812"/>
              <a:gd name="connsiteX5" fmla="*/ 190049 w 211460"/>
              <a:gd name="connsiteY5" fmla="*/ 138375 h 195812"/>
              <a:gd name="connsiteX6" fmla="*/ 211242 w 211460"/>
              <a:gd name="connsiteY6" fmla="*/ 155282 h 195812"/>
              <a:gd name="connsiteX7" fmla="*/ 194335 w 211460"/>
              <a:gd name="connsiteY7" fmla="*/ 176475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60" h="195812">
                <a:moveTo>
                  <a:pt x="19075" y="195716"/>
                </a:moveTo>
                <a:lnTo>
                  <a:pt x="25" y="21218"/>
                </a:lnTo>
                <a:cubicBezTo>
                  <a:pt x="-1159" y="10697"/>
                  <a:pt x="6411" y="1209"/>
                  <a:pt x="16932" y="25"/>
                </a:cubicBezTo>
                <a:cubicBezTo>
                  <a:pt x="27453" y="-1159"/>
                  <a:pt x="36941" y="6411"/>
                  <a:pt x="38125" y="16932"/>
                </a:cubicBezTo>
                <a:lnTo>
                  <a:pt x="53365" y="153615"/>
                </a:lnTo>
                <a:lnTo>
                  <a:pt x="190049" y="138375"/>
                </a:lnTo>
                <a:cubicBezTo>
                  <a:pt x="200570" y="137192"/>
                  <a:pt x="210058" y="144761"/>
                  <a:pt x="211242" y="155282"/>
                </a:cubicBezTo>
                <a:cubicBezTo>
                  <a:pt x="212425" y="165803"/>
                  <a:pt x="204856" y="175292"/>
                  <a:pt x="194335" y="176475"/>
                </a:cubicBezTo>
                <a:close/>
              </a:path>
            </a:pathLst>
          </a:custGeom>
          <a:solidFill>
            <a:srgbClr val="18366A"/>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DAC80059-E208-D03F-12C9-7C1DD4B5B2C4}"/>
              </a:ext>
            </a:extLst>
          </p:cNvPr>
          <p:cNvSpPr/>
          <p:nvPr/>
        </p:nvSpPr>
        <p:spPr>
          <a:xfrm>
            <a:off x="7880087" y="2669646"/>
            <a:ext cx="232929" cy="163378"/>
          </a:xfrm>
          <a:custGeom>
            <a:avLst/>
            <a:gdLst>
              <a:gd name="connsiteX0" fmla="*/ 157514 w 254602"/>
              <a:gd name="connsiteY0" fmla="*/ 178483 h 178580"/>
              <a:gd name="connsiteX1" fmla="*/ 8829 w 254602"/>
              <a:gd name="connsiteY1" fmla="*/ 84948 h 178580"/>
              <a:gd name="connsiteX2" fmla="*/ 2828 w 254602"/>
              <a:gd name="connsiteY2" fmla="*/ 58659 h 178580"/>
              <a:gd name="connsiteX3" fmla="*/ 29117 w 254602"/>
              <a:gd name="connsiteY3" fmla="*/ 52658 h 178580"/>
              <a:gd name="connsiteX4" fmla="*/ 145608 w 254602"/>
              <a:gd name="connsiteY4" fmla="*/ 126000 h 178580"/>
              <a:gd name="connsiteX5" fmla="*/ 218855 w 254602"/>
              <a:gd name="connsiteY5" fmla="*/ 9605 h 178580"/>
              <a:gd name="connsiteX6" fmla="*/ 244803 w 254602"/>
              <a:gd name="connsiteY6" fmla="*/ 2360 h 178580"/>
              <a:gd name="connsiteX7" fmla="*/ 252049 w 254602"/>
              <a:gd name="connsiteY7" fmla="*/ 28308 h 178580"/>
              <a:gd name="connsiteX8" fmla="*/ 251050 w 254602"/>
              <a:gd name="connsiteY8" fmla="*/ 29893 h 1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02" h="178580">
                <a:moveTo>
                  <a:pt x="157514" y="178483"/>
                </a:moveTo>
                <a:lnTo>
                  <a:pt x="8829" y="84948"/>
                </a:lnTo>
                <a:cubicBezTo>
                  <a:pt x="-88" y="79345"/>
                  <a:pt x="-2775" y="67575"/>
                  <a:pt x="2828" y="58659"/>
                </a:cubicBezTo>
                <a:cubicBezTo>
                  <a:pt x="8430" y="49742"/>
                  <a:pt x="20200" y="47055"/>
                  <a:pt x="29117" y="52658"/>
                </a:cubicBezTo>
                <a:lnTo>
                  <a:pt x="145608" y="126000"/>
                </a:lnTo>
                <a:lnTo>
                  <a:pt x="218855" y="9605"/>
                </a:lnTo>
                <a:cubicBezTo>
                  <a:pt x="224020" y="439"/>
                  <a:pt x="235637" y="-2805"/>
                  <a:pt x="244803" y="2360"/>
                </a:cubicBezTo>
                <a:cubicBezTo>
                  <a:pt x="253970" y="7524"/>
                  <a:pt x="257213" y="19142"/>
                  <a:pt x="252049" y="28308"/>
                </a:cubicBezTo>
                <a:cubicBezTo>
                  <a:pt x="251742" y="28852"/>
                  <a:pt x="251409" y="29381"/>
                  <a:pt x="251050" y="29893"/>
                </a:cubicBezTo>
                <a:close/>
              </a:path>
            </a:pathLst>
          </a:custGeom>
          <a:solidFill>
            <a:srgbClr val="18366A"/>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1657EC8E-46BE-04E6-A3AA-9E8DCCF4E176}"/>
              </a:ext>
            </a:extLst>
          </p:cNvPr>
          <p:cNvSpPr/>
          <p:nvPr/>
        </p:nvSpPr>
        <p:spPr>
          <a:xfrm>
            <a:off x="6833962" y="1264887"/>
            <a:ext cx="174945" cy="217353"/>
          </a:xfrm>
          <a:custGeom>
            <a:avLst/>
            <a:gdLst>
              <a:gd name="connsiteX0" fmla="*/ 19009 w 191223"/>
              <a:gd name="connsiteY0" fmla="*/ 237480 h 237577"/>
              <a:gd name="connsiteX1" fmla="*/ -97 w 191223"/>
              <a:gd name="connsiteY1" fmla="*/ 218486 h 237577"/>
              <a:gd name="connsiteX2" fmla="*/ 12723 w 191223"/>
              <a:gd name="connsiteY2" fmla="*/ 200428 h 237577"/>
              <a:gd name="connsiteX3" fmla="*/ 142644 w 191223"/>
              <a:gd name="connsiteY3" fmla="*/ 155089 h 237577"/>
              <a:gd name="connsiteX4" fmla="*/ 97305 w 191223"/>
              <a:gd name="connsiteY4" fmla="*/ 25263 h 237577"/>
              <a:gd name="connsiteX5" fmla="*/ 109021 w 191223"/>
              <a:gd name="connsiteY5" fmla="*/ 974 h 237577"/>
              <a:gd name="connsiteX6" fmla="*/ 133309 w 191223"/>
              <a:gd name="connsiteY6" fmla="*/ 12690 h 237577"/>
              <a:gd name="connsiteX7" fmla="*/ 191126 w 191223"/>
              <a:gd name="connsiteY7" fmla="*/ 178520 h 237577"/>
              <a:gd name="connsiteX8" fmla="*/ 25296 w 191223"/>
              <a:gd name="connsiteY8" fmla="*/ 236337 h 237577"/>
              <a:gd name="connsiteX9" fmla="*/ 19009 w 191223"/>
              <a:gd name="connsiteY9" fmla="*/ 237480 h 23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223" h="237577">
                <a:moveTo>
                  <a:pt x="19009" y="237480"/>
                </a:moveTo>
                <a:cubicBezTo>
                  <a:pt x="8488" y="237511"/>
                  <a:pt x="-66" y="229007"/>
                  <a:pt x="-97" y="218486"/>
                </a:cubicBezTo>
                <a:cubicBezTo>
                  <a:pt x="-121" y="210346"/>
                  <a:pt x="5030" y="203090"/>
                  <a:pt x="12723" y="200428"/>
                </a:cubicBezTo>
                <a:lnTo>
                  <a:pt x="142644" y="155089"/>
                </a:lnTo>
                <a:lnTo>
                  <a:pt x="97305" y="25263"/>
                </a:lnTo>
                <a:cubicBezTo>
                  <a:pt x="93833" y="15321"/>
                  <a:pt x="99078" y="4446"/>
                  <a:pt x="109021" y="974"/>
                </a:cubicBezTo>
                <a:cubicBezTo>
                  <a:pt x="118963" y="-2498"/>
                  <a:pt x="129837" y="2748"/>
                  <a:pt x="133309" y="12690"/>
                </a:cubicBezTo>
                <a:lnTo>
                  <a:pt x="191126" y="178520"/>
                </a:lnTo>
                <a:lnTo>
                  <a:pt x="25296" y="236337"/>
                </a:lnTo>
                <a:cubicBezTo>
                  <a:pt x="23284" y="237084"/>
                  <a:pt x="21156" y="237471"/>
                  <a:pt x="19009" y="237480"/>
                </a:cubicBezTo>
                <a:close/>
              </a:path>
            </a:pathLst>
          </a:custGeom>
          <a:solidFill>
            <a:srgbClr val="18366A"/>
          </a:solidFill>
          <a:ln w="9525" cap="flat">
            <a:noFill/>
            <a:prstDash val="solid"/>
            <a:miter/>
          </a:ln>
        </p:spPr>
        <p:txBody>
          <a:bodyPr rtlCol="0" anchor="ctr"/>
          <a:lstStyle/>
          <a:p>
            <a:endParaRPr lang="en-US" dirty="0"/>
          </a:p>
        </p:txBody>
      </p:sp>
      <p:grpSp>
        <p:nvGrpSpPr>
          <p:cNvPr id="64" name="Group 63">
            <a:extLst>
              <a:ext uri="{FF2B5EF4-FFF2-40B4-BE49-F238E27FC236}">
                <a16:creationId xmlns:a16="http://schemas.microsoft.com/office/drawing/2014/main" id="{0EDE484D-EE01-0A4D-2F25-CD840F7CD57F}"/>
              </a:ext>
            </a:extLst>
          </p:cNvPr>
          <p:cNvGrpSpPr/>
          <p:nvPr/>
        </p:nvGrpSpPr>
        <p:grpSpPr>
          <a:xfrm>
            <a:off x="4962730" y="570475"/>
            <a:ext cx="2189785" cy="1843229"/>
            <a:chOff x="4962730" y="570475"/>
            <a:chExt cx="2189785" cy="1843229"/>
          </a:xfrm>
        </p:grpSpPr>
        <p:sp>
          <p:nvSpPr>
            <p:cNvPr id="30" name="Freeform: Shape 29">
              <a:extLst>
                <a:ext uri="{FF2B5EF4-FFF2-40B4-BE49-F238E27FC236}">
                  <a16:creationId xmlns:a16="http://schemas.microsoft.com/office/drawing/2014/main" id="{8DF0BE52-893A-938A-EB88-8DE7230A64A5}"/>
                </a:ext>
              </a:extLst>
            </p:cNvPr>
            <p:cNvSpPr/>
            <p:nvPr/>
          </p:nvSpPr>
          <p:spPr>
            <a:xfrm>
              <a:off x="4962730" y="570475"/>
              <a:ext cx="2189785" cy="1732728"/>
            </a:xfrm>
            <a:custGeom>
              <a:avLst/>
              <a:gdLst>
                <a:gd name="connsiteX0" fmla="*/ 465199 w 2393537"/>
                <a:gd name="connsiteY0" fmla="*/ 789241 h 1893952"/>
                <a:gd name="connsiteX1" fmla="*/ 394809 w 2393537"/>
                <a:gd name="connsiteY1" fmla="*/ 1082135 h 1893952"/>
                <a:gd name="connsiteX2" fmla="*/ 785335 w 2393537"/>
                <a:gd name="connsiteY2" fmla="*/ 1893856 h 1893952"/>
                <a:gd name="connsiteX3" fmla="*/ 1607914 w 2393537"/>
                <a:gd name="connsiteY3" fmla="*/ 1893856 h 1893952"/>
                <a:gd name="connsiteX4" fmla="*/ 1998915 w 2393537"/>
                <a:gd name="connsiteY4" fmla="*/ 1081659 h 1893952"/>
                <a:gd name="connsiteX5" fmla="*/ 1956733 w 2393537"/>
                <a:gd name="connsiteY5" fmla="*/ 747552 h 1893952"/>
                <a:gd name="connsiteX6" fmla="*/ 2200940 w 2393537"/>
                <a:gd name="connsiteY6" fmla="*/ 662083 h 1893952"/>
                <a:gd name="connsiteX7" fmla="*/ 2393441 w 2393537"/>
                <a:gd name="connsiteY7" fmla="*/ 262033 h 1893952"/>
                <a:gd name="connsiteX8" fmla="*/ -97 w 2393537"/>
                <a:gd name="connsiteY8" fmla="*/ 262033 h 1893952"/>
                <a:gd name="connsiteX9" fmla="*/ 192022 w 2393537"/>
                <a:gd name="connsiteY9" fmla="*/ 661225 h 1893952"/>
                <a:gd name="connsiteX10" fmla="*/ 465199 w 2393537"/>
                <a:gd name="connsiteY10" fmla="*/ 789241 h 189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3537" h="1893952">
                  <a:moveTo>
                    <a:pt x="465199" y="789241"/>
                  </a:moveTo>
                  <a:cubicBezTo>
                    <a:pt x="514315" y="891195"/>
                    <a:pt x="484890" y="1013634"/>
                    <a:pt x="394809" y="1082135"/>
                  </a:cubicBezTo>
                  <a:lnTo>
                    <a:pt x="785335" y="1893856"/>
                  </a:lnTo>
                  <a:cubicBezTo>
                    <a:pt x="1048140" y="1782098"/>
                    <a:pt x="1345109" y="1782098"/>
                    <a:pt x="1607914" y="1893856"/>
                  </a:cubicBezTo>
                  <a:lnTo>
                    <a:pt x="1998915" y="1081659"/>
                  </a:lnTo>
                  <a:cubicBezTo>
                    <a:pt x="1895005" y="1001046"/>
                    <a:pt x="1876120" y="851461"/>
                    <a:pt x="1956733" y="747552"/>
                  </a:cubicBezTo>
                  <a:cubicBezTo>
                    <a:pt x="2014208" y="673466"/>
                    <a:pt x="2109810" y="640007"/>
                    <a:pt x="2200940" y="662083"/>
                  </a:cubicBezTo>
                  <a:lnTo>
                    <a:pt x="2393441" y="262033"/>
                  </a:lnTo>
                  <a:cubicBezTo>
                    <a:pt x="1633871" y="-87474"/>
                    <a:pt x="759472" y="-87474"/>
                    <a:pt x="-97" y="262033"/>
                  </a:cubicBezTo>
                  <a:lnTo>
                    <a:pt x="192022" y="661225"/>
                  </a:lnTo>
                  <a:cubicBezTo>
                    <a:pt x="301947" y="633416"/>
                    <a:pt x="416232" y="686973"/>
                    <a:pt x="465199" y="789241"/>
                  </a:cubicBezTo>
                  <a:close/>
                </a:path>
              </a:pathLst>
            </a:custGeom>
            <a:solidFill>
              <a:srgbClr val="FFCE34"/>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E90E36D7-7389-452E-93B0-214F8B3E5985}"/>
                </a:ext>
              </a:extLst>
            </p:cNvPr>
            <p:cNvSpPr/>
            <p:nvPr/>
          </p:nvSpPr>
          <p:spPr>
            <a:xfrm>
              <a:off x="5483228" y="1769028"/>
              <a:ext cx="1149748" cy="534175"/>
            </a:xfrm>
            <a:custGeom>
              <a:avLst/>
              <a:gdLst>
                <a:gd name="connsiteX0" fmla="*/ 627982 w 1256728"/>
                <a:gd name="connsiteY0" fmla="*/ 499961 h 583878"/>
                <a:gd name="connsiteX1" fmla="*/ 1039271 w 1256728"/>
                <a:gd name="connsiteY1" fmla="*/ 583781 h 583878"/>
                <a:gd name="connsiteX2" fmla="*/ 1256632 w 1256728"/>
                <a:gd name="connsiteY2" fmla="*/ 132868 h 583878"/>
                <a:gd name="connsiteX3" fmla="*/ -97 w 1256728"/>
                <a:gd name="connsiteY3" fmla="*/ 132868 h 583878"/>
                <a:gd name="connsiteX4" fmla="*/ 216978 w 1256728"/>
                <a:gd name="connsiteY4" fmla="*/ 583781 h 583878"/>
                <a:gd name="connsiteX5" fmla="*/ 627982 w 1256728"/>
                <a:gd name="connsiteY5" fmla="*/ 499961 h 58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728" h="583878">
                  <a:moveTo>
                    <a:pt x="627982" y="499961"/>
                  </a:moveTo>
                  <a:cubicBezTo>
                    <a:pt x="769336" y="499796"/>
                    <a:pt x="909255" y="528312"/>
                    <a:pt x="1039271" y="583781"/>
                  </a:cubicBezTo>
                  <a:lnTo>
                    <a:pt x="1256632" y="132868"/>
                  </a:lnTo>
                  <a:cubicBezTo>
                    <a:pt x="856480" y="-44419"/>
                    <a:pt x="400055" y="-44419"/>
                    <a:pt x="-97" y="132868"/>
                  </a:cubicBezTo>
                  <a:lnTo>
                    <a:pt x="216978" y="583781"/>
                  </a:lnTo>
                  <a:cubicBezTo>
                    <a:pt x="346906" y="528349"/>
                    <a:pt x="486723" y="499835"/>
                    <a:pt x="627982" y="499961"/>
                  </a:cubicBezTo>
                  <a:close/>
                </a:path>
              </a:pathLst>
            </a:custGeom>
            <a:solidFill>
              <a:srgbClr val="FFCE34"/>
            </a:solidFill>
            <a:ln w="9525" cap="flat">
              <a:noFill/>
              <a:prstDash val="solid"/>
              <a:miter/>
            </a:ln>
          </p:spPr>
          <p:txBody>
            <a:bodyPr rtlCol="0" anchor="ctr"/>
            <a:lstStyle/>
            <a:p>
              <a:endParaRPr lang="en-US" dirty="0"/>
            </a:p>
          </p:txBody>
        </p:sp>
        <p:sp>
          <p:nvSpPr>
            <p:cNvPr id="49" name="TextBox 48">
              <a:extLst>
                <a:ext uri="{FF2B5EF4-FFF2-40B4-BE49-F238E27FC236}">
                  <a16:creationId xmlns:a16="http://schemas.microsoft.com/office/drawing/2014/main" id="{B0C95A04-AD7E-2031-FC8A-D43BC6A65429}"/>
                </a:ext>
              </a:extLst>
            </p:cNvPr>
            <p:cNvSpPr txBox="1"/>
            <p:nvPr/>
          </p:nvSpPr>
          <p:spPr>
            <a:xfrm>
              <a:off x="5493752" y="907253"/>
              <a:ext cx="11942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Understanding </a:t>
              </a:r>
              <a:r>
                <a:rPr lang="en-US" sz="1000">
                  <a:latin typeface="Gotham Medium" panose="02000604030000020004" pitchFamily="50" charset="0"/>
                </a:rPr>
                <a:t>the Client’s </a:t>
              </a:r>
              <a:r>
                <a:rPr lang="en-US" sz="1000" dirty="0">
                  <a:latin typeface="Gotham Medium" panose="02000604030000020004" pitchFamily="50" charset="0"/>
                </a:rPr>
                <a:t>Personal and Financial Circumstances</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16" name="Group 15">
              <a:extLst>
                <a:ext uri="{FF2B5EF4-FFF2-40B4-BE49-F238E27FC236}">
                  <a16:creationId xmlns:a16="http://schemas.microsoft.com/office/drawing/2014/main" id="{E6656982-3D27-47BF-74FE-27CE327932A4}"/>
                </a:ext>
              </a:extLst>
            </p:cNvPr>
            <p:cNvGrpSpPr/>
            <p:nvPr/>
          </p:nvGrpSpPr>
          <p:grpSpPr>
            <a:xfrm>
              <a:off x="5841345" y="2047454"/>
              <a:ext cx="395789" cy="366250"/>
              <a:chOff x="5841345" y="2047454"/>
              <a:chExt cx="395789" cy="366250"/>
            </a:xfrm>
          </p:grpSpPr>
          <p:sp>
            <p:nvSpPr>
              <p:cNvPr id="14" name="Oval 13">
                <a:extLst>
                  <a:ext uri="{FF2B5EF4-FFF2-40B4-BE49-F238E27FC236}">
                    <a16:creationId xmlns:a16="http://schemas.microsoft.com/office/drawing/2014/main" id="{5431FE2F-09DF-7575-2D93-10DACA2BE3B6}"/>
                  </a:ext>
                </a:extLst>
              </p:cNvPr>
              <p:cNvSpPr/>
              <p:nvPr/>
            </p:nvSpPr>
            <p:spPr>
              <a:xfrm>
                <a:off x="5856529" y="2047454"/>
                <a:ext cx="366250" cy="366250"/>
              </a:xfrm>
              <a:prstGeom prst="ellipse">
                <a:avLst/>
              </a:prstGeom>
              <a:solidFill>
                <a:srgbClr val="FFCE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15" name="TextBox 14">
                <a:extLst>
                  <a:ext uri="{FF2B5EF4-FFF2-40B4-BE49-F238E27FC236}">
                    <a16:creationId xmlns:a16="http://schemas.microsoft.com/office/drawing/2014/main" id="{EA26E0C7-8340-C366-3211-2770C24D9006}"/>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1</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65" name="Group 64">
            <a:extLst>
              <a:ext uri="{FF2B5EF4-FFF2-40B4-BE49-F238E27FC236}">
                <a16:creationId xmlns:a16="http://schemas.microsoft.com/office/drawing/2014/main" id="{D74190B5-AE3D-41E8-BB17-968D82CB544D}"/>
              </a:ext>
            </a:extLst>
          </p:cNvPr>
          <p:cNvGrpSpPr/>
          <p:nvPr/>
        </p:nvGrpSpPr>
        <p:grpSpPr>
          <a:xfrm>
            <a:off x="6512721" y="848459"/>
            <a:ext cx="2084866" cy="2082252"/>
            <a:chOff x="6512721" y="848459"/>
            <a:chExt cx="2084866" cy="2082252"/>
          </a:xfrm>
        </p:grpSpPr>
        <p:sp>
          <p:nvSpPr>
            <p:cNvPr id="28" name="Freeform: Shape 27">
              <a:extLst>
                <a:ext uri="{FF2B5EF4-FFF2-40B4-BE49-F238E27FC236}">
                  <a16:creationId xmlns:a16="http://schemas.microsoft.com/office/drawing/2014/main" id="{FC685313-4833-F5CA-3886-B08A9C40D194}"/>
                </a:ext>
              </a:extLst>
            </p:cNvPr>
            <p:cNvSpPr/>
            <p:nvPr/>
          </p:nvSpPr>
          <p:spPr>
            <a:xfrm>
              <a:off x="6512721" y="848459"/>
              <a:ext cx="2084866" cy="2082252"/>
            </a:xfrm>
            <a:custGeom>
              <a:avLst/>
              <a:gdLst>
                <a:gd name="connsiteX0" fmla="*/ 665415 w 2278856"/>
                <a:gd name="connsiteY0" fmla="*/ 693132 h 2275998"/>
                <a:gd name="connsiteX1" fmla="*/ 390428 w 2278856"/>
                <a:gd name="connsiteY1" fmla="*/ 820386 h 2275998"/>
                <a:gd name="connsiteX2" fmla="*/ -97 w 2278856"/>
                <a:gd name="connsiteY2" fmla="*/ 1631821 h 2275998"/>
                <a:gd name="connsiteX3" fmla="*/ 513110 w 2278856"/>
                <a:gd name="connsiteY3" fmla="*/ 2275902 h 2275998"/>
                <a:gd name="connsiteX4" fmla="*/ 1391696 w 2278856"/>
                <a:gd name="connsiteY4" fmla="*/ 2075877 h 2275998"/>
                <a:gd name="connsiteX5" fmla="*/ 1624275 w 2278856"/>
                <a:gd name="connsiteY5" fmla="*/ 1832332 h 2275998"/>
                <a:gd name="connsiteX6" fmla="*/ 1846800 w 2278856"/>
                <a:gd name="connsiteY6" fmla="*/ 1972435 h 2275998"/>
                <a:gd name="connsiteX7" fmla="*/ 2278759 w 2278856"/>
                <a:gd name="connsiteY7" fmla="*/ 1874233 h 2275998"/>
                <a:gd name="connsiteX8" fmla="*/ 785239 w 2278856"/>
                <a:gd name="connsiteY8" fmla="*/ -97 h 2275998"/>
                <a:gd name="connsiteX9" fmla="*/ 593310 w 2278856"/>
                <a:gd name="connsiteY9" fmla="*/ 398715 h 2275998"/>
                <a:gd name="connsiteX10" fmla="*/ 665415 w 2278856"/>
                <a:gd name="connsiteY10" fmla="*/ 693132 h 227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856" h="2275998">
                  <a:moveTo>
                    <a:pt x="665415" y="693132"/>
                  </a:moveTo>
                  <a:cubicBezTo>
                    <a:pt x="616045" y="795919"/>
                    <a:pt x="500736" y="849280"/>
                    <a:pt x="390428" y="820386"/>
                  </a:cubicBezTo>
                  <a:lnTo>
                    <a:pt x="-97" y="1631821"/>
                  </a:lnTo>
                  <a:cubicBezTo>
                    <a:pt x="251510" y="1767709"/>
                    <a:pt x="436842" y="2000302"/>
                    <a:pt x="513110" y="2275902"/>
                  </a:cubicBezTo>
                  <a:lnTo>
                    <a:pt x="1391696" y="2075877"/>
                  </a:lnTo>
                  <a:cubicBezTo>
                    <a:pt x="1388668" y="1944399"/>
                    <a:pt x="1492798" y="1835360"/>
                    <a:pt x="1624275" y="1832332"/>
                  </a:cubicBezTo>
                  <a:cubicBezTo>
                    <a:pt x="1719849" y="1830131"/>
                    <a:pt x="1807473" y="1885300"/>
                    <a:pt x="1846800" y="1972435"/>
                  </a:cubicBezTo>
                  <a:lnTo>
                    <a:pt x="2278759" y="1874233"/>
                  </a:lnTo>
                  <a:cubicBezTo>
                    <a:pt x="2078924" y="1061133"/>
                    <a:pt x="1533189" y="376249"/>
                    <a:pt x="785239" y="-97"/>
                  </a:cubicBezTo>
                  <a:lnTo>
                    <a:pt x="593310" y="398715"/>
                  </a:lnTo>
                  <a:cubicBezTo>
                    <a:pt x="684769" y="466910"/>
                    <a:pt x="715011" y="590392"/>
                    <a:pt x="665415" y="693132"/>
                  </a:cubicBezTo>
                  <a:close/>
                </a:path>
              </a:pathLst>
            </a:custGeom>
            <a:solidFill>
              <a:srgbClr val="957F5A"/>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F965DBB0-A772-965B-3206-A27CC0CD3EF1}"/>
                </a:ext>
              </a:extLst>
            </p:cNvPr>
            <p:cNvSpPr/>
            <p:nvPr/>
          </p:nvSpPr>
          <p:spPr>
            <a:xfrm>
              <a:off x="6512721" y="1928494"/>
              <a:ext cx="915946" cy="1001782"/>
            </a:xfrm>
            <a:custGeom>
              <a:avLst/>
              <a:gdLst>
                <a:gd name="connsiteX0" fmla="*/ 512919 w 1001172"/>
                <a:gd name="connsiteY0" fmla="*/ 1094897 h 1094994"/>
                <a:gd name="connsiteX1" fmla="*/ 1001076 w 1001172"/>
                <a:gd name="connsiteY1" fmla="*/ 983836 h 1094994"/>
                <a:gd name="connsiteX2" fmla="*/ 217073 w 1001172"/>
                <a:gd name="connsiteY2" fmla="*/ -97 h 1094994"/>
                <a:gd name="connsiteX3" fmla="*/ -97 w 1001172"/>
                <a:gd name="connsiteY3" fmla="*/ 450817 h 1094994"/>
                <a:gd name="connsiteX4" fmla="*/ 512919 w 1001172"/>
                <a:gd name="connsiteY4" fmla="*/ 1094897 h 109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72" h="1094994">
                  <a:moveTo>
                    <a:pt x="512919" y="1094897"/>
                  </a:moveTo>
                  <a:lnTo>
                    <a:pt x="1001076" y="983836"/>
                  </a:lnTo>
                  <a:cubicBezTo>
                    <a:pt x="890416" y="559859"/>
                    <a:pt x="605629" y="202449"/>
                    <a:pt x="217073" y="-97"/>
                  </a:cubicBezTo>
                  <a:lnTo>
                    <a:pt x="-97" y="450817"/>
                  </a:lnTo>
                  <a:cubicBezTo>
                    <a:pt x="251438" y="586744"/>
                    <a:pt x="436697" y="819332"/>
                    <a:pt x="512919" y="1094897"/>
                  </a:cubicBezTo>
                  <a:close/>
                </a:path>
              </a:pathLst>
            </a:custGeom>
            <a:solidFill>
              <a:srgbClr val="957F5A"/>
            </a:solidFill>
            <a:ln w="9525" cap="flat">
              <a:noFill/>
              <a:prstDash val="solid"/>
              <a:miter/>
            </a:ln>
          </p:spPr>
          <p:txBody>
            <a:bodyPr rtlCol="0" anchor="ctr"/>
            <a:lstStyle/>
            <a:p>
              <a:endParaRPr lang="en-US" dirty="0"/>
            </a:p>
          </p:txBody>
        </p:sp>
        <p:sp>
          <p:nvSpPr>
            <p:cNvPr id="50" name="TextBox 49">
              <a:extLst>
                <a:ext uri="{FF2B5EF4-FFF2-40B4-BE49-F238E27FC236}">
                  <a16:creationId xmlns:a16="http://schemas.microsoft.com/office/drawing/2014/main" id="{D968CC16-E02F-B4F2-9B3E-B2004B4DB361}"/>
                </a:ext>
              </a:extLst>
            </p:cNvPr>
            <p:cNvSpPr txBox="1"/>
            <p:nvPr/>
          </p:nvSpPr>
          <p:spPr>
            <a:xfrm>
              <a:off x="6977639" y="1786379"/>
              <a:ext cx="11282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Identifying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And Selecting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Goals</a:t>
              </a:r>
            </a:p>
          </p:txBody>
        </p:sp>
        <p:grpSp>
          <p:nvGrpSpPr>
            <p:cNvPr id="17" name="Group 16">
              <a:extLst>
                <a:ext uri="{FF2B5EF4-FFF2-40B4-BE49-F238E27FC236}">
                  <a16:creationId xmlns:a16="http://schemas.microsoft.com/office/drawing/2014/main" id="{2A3A10C2-82C9-734B-1A33-987D88CE8E7F}"/>
                </a:ext>
              </a:extLst>
            </p:cNvPr>
            <p:cNvGrpSpPr/>
            <p:nvPr/>
          </p:nvGrpSpPr>
          <p:grpSpPr>
            <a:xfrm>
              <a:off x="6594458" y="2404933"/>
              <a:ext cx="395789" cy="366250"/>
              <a:chOff x="5841345" y="2047454"/>
              <a:chExt cx="395789" cy="366250"/>
            </a:xfrm>
          </p:grpSpPr>
          <p:sp>
            <p:nvSpPr>
              <p:cNvPr id="18" name="Oval 17">
                <a:extLst>
                  <a:ext uri="{FF2B5EF4-FFF2-40B4-BE49-F238E27FC236}">
                    <a16:creationId xmlns:a16="http://schemas.microsoft.com/office/drawing/2014/main" id="{C9F644CE-3857-D2EC-ACF6-BCC0FECD9319}"/>
                  </a:ext>
                </a:extLst>
              </p:cNvPr>
              <p:cNvSpPr/>
              <p:nvPr/>
            </p:nvSpPr>
            <p:spPr>
              <a:xfrm>
                <a:off x="5856529" y="2047454"/>
                <a:ext cx="366250" cy="366250"/>
              </a:xfrm>
              <a:prstGeom prst="ellipse">
                <a:avLst/>
              </a:prstGeom>
              <a:solidFill>
                <a:srgbClr val="957F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19" name="TextBox 18">
                <a:extLst>
                  <a:ext uri="{FF2B5EF4-FFF2-40B4-BE49-F238E27FC236}">
                    <a16:creationId xmlns:a16="http://schemas.microsoft.com/office/drawing/2014/main" id="{52CA7DB2-0D2B-1898-A112-1210A787730D}"/>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2</a:t>
                </a:r>
              </a:p>
            </p:txBody>
          </p:sp>
        </p:grpSp>
      </p:grpSp>
      <p:grpSp>
        <p:nvGrpSpPr>
          <p:cNvPr id="67" name="Group 66">
            <a:extLst>
              <a:ext uri="{FF2B5EF4-FFF2-40B4-BE49-F238E27FC236}">
                <a16:creationId xmlns:a16="http://schemas.microsoft.com/office/drawing/2014/main" id="{F5A6A113-548B-2C38-DF3D-1E7AC408ED31}"/>
              </a:ext>
            </a:extLst>
          </p:cNvPr>
          <p:cNvGrpSpPr/>
          <p:nvPr/>
        </p:nvGrpSpPr>
        <p:grpSpPr>
          <a:xfrm>
            <a:off x="6779744" y="2647675"/>
            <a:ext cx="1892455" cy="2134188"/>
            <a:chOff x="6779744" y="2647675"/>
            <a:chExt cx="1892455" cy="2134188"/>
          </a:xfrm>
        </p:grpSpPr>
        <p:sp>
          <p:nvSpPr>
            <p:cNvPr id="31" name="Freeform: Shape 30">
              <a:extLst>
                <a:ext uri="{FF2B5EF4-FFF2-40B4-BE49-F238E27FC236}">
                  <a16:creationId xmlns:a16="http://schemas.microsoft.com/office/drawing/2014/main" id="{3AD3DD26-3F73-0802-45AC-C01D5B3FFCBB}"/>
                </a:ext>
              </a:extLst>
            </p:cNvPr>
            <p:cNvSpPr/>
            <p:nvPr/>
          </p:nvSpPr>
          <p:spPr>
            <a:xfrm>
              <a:off x="6833403" y="2647675"/>
              <a:ext cx="1838796" cy="2134188"/>
            </a:xfrm>
            <a:custGeom>
              <a:avLst/>
              <a:gdLst>
                <a:gd name="connsiteX0" fmla="*/ 1331879 w 2009890"/>
                <a:gd name="connsiteY0" fmla="*/ 335850 h 2332767"/>
                <a:gd name="connsiteX1" fmla="*/ 1062131 w 2009890"/>
                <a:gd name="connsiteY1" fmla="*/ 201833 h 2332767"/>
                <a:gd name="connsiteX2" fmla="*/ 183545 w 2009890"/>
                <a:gd name="connsiteY2" fmla="*/ 401858 h 2332767"/>
                <a:gd name="connsiteX3" fmla="*/ 199928 w 2009890"/>
                <a:gd name="connsiteY3" fmla="*/ 587310 h 2332767"/>
                <a:gd name="connsiteX4" fmla="*/ -97 w 2009890"/>
                <a:gd name="connsiteY4" fmla="*/ 1203196 h 2332767"/>
                <a:gd name="connsiteX5" fmla="*/ 704086 w 2009890"/>
                <a:gd name="connsiteY5" fmla="*/ 1765171 h 2332767"/>
                <a:gd name="connsiteX6" fmla="*/ 1039526 w 2009890"/>
                <a:gd name="connsiteY6" fmla="*/ 1794963 h 2332767"/>
                <a:gd name="connsiteX7" fmla="*/ 1068799 w 2009890"/>
                <a:gd name="connsiteY7" fmla="*/ 2056446 h 2332767"/>
                <a:gd name="connsiteX8" fmla="*/ 1414556 w 2009890"/>
                <a:gd name="connsiteY8" fmla="*/ 2332671 h 2332767"/>
                <a:gd name="connsiteX9" fmla="*/ 1949290 w 2009890"/>
                <a:gd name="connsiteY9" fmla="*/ -97 h 2332767"/>
                <a:gd name="connsiteX10" fmla="*/ 1949289 w 2009890"/>
                <a:gd name="connsiteY10" fmla="*/ -97 h 2332767"/>
                <a:gd name="connsiteX11" fmla="*/ 1517236 w 2009890"/>
                <a:gd name="connsiteY11" fmla="*/ 98392 h 2332767"/>
                <a:gd name="connsiteX12" fmla="*/ 1331879 w 2009890"/>
                <a:gd name="connsiteY12" fmla="*/ 335850 h 23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890" h="2332767">
                  <a:moveTo>
                    <a:pt x="1331879" y="335850"/>
                  </a:moveTo>
                  <a:cubicBezTo>
                    <a:pt x="1221543" y="360942"/>
                    <a:pt x="1108785" y="304922"/>
                    <a:pt x="1062131" y="201833"/>
                  </a:cubicBezTo>
                  <a:lnTo>
                    <a:pt x="183545" y="401858"/>
                  </a:lnTo>
                  <a:cubicBezTo>
                    <a:pt x="194462" y="463072"/>
                    <a:pt x="199945" y="525131"/>
                    <a:pt x="199928" y="587310"/>
                  </a:cubicBezTo>
                  <a:cubicBezTo>
                    <a:pt x="200293" y="808629"/>
                    <a:pt x="130240" y="1024326"/>
                    <a:pt x="-97" y="1203196"/>
                  </a:cubicBezTo>
                  <a:lnTo>
                    <a:pt x="704086" y="1765171"/>
                  </a:lnTo>
                  <a:cubicBezTo>
                    <a:pt x="804942" y="1680769"/>
                    <a:pt x="955123" y="1694107"/>
                    <a:pt x="1039526" y="1794963"/>
                  </a:cubicBezTo>
                  <a:cubicBezTo>
                    <a:pt x="1100924" y="1868330"/>
                    <a:pt x="1112453" y="1971318"/>
                    <a:pt x="1068799" y="2056446"/>
                  </a:cubicBezTo>
                  <a:lnTo>
                    <a:pt x="1414556" y="2332671"/>
                  </a:lnTo>
                  <a:cubicBezTo>
                    <a:pt x="1924890" y="1670472"/>
                    <a:pt x="2120238" y="818270"/>
                    <a:pt x="1949290" y="-97"/>
                  </a:cubicBezTo>
                  <a:lnTo>
                    <a:pt x="1949289" y="-97"/>
                  </a:lnTo>
                  <a:lnTo>
                    <a:pt x="1517236" y="98392"/>
                  </a:lnTo>
                  <a:cubicBezTo>
                    <a:pt x="1519726" y="211534"/>
                    <a:pt x="1442241" y="310799"/>
                    <a:pt x="1331879" y="335850"/>
                  </a:cubicBezTo>
                  <a:close/>
                </a:path>
              </a:pathLst>
            </a:custGeom>
            <a:solidFill>
              <a:srgbClr val="41BBEC"/>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E148AA71-8B85-131A-9095-205875E7762A}"/>
                </a:ext>
              </a:extLst>
            </p:cNvPr>
            <p:cNvSpPr/>
            <p:nvPr/>
          </p:nvSpPr>
          <p:spPr>
            <a:xfrm>
              <a:off x="6833403" y="2913718"/>
              <a:ext cx="640492" cy="1120556"/>
            </a:xfrm>
            <a:custGeom>
              <a:avLst/>
              <a:gdLst>
                <a:gd name="connsiteX0" fmla="*/ 199928 w 700088"/>
                <a:gd name="connsiteY0" fmla="*/ 296512 h 1224820"/>
                <a:gd name="connsiteX1" fmla="*/ -97 w 700088"/>
                <a:gd name="connsiteY1" fmla="*/ 912398 h 1224820"/>
                <a:gd name="connsiteX2" fmla="*/ 390428 w 700088"/>
                <a:gd name="connsiteY2" fmla="*/ 1224723 h 1224820"/>
                <a:gd name="connsiteX3" fmla="*/ 699991 w 700088"/>
                <a:gd name="connsiteY3" fmla="*/ 296512 h 1224820"/>
                <a:gd name="connsiteX4" fmla="*/ 671416 w 700088"/>
                <a:gd name="connsiteY4" fmla="*/ -97 h 1224820"/>
                <a:gd name="connsiteX5" fmla="*/ 183450 w 700088"/>
                <a:gd name="connsiteY5" fmla="*/ 110869 h 1224820"/>
                <a:gd name="connsiteX6" fmla="*/ 199928 w 700088"/>
                <a:gd name="connsiteY6" fmla="*/ 296512 h 12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88" h="1224820">
                  <a:moveTo>
                    <a:pt x="199928" y="296512"/>
                  </a:moveTo>
                  <a:cubicBezTo>
                    <a:pt x="200293" y="517831"/>
                    <a:pt x="130240" y="733528"/>
                    <a:pt x="-97" y="912398"/>
                  </a:cubicBezTo>
                  <a:lnTo>
                    <a:pt x="390428" y="1224723"/>
                  </a:lnTo>
                  <a:cubicBezTo>
                    <a:pt x="591722" y="957170"/>
                    <a:pt x="700391" y="631331"/>
                    <a:pt x="699991" y="296512"/>
                  </a:cubicBezTo>
                  <a:cubicBezTo>
                    <a:pt x="699949" y="196957"/>
                    <a:pt x="690380" y="97635"/>
                    <a:pt x="671416" y="-97"/>
                  </a:cubicBezTo>
                  <a:lnTo>
                    <a:pt x="183450" y="110869"/>
                  </a:lnTo>
                  <a:cubicBezTo>
                    <a:pt x="194410" y="172143"/>
                    <a:pt x="199925" y="234266"/>
                    <a:pt x="199928" y="296512"/>
                  </a:cubicBezTo>
                  <a:close/>
                </a:path>
              </a:pathLst>
            </a:custGeom>
            <a:solidFill>
              <a:srgbClr val="41BBEC"/>
            </a:solidFill>
            <a:ln w="9525" cap="flat">
              <a:noFill/>
              <a:prstDash val="solid"/>
              <a:miter/>
            </a:ln>
          </p:spPr>
          <p:txBody>
            <a:bodyPr rtlCol="0" anchor="ctr"/>
            <a:lstStyle/>
            <a:p>
              <a:endParaRPr lang="en-US" dirty="0"/>
            </a:p>
          </p:txBody>
        </p:sp>
        <p:sp>
          <p:nvSpPr>
            <p:cNvPr id="54" name="TextBox 53">
              <a:extLst>
                <a:ext uri="{FF2B5EF4-FFF2-40B4-BE49-F238E27FC236}">
                  <a16:creationId xmlns:a16="http://schemas.microsoft.com/office/drawing/2014/main" id="{B7B58728-D909-85A1-FA14-31FF684EDF91}"/>
                </a:ext>
              </a:extLst>
            </p:cNvPr>
            <p:cNvSpPr txBox="1"/>
            <p:nvPr/>
          </p:nvSpPr>
          <p:spPr>
            <a:xfrm>
              <a:off x="7206292" y="3050341"/>
              <a:ext cx="133961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Analyzing Client’s Current Course of Action and Potential Alternative Course(s) of Action  </a:t>
              </a:r>
            </a:p>
          </p:txBody>
        </p:sp>
        <p:grpSp>
          <p:nvGrpSpPr>
            <p:cNvPr id="20" name="Group 19">
              <a:extLst>
                <a:ext uri="{FF2B5EF4-FFF2-40B4-BE49-F238E27FC236}">
                  <a16:creationId xmlns:a16="http://schemas.microsoft.com/office/drawing/2014/main" id="{E714A9F8-B431-9B13-2E31-736DF40E9402}"/>
                </a:ext>
              </a:extLst>
            </p:cNvPr>
            <p:cNvGrpSpPr/>
            <p:nvPr/>
          </p:nvGrpSpPr>
          <p:grpSpPr>
            <a:xfrm>
              <a:off x="6779744" y="3199036"/>
              <a:ext cx="395789" cy="366250"/>
              <a:chOff x="5841345" y="2047454"/>
              <a:chExt cx="395789" cy="366250"/>
            </a:xfrm>
          </p:grpSpPr>
          <p:sp>
            <p:nvSpPr>
              <p:cNvPr id="21" name="Oval 20">
                <a:extLst>
                  <a:ext uri="{FF2B5EF4-FFF2-40B4-BE49-F238E27FC236}">
                    <a16:creationId xmlns:a16="http://schemas.microsoft.com/office/drawing/2014/main" id="{A148C736-7028-F5A7-7411-0ED134A601CE}"/>
                  </a:ext>
                </a:extLst>
              </p:cNvPr>
              <p:cNvSpPr/>
              <p:nvPr/>
            </p:nvSpPr>
            <p:spPr>
              <a:xfrm>
                <a:off x="5856529" y="2047454"/>
                <a:ext cx="366250" cy="366250"/>
              </a:xfrm>
              <a:prstGeom prst="ellipse">
                <a:avLst/>
              </a:prstGeom>
              <a:solidFill>
                <a:srgbClr val="41BB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22" name="TextBox 21">
                <a:extLst>
                  <a:ext uri="{FF2B5EF4-FFF2-40B4-BE49-F238E27FC236}">
                    <a16:creationId xmlns:a16="http://schemas.microsoft.com/office/drawing/2014/main" id="{B3498D15-AFB2-D77B-0C93-292E16ABDFDC}"/>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3</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68" name="Group 67">
            <a:extLst>
              <a:ext uri="{FF2B5EF4-FFF2-40B4-BE49-F238E27FC236}">
                <a16:creationId xmlns:a16="http://schemas.microsoft.com/office/drawing/2014/main" id="{A378C6EA-8D6D-406D-08A3-FDE6B3D69DDB}"/>
              </a:ext>
            </a:extLst>
          </p:cNvPr>
          <p:cNvGrpSpPr/>
          <p:nvPr/>
        </p:nvGrpSpPr>
        <p:grpSpPr>
          <a:xfrm>
            <a:off x="6100453" y="3816681"/>
            <a:ext cx="1972715" cy="1982474"/>
            <a:chOff x="6100453" y="3816681"/>
            <a:chExt cx="1972715" cy="1982474"/>
          </a:xfrm>
        </p:grpSpPr>
        <p:sp>
          <p:nvSpPr>
            <p:cNvPr id="32" name="Freeform: Shape 31">
              <a:extLst>
                <a:ext uri="{FF2B5EF4-FFF2-40B4-BE49-F238E27FC236}">
                  <a16:creationId xmlns:a16="http://schemas.microsoft.com/office/drawing/2014/main" id="{A34B85E5-F735-4E3C-E75C-12265103C03E}"/>
                </a:ext>
              </a:extLst>
            </p:cNvPr>
            <p:cNvSpPr/>
            <p:nvPr/>
          </p:nvSpPr>
          <p:spPr>
            <a:xfrm>
              <a:off x="6100453" y="3817029"/>
              <a:ext cx="1972715" cy="1982126"/>
            </a:xfrm>
            <a:custGeom>
              <a:avLst/>
              <a:gdLst>
                <a:gd name="connsiteX0" fmla="*/ 1509139 w 2156269"/>
                <a:gd name="connsiteY0" fmla="*/ 856296 h 2166556"/>
                <a:gd name="connsiteX1" fmla="*/ 1445703 w 2156269"/>
                <a:gd name="connsiteY1" fmla="*/ 561878 h 2166556"/>
                <a:gd name="connsiteX2" fmla="*/ 741424 w 2156269"/>
                <a:gd name="connsiteY2" fmla="*/ -97 h 2166556"/>
                <a:gd name="connsiteX3" fmla="*/ 379 w 2156269"/>
                <a:gd name="connsiteY3" fmla="*/ 356138 h 2166556"/>
                <a:gd name="connsiteX4" fmla="*/ -97 w 2156269"/>
                <a:gd name="connsiteY4" fmla="*/ 1257393 h 2166556"/>
                <a:gd name="connsiteX5" fmla="*/ 185879 w 2156269"/>
                <a:gd name="connsiteY5" fmla="*/ 1538142 h 2166556"/>
                <a:gd name="connsiteX6" fmla="*/ -97 w 2156269"/>
                <a:gd name="connsiteY6" fmla="*/ 1724118 h 2166556"/>
                <a:gd name="connsiteX7" fmla="*/ -97 w 2156269"/>
                <a:gd name="connsiteY7" fmla="*/ 2166460 h 2166556"/>
                <a:gd name="connsiteX8" fmla="*/ 2156173 w 2156269"/>
                <a:gd name="connsiteY8" fmla="*/ 1129282 h 2166556"/>
                <a:gd name="connsiteX9" fmla="*/ 1810415 w 2156269"/>
                <a:gd name="connsiteY9" fmla="*/ 853058 h 2166556"/>
                <a:gd name="connsiteX10" fmla="*/ 1509139 w 2156269"/>
                <a:gd name="connsiteY10" fmla="*/ 856296 h 216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269" h="2166556">
                  <a:moveTo>
                    <a:pt x="1509139" y="856296"/>
                  </a:moveTo>
                  <a:cubicBezTo>
                    <a:pt x="1420736" y="785688"/>
                    <a:pt x="1394221" y="662626"/>
                    <a:pt x="1445703" y="561878"/>
                  </a:cubicBezTo>
                  <a:lnTo>
                    <a:pt x="741424" y="-97"/>
                  </a:lnTo>
                  <a:cubicBezTo>
                    <a:pt x="553459" y="214912"/>
                    <a:pt x="285692" y="343632"/>
                    <a:pt x="379" y="356138"/>
                  </a:cubicBezTo>
                  <a:lnTo>
                    <a:pt x="-97" y="1257393"/>
                  </a:lnTo>
                  <a:cubicBezTo>
                    <a:pt x="128786" y="1283564"/>
                    <a:pt x="212050" y="1409260"/>
                    <a:pt x="185879" y="1538142"/>
                  </a:cubicBezTo>
                  <a:cubicBezTo>
                    <a:pt x="166851" y="1631851"/>
                    <a:pt x="93613" y="1705090"/>
                    <a:pt x="-97" y="1724118"/>
                  </a:cubicBezTo>
                  <a:lnTo>
                    <a:pt x="-97" y="2166460"/>
                  </a:lnTo>
                  <a:cubicBezTo>
                    <a:pt x="835960" y="2153589"/>
                    <a:pt x="1624241" y="1774422"/>
                    <a:pt x="2156173" y="1129282"/>
                  </a:cubicBezTo>
                  <a:lnTo>
                    <a:pt x="1810415" y="853058"/>
                  </a:lnTo>
                  <a:cubicBezTo>
                    <a:pt x="1723524" y="925608"/>
                    <a:pt x="1597569" y="926962"/>
                    <a:pt x="1509139" y="856296"/>
                  </a:cubicBezTo>
                  <a:close/>
                </a:path>
              </a:pathLst>
            </a:custGeom>
            <a:solidFill>
              <a:srgbClr val="3D72B8"/>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CE14742-C8A4-54FB-EE2F-BAEF7DF4D021}"/>
                </a:ext>
              </a:extLst>
            </p:cNvPr>
            <p:cNvSpPr/>
            <p:nvPr/>
          </p:nvSpPr>
          <p:spPr>
            <a:xfrm>
              <a:off x="6100889" y="3816681"/>
              <a:ext cx="1035941" cy="783752"/>
            </a:xfrm>
            <a:custGeom>
              <a:avLst/>
              <a:gdLst>
                <a:gd name="connsiteX0" fmla="*/ -97 w 1132332"/>
                <a:gd name="connsiteY0" fmla="*/ 356138 h 856678"/>
                <a:gd name="connsiteX1" fmla="*/ -97 w 1132332"/>
                <a:gd name="connsiteY1" fmla="*/ 856581 h 856678"/>
                <a:gd name="connsiteX2" fmla="*/ 1132235 w 1132332"/>
                <a:gd name="connsiteY2" fmla="*/ 312132 h 856678"/>
                <a:gd name="connsiteX3" fmla="*/ 741710 w 1132332"/>
                <a:gd name="connsiteY3" fmla="*/ -97 h 856678"/>
                <a:gd name="connsiteX4" fmla="*/ -97 w 1132332"/>
                <a:gd name="connsiteY4" fmla="*/ 356138 h 85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332" h="856678">
                  <a:moveTo>
                    <a:pt x="-97" y="356138"/>
                  </a:moveTo>
                  <a:lnTo>
                    <a:pt x="-97" y="856581"/>
                  </a:lnTo>
                  <a:cubicBezTo>
                    <a:pt x="437455" y="843795"/>
                    <a:pt x="849020" y="645905"/>
                    <a:pt x="1132235" y="312132"/>
                  </a:cubicBezTo>
                  <a:lnTo>
                    <a:pt x="741710" y="-97"/>
                  </a:lnTo>
                  <a:cubicBezTo>
                    <a:pt x="553564" y="215099"/>
                    <a:pt x="285485" y="343838"/>
                    <a:pt x="-97" y="356138"/>
                  </a:cubicBezTo>
                  <a:close/>
                </a:path>
              </a:pathLst>
            </a:custGeom>
            <a:solidFill>
              <a:srgbClr val="3D72B8"/>
            </a:solidFill>
            <a:ln w="9525" cap="flat">
              <a:noFill/>
              <a:prstDash val="solid"/>
              <a:miter/>
            </a:ln>
          </p:spPr>
          <p:txBody>
            <a:bodyPr rtlCol="0" anchor="ctr"/>
            <a:lstStyle/>
            <a:p>
              <a:endParaRPr lang="en-US" dirty="0"/>
            </a:p>
          </p:txBody>
        </p:sp>
        <p:sp>
          <p:nvSpPr>
            <p:cNvPr id="57" name="TextBox 56">
              <a:extLst>
                <a:ext uri="{FF2B5EF4-FFF2-40B4-BE49-F238E27FC236}">
                  <a16:creationId xmlns:a16="http://schemas.microsoft.com/office/drawing/2014/main" id="{B64F73A1-431F-29C5-76B6-142FF2F2991E}"/>
                </a:ext>
              </a:extLst>
            </p:cNvPr>
            <p:cNvSpPr txBox="1"/>
            <p:nvPr/>
          </p:nvSpPr>
          <p:spPr>
            <a:xfrm>
              <a:off x="6258318" y="4407628"/>
              <a:ext cx="13396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Developing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Planning Recommendation</a:t>
              </a:r>
            </a:p>
          </p:txBody>
        </p:sp>
        <p:grpSp>
          <p:nvGrpSpPr>
            <p:cNvPr id="23" name="Group 22">
              <a:extLst>
                <a:ext uri="{FF2B5EF4-FFF2-40B4-BE49-F238E27FC236}">
                  <a16:creationId xmlns:a16="http://schemas.microsoft.com/office/drawing/2014/main" id="{D142401E-F6E0-1535-7C9C-121FA14F096C}"/>
                </a:ext>
              </a:extLst>
            </p:cNvPr>
            <p:cNvGrpSpPr/>
            <p:nvPr/>
          </p:nvGrpSpPr>
          <p:grpSpPr>
            <a:xfrm>
              <a:off x="6268809" y="3856019"/>
              <a:ext cx="395789" cy="366250"/>
              <a:chOff x="5841345" y="2047454"/>
              <a:chExt cx="395789" cy="366250"/>
            </a:xfrm>
          </p:grpSpPr>
          <p:sp>
            <p:nvSpPr>
              <p:cNvPr id="27" name="Oval 26">
                <a:extLst>
                  <a:ext uri="{FF2B5EF4-FFF2-40B4-BE49-F238E27FC236}">
                    <a16:creationId xmlns:a16="http://schemas.microsoft.com/office/drawing/2014/main" id="{61E46919-E5C4-856F-0C5F-0E8D86BBFD7A}"/>
                  </a:ext>
                </a:extLst>
              </p:cNvPr>
              <p:cNvSpPr/>
              <p:nvPr/>
            </p:nvSpPr>
            <p:spPr>
              <a:xfrm>
                <a:off x="5856529" y="2047454"/>
                <a:ext cx="366250" cy="366250"/>
              </a:xfrm>
              <a:prstGeom prst="ellipse">
                <a:avLst/>
              </a:prstGeom>
              <a:solidFill>
                <a:srgbClr val="3D72B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41" name="TextBox 40">
                <a:extLst>
                  <a:ext uri="{FF2B5EF4-FFF2-40B4-BE49-F238E27FC236}">
                    <a16:creationId xmlns:a16="http://schemas.microsoft.com/office/drawing/2014/main" id="{E0180C89-943B-6864-FD39-E78CB5297C00}"/>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4</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71" name="Group 70">
            <a:extLst>
              <a:ext uri="{FF2B5EF4-FFF2-40B4-BE49-F238E27FC236}">
                <a16:creationId xmlns:a16="http://schemas.microsoft.com/office/drawing/2014/main" id="{046FE8B5-8F7C-93EE-38DC-5736BB625F0B}"/>
              </a:ext>
            </a:extLst>
          </p:cNvPr>
          <p:cNvGrpSpPr/>
          <p:nvPr/>
        </p:nvGrpSpPr>
        <p:grpSpPr>
          <a:xfrm>
            <a:off x="4040597" y="3815896"/>
            <a:ext cx="1973063" cy="1982823"/>
            <a:chOff x="4040597" y="3815896"/>
            <a:chExt cx="1973063" cy="1982823"/>
          </a:xfrm>
        </p:grpSpPr>
        <p:sp>
          <p:nvSpPr>
            <p:cNvPr id="29" name="Freeform: Shape 28">
              <a:extLst>
                <a:ext uri="{FF2B5EF4-FFF2-40B4-BE49-F238E27FC236}">
                  <a16:creationId xmlns:a16="http://schemas.microsoft.com/office/drawing/2014/main" id="{39E180CF-1D1C-03DD-F6B7-7F4E294A91F7}"/>
                </a:ext>
              </a:extLst>
            </p:cNvPr>
            <p:cNvSpPr/>
            <p:nvPr/>
          </p:nvSpPr>
          <p:spPr>
            <a:xfrm>
              <a:off x="4040597" y="3815984"/>
              <a:ext cx="1973063" cy="1982735"/>
            </a:xfrm>
            <a:custGeom>
              <a:avLst/>
              <a:gdLst>
                <a:gd name="connsiteX0" fmla="*/ 1965577 w 2156650"/>
                <a:gd name="connsiteY0" fmla="*/ 1491518 h 2167222"/>
                <a:gd name="connsiteX1" fmla="*/ 2156078 w 2156650"/>
                <a:gd name="connsiteY1" fmla="*/ 1258251 h 2167222"/>
                <a:gd name="connsiteX2" fmla="*/ 2156554 w 2156650"/>
                <a:gd name="connsiteY2" fmla="*/ 356995 h 2167222"/>
                <a:gd name="connsiteX3" fmla="*/ 1415890 w 2156650"/>
                <a:gd name="connsiteY3" fmla="*/ -97 h 2167222"/>
                <a:gd name="connsiteX4" fmla="*/ 711040 w 2156650"/>
                <a:gd name="connsiteY4" fmla="*/ 561878 h 2167222"/>
                <a:gd name="connsiteX5" fmla="*/ 607435 w 2156650"/>
                <a:gd name="connsiteY5" fmla="*/ 882304 h 2167222"/>
                <a:gd name="connsiteX6" fmla="*/ 346042 w 2156650"/>
                <a:gd name="connsiteY6" fmla="*/ 852771 h 2167222"/>
                <a:gd name="connsiteX7" fmla="*/ -97 w 2156650"/>
                <a:gd name="connsiteY7" fmla="*/ 1128996 h 2167222"/>
                <a:gd name="connsiteX8" fmla="*/ 2155696 w 2156650"/>
                <a:gd name="connsiteY8" fmla="*/ 2167126 h 2167222"/>
                <a:gd name="connsiteX9" fmla="*/ 2155696 w 2156650"/>
                <a:gd name="connsiteY9" fmla="*/ 1724880 h 2167222"/>
                <a:gd name="connsiteX10" fmla="*/ 1965577 w 2156650"/>
                <a:gd name="connsiteY10" fmla="*/ 1491518 h 216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650" h="2167222">
                  <a:moveTo>
                    <a:pt x="1965577" y="1491518"/>
                  </a:moveTo>
                  <a:cubicBezTo>
                    <a:pt x="1965600" y="1378381"/>
                    <a:pt x="2045226" y="1280878"/>
                    <a:pt x="2156078" y="1258251"/>
                  </a:cubicBezTo>
                  <a:lnTo>
                    <a:pt x="2156554" y="356995"/>
                  </a:lnTo>
                  <a:cubicBezTo>
                    <a:pt x="1871239" y="344190"/>
                    <a:pt x="1603600" y="215155"/>
                    <a:pt x="1415890" y="-97"/>
                  </a:cubicBezTo>
                  <a:lnTo>
                    <a:pt x="711040" y="561878"/>
                  </a:lnTo>
                  <a:cubicBezTo>
                    <a:pt x="770913" y="678971"/>
                    <a:pt x="724528" y="822431"/>
                    <a:pt x="607435" y="882304"/>
                  </a:cubicBezTo>
                  <a:cubicBezTo>
                    <a:pt x="522279" y="925848"/>
                    <a:pt x="419335" y="914216"/>
                    <a:pt x="346042" y="852771"/>
                  </a:cubicBezTo>
                  <a:lnTo>
                    <a:pt x="-97" y="1128996"/>
                  </a:lnTo>
                  <a:cubicBezTo>
                    <a:pt x="531530" y="1774388"/>
                    <a:pt x="1319645" y="2153907"/>
                    <a:pt x="2155696" y="2167126"/>
                  </a:cubicBezTo>
                  <a:lnTo>
                    <a:pt x="2155696" y="1724880"/>
                  </a:lnTo>
                  <a:cubicBezTo>
                    <a:pt x="2044961" y="1702088"/>
                    <a:pt x="1965517" y="1604574"/>
                    <a:pt x="1965577" y="1491518"/>
                  </a:cubicBezTo>
                  <a:close/>
                </a:path>
              </a:pathLst>
            </a:custGeom>
            <a:solidFill>
              <a:srgbClr val="CDE9F5"/>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0E51B1B7-8A9E-E6C2-EFAC-6D117A3E8ABE}"/>
                </a:ext>
              </a:extLst>
            </p:cNvPr>
            <p:cNvSpPr/>
            <p:nvPr/>
          </p:nvSpPr>
          <p:spPr>
            <a:xfrm>
              <a:off x="4978155" y="3815896"/>
              <a:ext cx="1035331" cy="784450"/>
            </a:xfrm>
            <a:custGeom>
              <a:avLst/>
              <a:gdLst>
                <a:gd name="connsiteX0" fmla="*/ 391190 w 1131665"/>
                <a:gd name="connsiteY0" fmla="*/ -97 h 857440"/>
                <a:gd name="connsiteX1" fmla="*/ -97 w 1131665"/>
                <a:gd name="connsiteY1" fmla="*/ 311751 h 857440"/>
                <a:gd name="connsiteX2" fmla="*/ 1131568 w 1131665"/>
                <a:gd name="connsiteY2" fmla="*/ 857344 h 857440"/>
                <a:gd name="connsiteX3" fmla="*/ 1131568 w 1131665"/>
                <a:gd name="connsiteY3" fmla="*/ 356995 h 857440"/>
                <a:gd name="connsiteX4" fmla="*/ 391190 w 1131665"/>
                <a:gd name="connsiteY4" fmla="*/ -97 h 85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665" h="857440">
                  <a:moveTo>
                    <a:pt x="391190" y="-97"/>
                  </a:moveTo>
                  <a:lnTo>
                    <a:pt x="-97" y="311751"/>
                  </a:lnTo>
                  <a:cubicBezTo>
                    <a:pt x="282739" y="645800"/>
                    <a:pt x="694065" y="844106"/>
                    <a:pt x="1131568" y="857344"/>
                  </a:cubicBezTo>
                  <a:lnTo>
                    <a:pt x="1131568" y="356995"/>
                  </a:lnTo>
                  <a:cubicBezTo>
                    <a:pt x="846354" y="344113"/>
                    <a:pt x="578833" y="215085"/>
                    <a:pt x="391190" y="-97"/>
                  </a:cubicBezTo>
                  <a:close/>
                </a:path>
              </a:pathLst>
            </a:custGeom>
            <a:solidFill>
              <a:srgbClr val="CDE9F5"/>
            </a:solidFill>
            <a:ln w="9525" cap="flat">
              <a:noFill/>
              <a:prstDash val="solid"/>
              <a:miter/>
            </a:ln>
          </p:spPr>
          <p:txBody>
            <a:bodyPr rtlCol="0" anchor="ctr"/>
            <a:lstStyle/>
            <a:p>
              <a:endParaRPr lang="en-US" dirty="0"/>
            </a:p>
          </p:txBody>
        </p:sp>
        <p:sp>
          <p:nvSpPr>
            <p:cNvPr id="58" name="TextBox 57">
              <a:extLst>
                <a:ext uri="{FF2B5EF4-FFF2-40B4-BE49-F238E27FC236}">
                  <a16:creationId xmlns:a16="http://schemas.microsoft.com/office/drawing/2014/main" id="{DA76A0F8-3EE0-1842-417F-03C29EC4F62C}"/>
                </a:ext>
              </a:extLst>
            </p:cNvPr>
            <p:cNvSpPr txBox="1"/>
            <p:nvPr/>
          </p:nvSpPr>
          <p:spPr>
            <a:xfrm>
              <a:off x="4524937" y="4383691"/>
              <a:ext cx="13519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Presenting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 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Recommendation</a:t>
              </a:r>
            </a:p>
          </p:txBody>
        </p:sp>
        <p:grpSp>
          <p:nvGrpSpPr>
            <p:cNvPr id="46" name="Group 45">
              <a:extLst>
                <a:ext uri="{FF2B5EF4-FFF2-40B4-BE49-F238E27FC236}">
                  <a16:creationId xmlns:a16="http://schemas.microsoft.com/office/drawing/2014/main" id="{8F28ED96-2298-D9A5-B00E-7516BAF27943}"/>
                </a:ext>
              </a:extLst>
            </p:cNvPr>
            <p:cNvGrpSpPr/>
            <p:nvPr/>
          </p:nvGrpSpPr>
          <p:grpSpPr>
            <a:xfrm>
              <a:off x="5453753" y="3840443"/>
              <a:ext cx="395789" cy="366250"/>
              <a:chOff x="5841345" y="2047454"/>
              <a:chExt cx="395789" cy="366250"/>
            </a:xfrm>
          </p:grpSpPr>
          <p:sp>
            <p:nvSpPr>
              <p:cNvPr id="51" name="Oval 50">
                <a:extLst>
                  <a:ext uri="{FF2B5EF4-FFF2-40B4-BE49-F238E27FC236}">
                    <a16:creationId xmlns:a16="http://schemas.microsoft.com/office/drawing/2014/main" id="{BBF3D924-B530-B038-2A90-9AB9866C8A41}"/>
                  </a:ext>
                </a:extLst>
              </p:cNvPr>
              <p:cNvSpPr/>
              <p:nvPr/>
            </p:nvSpPr>
            <p:spPr>
              <a:xfrm>
                <a:off x="5856529" y="2047454"/>
                <a:ext cx="366250" cy="366250"/>
              </a:xfrm>
              <a:prstGeom prst="ellipse">
                <a:avLst/>
              </a:prstGeom>
              <a:solidFill>
                <a:srgbClr val="CDE9F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52" name="TextBox 51">
                <a:extLst>
                  <a:ext uri="{FF2B5EF4-FFF2-40B4-BE49-F238E27FC236}">
                    <a16:creationId xmlns:a16="http://schemas.microsoft.com/office/drawing/2014/main" id="{09F27BF7-1DEA-CBB8-3005-6C2B61DC61A1}"/>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5</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72" name="Group 71">
            <a:extLst>
              <a:ext uri="{FF2B5EF4-FFF2-40B4-BE49-F238E27FC236}">
                <a16:creationId xmlns:a16="http://schemas.microsoft.com/office/drawing/2014/main" id="{E0AF5942-9D70-FD7D-2792-E625B62593D1}"/>
              </a:ext>
            </a:extLst>
          </p:cNvPr>
          <p:cNvGrpSpPr/>
          <p:nvPr/>
        </p:nvGrpSpPr>
        <p:grpSpPr>
          <a:xfrm>
            <a:off x="3443600" y="2645235"/>
            <a:ext cx="1869563" cy="2134537"/>
            <a:chOff x="3443600" y="2645235"/>
            <a:chExt cx="1869563" cy="2134537"/>
          </a:xfrm>
        </p:grpSpPr>
        <p:sp>
          <p:nvSpPr>
            <p:cNvPr id="25" name="Freeform: Shape 24">
              <a:extLst>
                <a:ext uri="{FF2B5EF4-FFF2-40B4-BE49-F238E27FC236}">
                  <a16:creationId xmlns:a16="http://schemas.microsoft.com/office/drawing/2014/main" id="{3890ACCC-626B-CEFC-057E-00B24FBE3C5C}"/>
                </a:ext>
              </a:extLst>
            </p:cNvPr>
            <p:cNvSpPr/>
            <p:nvPr/>
          </p:nvSpPr>
          <p:spPr>
            <a:xfrm>
              <a:off x="3443600" y="2645235"/>
              <a:ext cx="1838244" cy="2134537"/>
            </a:xfrm>
            <a:custGeom>
              <a:avLst/>
              <a:gdLst>
                <a:gd name="connsiteX0" fmla="*/ 1003159 w 2009286"/>
                <a:gd name="connsiteY0" fmla="*/ 1763076 h 2333148"/>
                <a:gd name="connsiteX1" fmla="*/ 1304339 w 2009286"/>
                <a:gd name="connsiteY1" fmla="*/ 1766600 h 2333148"/>
                <a:gd name="connsiteX2" fmla="*/ 2009189 w 2009286"/>
                <a:gd name="connsiteY2" fmla="*/ 1204625 h 2333148"/>
                <a:gd name="connsiteX3" fmla="*/ 1809640 w 2009286"/>
                <a:gd name="connsiteY3" fmla="*/ 589977 h 2333148"/>
                <a:gd name="connsiteX4" fmla="*/ 1826214 w 2009286"/>
                <a:gd name="connsiteY4" fmla="*/ 403192 h 2333148"/>
                <a:gd name="connsiteX5" fmla="*/ 947818 w 2009286"/>
                <a:gd name="connsiteY5" fmla="*/ 202500 h 2333148"/>
                <a:gd name="connsiteX6" fmla="*/ 632588 w 2009286"/>
                <a:gd name="connsiteY6" fmla="*/ 320976 h 2333148"/>
                <a:gd name="connsiteX7" fmla="*/ 492905 w 2009286"/>
                <a:gd name="connsiteY7" fmla="*/ 98582 h 2333148"/>
                <a:gd name="connsiteX8" fmla="*/ 61041 w 2009286"/>
                <a:gd name="connsiteY8" fmla="*/ -97 h 2333148"/>
                <a:gd name="connsiteX9" fmla="*/ 61041 w 2009286"/>
                <a:gd name="connsiteY9" fmla="*/ -97 h 2333148"/>
                <a:gd name="connsiteX10" fmla="*/ 593298 w 2009286"/>
                <a:gd name="connsiteY10" fmla="*/ 2333052 h 2333148"/>
                <a:gd name="connsiteX11" fmla="*/ 939341 w 2009286"/>
                <a:gd name="connsiteY11" fmla="*/ 2057303 h 2333148"/>
                <a:gd name="connsiteX12" fmla="*/ 1003159 w 2009286"/>
                <a:gd name="connsiteY12" fmla="*/ 1763076 h 233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286" h="2333148">
                  <a:moveTo>
                    <a:pt x="1003159" y="1763076"/>
                  </a:moveTo>
                  <a:cubicBezTo>
                    <a:pt x="1091639" y="1692544"/>
                    <a:pt x="1217534" y="1694017"/>
                    <a:pt x="1304339" y="1766600"/>
                  </a:cubicBezTo>
                  <a:lnTo>
                    <a:pt x="2009189" y="1204625"/>
                  </a:lnTo>
                  <a:cubicBezTo>
                    <a:pt x="1879230" y="1026060"/>
                    <a:pt x="1809354" y="810827"/>
                    <a:pt x="1809640" y="589977"/>
                  </a:cubicBezTo>
                  <a:cubicBezTo>
                    <a:pt x="1809633" y="527348"/>
                    <a:pt x="1815179" y="464841"/>
                    <a:pt x="1826214" y="403192"/>
                  </a:cubicBezTo>
                  <a:lnTo>
                    <a:pt x="947818" y="202500"/>
                  </a:lnTo>
                  <a:cubicBezTo>
                    <a:pt x="893486" y="322265"/>
                    <a:pt x="752353" y="375308"/>
                    <a:pt x="632588" y="320976"/>
                  </a:cubicBezTo>
                  <a:cubicBezTo>
                    <a:pt x="545661" y="281541"/>
                    <a:pt x="490684" y="194009"/>
                    <a:pt x="492905" y="98582"/>
                  </a:cubicBezTo>
                  <a:lnTo>
                    <a:pt x="61041" y="-97"/>
                  </a:lnTo>
                  <a:lnTo>
                    <a:pt x="61041" y="-97"/>
                  </a:lnTo>
                  <a:cubicBezTo>
                    <a:pt x="-110797" y="818030"/>
                    <a:pt x="83650" y="1670391"/>
                    <a:pt x="593298" y="2333052"/>
                  </a:cubicBezTo>
                  <a:lnTo>
                    <a:pt x="939341" y="2057303"/>
                  </a:lnTo>
                  <a:cubicBezTo>
                    <a:pt x="888049" y="1956516"/>
                    <a:pt x="914719" y="1833555"/>
                    <a:pt x="1003159" y="1763076"/>
                  </a:cubicBezTo>
                  <a:close/>
                </a:path>
              </a:pathLst>
            </a:custGeom>
            <a:solidFill>
              <a:srgbClr val="8DC73F"/>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F6E79EC5-91EF-D64C-B96B-A6019536A050}"/>
                </a:ext>
              </a:extLst>
            </p:cNvPr>
            <p:cNvSpPr/>
            <p:nvPr/>
          </p:nvSpPr>
          <p:spPr>
            <a:xfrm>
              <a:off x="4641777" y="2912237"/>
              <a:ext cx="640502" cy="1120904"/>
            </a:xfrm>
            <a:custGeom>
              <a:avLst/>
              <a:gdLst>
                <a:gd name="connsiteX0" fmla="*/ 499978 w 700099"/>
                <a:gd name="connsiteY0" fmla="*/ 298131 h 1225200"/>
                <a:gd name="connsiteX1" fmla="*/ 516551 w 700099"/>
                <a:gd name="connsiteY1" fmla="*/ 111346 h 1225200"/>
                <a:gd name="connsiteX2" fmla="*/ 28776 w 700099"/>
                <a:gd name="connsiteY2" fmla="*/ -97 h 1225200"/>
                <a:gd name="connsiteX3" fmla="*/ 308049 w 700099"/>
                <a:gd name="connsiteY3" fmla="*/ 1225104 h 1225200"/>
                <a:gd name="connsiteX4" fmla="*/ 700003 w 700099"/>
                <a:gd name="connsiteY4" fmla="*/ 913160 h 1225200"/>
                <a:gd name="connsiteX5" fmla="*/ 499978 w 700099"/>
                <a:gd name="connsiteY5" fmla="*/ 298131 h 12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099" h="1225200">
                  <a:moveTo>
                    <a:pt x="499978" y="298131"/>
                  </a:moveTo>
                  <a:cubicBezTo>
                    <a:pt x="499970" y="235501"/>
                    <a:pt x="505516" y="172995"/>
                    <a:pt x="516551" y="111346"/>
                  </a:cubicBezTo>
                  <a:lnTo>
                    <a:pt x="28776" y="-97"/>
                  </a:lnTo>
                  <a:cubicBezTo>
                    <a:pt x="-55295" y="429416"/>
                    <a:pt x="46147" y="874452"/>
                    <a:pt x="308049" y="1225104"/>
                  </a:cubicBezTo>
                  <a:lnTo>
                    <a:pt x="700003" y="913160"/>
                  </a:lnTo>
                  <a:cubicBezTo>
                    <a:pt x="569797" y="734547"/>
                    <a:pt x="499749" y="519164"/>
                    <a:pt x="499978" y="298131"/>
                  </a:cubicBezTo>
                  <a:close/>
                </a:path>
              </a:pathLst>
            </a:custGeom>
            <a:solidFill>
              <a:srgbClr val="8DC73F"/>
            </a:solidFill>
            <a:ln w="9525" cap="flat">
              <a:noFill/>
              <a:prstDash val="solid"/>
              <a:miter/>
            </a:ln>
          </p:spPr>
          <p:txBody>
            <a:bodyPr rtlCol="0" anchor="ctr"/>
            <a:lstStyle/>
            <a:p>
              <a:endParaRPr lang="en-US" dirty="0"/>
            </a:p>
          </p:txBody>
        </p:sp>
        <p:sp>
          <p:nvSpPr>
            <p:cNvPr id="59" name="TextBox 58">
              <a:extLst>
                <a:ext uri="{FF2B5EF4-FFF2-40B4-BE49-F238E27FC236}">
                  <a16:creationId xmlns:a16="http://schemas.microsoft.com/office/drawing/2014/main" id="{0B7F8C72-055F-3F27-06F6-54D63AE8D1A7}"/>
                </a:ext>
              </a:extLst>
            </p:cNvPr>
            <p:cNvSpPr txBox="1"/>
            <p:nvPr/>
          </p:nvSpPr>
          <p:spPr>
            <a:xfrm>
              <a:off x="3671591" y="3203448"/>
              <a:ext cx="1346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Implementing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 Planning Recommendation</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53" name="Group 52">
              <a:extLst>
                <a:ext uri="{FF2B5EF4-FFF2-40B4-BE49-F238E27FC236}">
                  <a16:creationId xmlns:a16="http://schemas.microsoft.com/office/drawing/2014/main" id="{7532C6BA-6C17-2BA1-8F15-229C05ED1E06}"/>
                </a:ext>
              </a:extLst>
            </p:cNvPr>
            <p:cNvGrpSpPr/>
            <p:nvPr/>
          </p:nvGrpSpPr>
          <p:grpSpPr>
            <a:xfrm>
              <a:off x="4917374" y="3203447"/>
              <a:ext cx="395789" cy="366250"/>
              <a:chOff x="5841345" y="2047454"/>
              <a:chExt cx="395789" cy="366250"/>
            </a:xfrm>
          </p:grpSpPr>
          <p:sp>
            <p:nvSpPr>
              <p:cNvPr id="55" name="Oval 54">
                <a:extLst>
                  <a:ext uri="{FF2B5EF4-FFF2-40B4-BE49-F238E27FC236}">
                    <a16:creationId xmlns:a16="http://schemas.microsoft.com/office/drawing/2014/main" id="{6FDD4493-8C9D-AC48-5BC0-E2BFCD640152}"/>
                  </a:ext>
                </a:extLst>
              </p:cNvPr>
              <p:cNvSpPr/>
              <p:nvPr/>
            </p:nvSpPr>
            <p:spPr>
              <a:xfrm>
                <a:off x="5856529" y="2047454"/>
                <a:ext cx="366250" cy="366250"/>
              </a:xfrm>
              <a:prstGeom prst="ellipse">
                <a:avLst/>
              </a:prstGeom>
              <a:solidFill>
                <a:srgbClr val="8DC73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56" name="TextBox 55">
                <a:extLst>
                  <a:ext uri="{FF2B5EF4-FFF2-40B4-BE49-F238E27FC236}">
                    <a16:creationId xmlns:a16="http://schemas.microsoft.com/office/drawing/2014/main" id="{C917EC62-A600-0F9A-B4C1-1497F7BFD04D}"/>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6</a:t>
                </a:r>
              </a:p>
            </p:txBody>
          </p:sp>
        </p:grpSp>
      </p:grpSp>
      <p:grpSp>
        <p:nvGrpSpPr>
          <p:cNvPr id="73" name="Group 72">
            <a:extLst>
              <a:ext uri="{FF2B5EF4-FFF2-40B4-BE49-F238E27FC236}">
                <a16:creationId xmlns:a16="http://schemas.microsoft.com/office/drawing/2014/main" id="{6A117A43-B1C7-10F9-D3F4-A1AFC0C796DF}"/>
              </a:ext>
            </a:extLst>
          </p:cNvPr>
          <p:cNvGrpSpPr/>
          <p:nvPr/>
        </p:nvGrpSpPr>
        <p:grpSpPr>
          <a:xfrm>
            <a:off x="3518966" y="848459"/>
            <a:ext cx="2084430" cy="2080771"/>
            <a:chOff x="3518966" y="848459"/>
            <a:chExt cx="2084430" cy="2080771"/>
          </a:xfrm>
        </p:grpSpPr>
        <p:sp>
          <p:nvSpPr>
            <p:cNvPr id="26" name="Freeform: Shape 25">
              <a:extLst>
                <a:ext uri="{FF2B5EF4-FFF2-40B4-BE49-F238E27FC236}">
                  <a16:creationId xmlns:a16="http://schemas.microsoft.com/office/drawing/2014/main" id="{6E73062F-FC16-4F6F-CC06-6D36123692CD}"/>
                </a:ext>
              </a:extLst>
            </p:cNvPr>
            <p:cNvSpPr/>
            <p:nvPr/>
          </p:nvSpPr>
          <p:spPr>
            <a:xfrm>
              <a:off x="3518966" y="848459"/>
              <a:ext cx="2084430" cy="2080770"/>
            </a:xfrm>
            <a:custGeom>
              <a:avLst/>
              <a:gdLst>
                <a:gd name="connsiteX0" fmla="*/ 701610 w 2278379"/>
                <a:gd name="connsiteY0" fmla="*/ 1835942 h 2274379"/>
                <a:gd name="connsiteX1" fmla="*/ 886680 w 2278379"/>
                <a:gd name="connsiteY1" fmla="*/ 2073591 h 2274379"/>
                <a:gd name="connsiteX2" fmla="*/ 1765362 w 2278379"/>
                <a:gd name="connsiteY2" fmla="*/ 2274283 h 2274379"/>
                <a:gd name="connsiteX3" fmla="*/ 2278283 w 2278379"/>
                <a:gd name="connsiteY3" fmla="*/ 1631345 h 2274379"/>
                <a:gd name="connsiteX4" fmla="*/ 1887758 w 2278379"/>
                <a:gd name="connsiteY4" fmla="*/ 819529 h 2274379"/>
                <a:gd name="connsiteX5" fmla="*/ 1598495 w 2278379"/>
                <a:gd name="connsiteY5" fmla="*/ 647094 h 2274379"/>
                <a:gd name="connsiteX6" fmla="*/ 1685256 w 2278379"/>
                <a:gd name="connsiteY6" fmla="*/ 399096 h 2274379"/>
                <a:gd name="connsiteX7" fmla="*/ 1493137 w 2278379"/>
                <a:gd name="connsiteY7" fmla="*/ -97 h 2274379"/>
                <a:gd name="connsiteX8" fmla="*/ -97 w 2278379"/>
                <a:gd name="connsiteY8" fmla="*/ 1870994 h 2274379"/>
                <a:gd name="connsiteX9" fmla="*/ 431862 w 2278379"/>
                <a:gd name="connsiteY9" fmla="*/ 1969673 h 2274379"/>
                <a:gd name="connsiteX10" fmla="*/ 701610 w 2278379"/>
                <a:gd name="connsiteY10" fmla="*/ 1835942 h 227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379" h="2274379">
                  <a:moveTo>
                    <a:pt x="701610" y="1835942"/>
                  </a:moveTo>
                  <a:cubicBezTo>
                    <a:pt x="811929" y="1861123"/>
                    <a:pt x="889292" y="1960464"/>
                    <a:pt x="886680" y="2073591"/>
                  </a:cubicBezTo>
                  <a:lnTo>
                    <a:pt x="1765362" y="2274283"/>
                  </a:lnTo>
                  <a:cubicBezTo>
                    <a:pt x="1841838" y="1999161"/>
                    <a:pt x="2027026" y="1767031"/>
                    <a:pt x="2278283" y="1631345"/>
                  </a:cubicBezTo>
                  <a:lnTo>
                    <a:pt x="1887758" y="819529"/>
                  </a:lnTo>
                  <a:cubicBezTo>
                    <a:pt x="1760263" y="851790"/>
                    <a:pt x="1630756" y="774588"/>
                    <a:pt x="1598495" y="647094"/>
                  </a:cubicBezTo>
                  <a:cubicBezTo>
                    <a:pt x="1575068" y="554509"/>
                    <a:pt x="1609222" y="456884"/>
                    <a:pt x="1685256" y="399096"/>
                  </a:cubicBezTo>
                  <a:lnTo>
                    <a:pt x="1493137" y="-97"/>
                  </a:lnTo>
                  <a:cubicBezTo>
                    <a:pt x="746033" y="375610"/>
                    <a:pt x="200521" y="1059161"/>
                    <a:pt x="-97" y="1870994"/>
                  </a:cubicBezTo>
                  <a:lnTo>
                    <a:pt x="431862" y="1969673"/>
                  </a:lnTo>
                  <a:cubicBezTo>
                    <a:pt x="478613" y="1866696"/>
                    <a:pt x="591346" y="1810808"/>
                    <a:pt x="701610" y="1835942"/>
                  </a:cubicBezTo>
                  <a:close/>
                </a:path>
              </a:pathLst>
            </a:custGeom>
            <a:solidFill>
              <a:srgbClr val="BBAFD5"/>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C8D65B34-55FA-194B-C0B2-1117E0DCD0A8}"/>
                </a:ext>
              </a:extLst>
            </p:cNvPr>
            <p:cNvSpPr/>
            <p:nvPr/>
          </p:nvSpPr>
          <p:spPr>
            <a:xfrm>
              <a:off x="4687275" y="1928494"/>
              <a:ext cx="915859" cy="1000736"/>
            </a:xfrm>
            <a:custGeom>
              <a:avLst/>
              <a:gdLst>
                <a:gd name="connsiteX0" fmla="*/ 1000981 w 1001077"/>
                <a:gd name="connsiteY0" fmla="*/ 450817 h 1093851"/>
                <a:gd name="connsiteX1" fmla="*/ 783620 w 1001077"/>
                <a:gd name="connsiteY1" fmla="*/ -97 h 1093851"/>
                <a:gd name="connsiteX2" fmla="*/ -97 w 1001077"/>
                <a:gd name="connsiteY2" fmla="*/ 982312 h 1093851"/>
                <a:gd name="connsiteX3" fmla="*/ 488345 w 1001077"/>
                <a:gd name="connsiteY3" fmla="*/ 1093754 h 1093851"/>
                <a:gd name="connsiteX4" fmla="*/ 1000981 w 1001077"/>
                <a:gd name="connsiteY4" fmla="*/ 450817 h 109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093851">
                  <a:moveTo>
                    <a:pt x="1000981" y="450817"/>
                  </a:moveTo>
                  <a:lnTo>
                    <a:pt x="783620" y="-97"/>
                  </a:lnTo>
                  <a:cubicBezTo>
                    <a:pt x="395491" y="202152"/>
                    <a:pt x="110858" y="558947"/>
                    <a:pt x="-97" y="982312"/>
                  </a:cubicBezTo>
                  <a:lnTo>
                    <a:pt x="488345" y="1093754"/>
                  </a:lnTo>
                  <a:cubicBezTo>
                    <a:pt x="564754" y="818683"/>
                    <a:pt x="749832" y="586562"/>
                    <a:pt x="1000981" y="450817"/>
                  </a:cubicBezTo>
                  <a:close/>
                </a:path>
              </a:pathLst>
            </a:custGeom>
            <a:solidFill>
              <a:srgbClr val="BBAFD5"/>
            </a:solidFill>
            <a:ln w="9525" cap="flat">
              <a:noFill/>
              <a:prstDash val="solid"/>
              <a:miter/>
            </a:ln>
          </p:spPr>
          <p:txBody>
            <a:bodyPr rtlCol="0" anchor="ctr"/>
            <a:lstStyle/>
            <a:p>
              <a:endParaRPr lang="en-US" dirty="0"/>
            </a:p>
          </p:txBody>
        </p:sp>
        <p:sp>
          <p:nvSpPr>
            <p:cNvPr id="60" name="TextBox 59">
              <a:extLst>
                <a:ext uri="{FF2B5EF4-FFF2-40B4-BE49-F238E27FC236}">
                  <a16:creationId xmlns:a16="http://schemas.microsoft.com/office/drawing/2014/main" id="{071FBC9D-7621-C8E5-6F01-0A5788765B2C}"/>
                </a:ext>
              </a:extLst>
            </p:cNvPr>
            <p:cNvSpPr txBox="1"/>
            <p:nvPr/>
          </p:nvSpPr>
          <p:spPr>
            <a:xfrm>
              <a:off x="4094420" y="1790369"/>
              <a:ext cx="11282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Progress and Updating</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61" name="Group 60">
              <a:extLst>
                <a:ext uri="{FF2B5EF4-FFF2-40B4-BE49-F238E27FC236}">
                  <a16:creationId xmlns:a16="http://schemas.microsoft.com/office/drawing/2014/main" id="{BE5D06AF-874C-F197-33DC-625C68B0138C}"/>
                </a:ext>
              </a:extLst>
            </p:cNvPr>
            <p:cNvGrpSpPr/>
            <p:nvPr/>
          </p:nvGrpSpPr>
          <p:grpSpPr>
            <a:xfrm>
              <a:off x="5119238" y="2422907"/>
              <a:ext cx="395789" cy="366250"/>
              <a:chOff x="5841345" y="2047454"/>
              <a:chExt cx="395789" cy="366250"/>
            </a:xfrm>
          </p:grpSpPr>
          <p:sp>
            <p:nvSpPr>
              <p:cNvPr id="62" name="Oval 61">
                <a:extLst>
                  <a:ext uri="{FF2B5EF4-FFF2-40B4-BE49-F238E27FC236}">
                    <a16:creationId xmlns:a16="http://schemas.microsoft.com/office/drawing/2014/main" id="{B35478D1-10A5-C64B-2074-379531BB8038}"/>
                  </a:ext>
                </a:extLst>
              </p:cNvPr>
              <p:cNvSpPr/>
              <p:nvPr/>
            </p:nvSpPr>
            <p:spPr>
              <a:xfrm>
                <a:off x="5856529" y="2047454"/>
                <a:ext cx="366250" cy="366250"/>
              </a:xfrm>
              <a:prstGeom prst="ellipse">
                <a:avLst/>
              </a:prstGeom>
              <a:solidFill>
                <a:srgbClr val="BBAF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63" name="TextBox 62">
                <a:extLst>
                  <a:ext uri="{FF2B5EF4-FFF2-40B4-BE49-F238E27FC236}">
                    <a16:creationId xmlns:a16="http://schemas.microsoft.com/office/drawing/2014/main" id="{4A285E1F-CB41-2D19-CF25-1E50B592DC3E}"/>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7</a:t>
                </a:r>
              </a:p>
            </p:txBody>
          </p:sp>
        </p:grpSp>
      </p:grpSp>
    </p:spTree>
    <p:extLst>
      <p:ext uri="{BB962C8B-B14F-4D97-AF65-F5344CB8AC3E}">
        <p14:creationId xmlns:p14="http://schemas.microsoft.com/office/powerpoint/2010/main" val="38595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up)">
                                      <p:cBhvr>
                                        <p:cTn id="23" dur="500"/>
                                        <p:tgtEl>
                                          <p:spTgt spid="47"/>
                                        </p:tgtEl>
                                      </p:cBhvr>
                                    </p:animEffect>
                                  </p:childTnLst>
                                </p:cTn>
                              </p:par>
                            </p:childTnLst>
                          </p:cTn>
                        </p:par>
                        <p:par>
                          <p:cTn id="24" fill="hold">
                            <p:stCondLst>
                              <p:cond delay="500"/>
                            </p:stCondLst>
                            <p:childTnLst>
                              <p:par>
                                <p:cTn id="25" presetID="17" presetClass="entr" presetSubtype="10"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p:cTn id="27" dur="500" fill="hold"/>
                                        <p:tgtEl>
                                          <p:spTgt spid="67"/>
                                        </p:tgtEl>
                                        <p:attrNameLst>
                                          <p:attrName>ppt_w</p:attrName>
                                        </p:attrNameLst>
                                      </p:cBhvr>
                                      <p:tavLst>
                                        <p:tav tm="0">
                                          <p:val>
                                            <p:fltVal val="0"/>
                                          </p:val>
                                        </p:tav>
                                        <p:tav tm="100000">
                                          <p:val>
                                            <p:strVal val="#ppt_w"/>
                                          </p:val>
                                        </p:tav>
                                      </p:tavLst>
                                    </p:anim>
                                    <p:anim calcmode="lin" valueType="num">
                                      <p:cBhvr>
                                        <p:cTn id="28" dur="500" fill="hold"/>
                                        <p:tgtEl>
                                          <p:spTgt spid="6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par>
                          <p:cTn id="34" fill="hold">
                            <p:stCondLst>
                              <p:cond delay="500"/>
                            </p:stCondLst>
                            <p:childTnLst>
                              <p:par>
                                <p:cTn id="35" presetID="17" presetClass="entr" presetSubtype="10" fill="hold" nodeType="after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7" presetClass="entr" presetSubtype="10"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p:cTn id="47" dur="500" fill="hold"/>
                                        <p:tgtEl>
                                          <p:spTgt spid="71"/>
                                        </p:tgtEl>
                                        <p:attrNameLst>
                                          <p:attrName>ppt_w</p:attrName>
                                        </p:attrNameLst>
                                      </p:cBhvr>
                                      <p:tavLst>
                                        <p:tav tm="0">
                                          <p:val>
                                            <p:fltVal val="0"/>
                                          </p:val>
                                        </p:tav>
                                        <p:tav tm="100000">
                                          <p:val>
                                            <p:strVal val="#ppt_w"/>
                                          </p:val>
                                        </p:tav>
                                      </p:tavLst>
                                    </p:anim>
                                    <p:anim calcmode="lin" valueType="num">
                                      <p:cBhvr>
                                        <p:cTn id="48" dur="5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right)">
                                      <p:cBhvr>
                                        <p:cTn id="53" dur="500"/>
                                        <p:tgtEl>
                                          <p:spTgt spid="43"/>
                                        </p:tgtEl>
                                      </p:cBhvr>
                                    </p:animEffect>
                                  </p:childTnLst>
                                </p:cTn>
                              </p:par>
                            </p:childTnLst>
                          </p:cTn>
                        </p:par>
                        <p:par>
                          <p:cTn id="54" fill="hold">
                            <p:stCondLst>
                              <p:cond delay="500"/>
                            </p:stCondLst>
                            <p:childTnLst>
                              <p:par>
                                <p:cTn id="55" presetID="17" presetClass="entr" presetSubtype="10" fill="hold" nodeType="after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p:cTn id="57" dur="500" fill="hold"/>
                                        <p:tgtEl>
                                          <p:spTgt spid="72"/>
                                        </p:tgtEl>
                                        <p:attrNameLst>
                                          <p:attrName>ppt_w</p:attrName>
                                        </p:attrNameLst>
                                      </p:cBhvr>
                                      <p:tavLst>
                                        <p:tav tm="0">
                                          <p:val>
                                            <p:fltVal val="0"/>
                                          </p:val>
                                        </p:tav>
                                        <p:tav tm="100000">
                                          <p:val>
                                            <p:strVal val="#ppt_w"/>
                                          </p:val>
                                        </p:tav>
                                      </p:tavLst>
                                    </p:anim>
                                    <p:anim calcmode="lin" valueType="num">
                                      <p:cBhvr>
                                        <p:cTn id="58" dur="5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500"/>
                                        <p:tgtEl>
                                          <p:spTgt spid="42"/>
                                        </p:tgtEl>
                                      </p:cBhvr>
                                    </p:animEffect>
                                  </p:childTnLst>
                                </p:cTn>
                              </p:par>
                            </p:childTnLst>
                          </p:cTn>
                        </p:par>
                        <p:par>
                          <p:cTn id="64" fill="hold">
                            <p:stCondLst>
                              <p:cond delay="500"/>
                            </p:stCondLst>
                            <p:childTnLst>
                              <p:par>
                                <p:cTn id="65" presetID="17" presetClass="entr" presetSubtype="10" fill="hold" nodeType="afterEffect">
                                  <p:stCondLst>
                                    <p:cond delay="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strVal val="#ppt_h"/>
                                          </p:val>
                                        </p:tav>
                                        <p:tav tm="100000">
                                          <p:val>
                                            <p:strVal val="#ppt_h"/>
                                          </p:val>
                                        </p:tav>
                                      </p:tavLst>
                                    </p:anim>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P spid="44" grpId="0" animBg="1"/>
      <p:bldP spid="45" grpId="0" animBg="1"/>
      <p:bldP spid="47" grpId="0" animBg="1"/>
      <p:bldP spid="4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Applying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43335093-9D72-1021-F344-53E70DEEAE3D}"/>
              </a:ext>
            </a:extLst>
          </p:cNvPr>
          <p:cNvGrpSpPr/>
          <p:nvPr/>
        </p:nvGrpSpPr>
        <p:grpSpPr>
          <a:xfrm>
            <a:off x="727773" y="1136132"/>
            <a:ext cx="3386198" cy="811137"/>
            <a:chOff x="741835" y="1201124"/>
            <a:chExt cx="3386198" cy="811137"/>
          </a:xfrm>
        </p:grpSpPr>
        <p:sp>
          <p:nvSpPr>
            <p:cNvPr id="40" name="Rectangle: Rounded Corners 39">
              <a:extLst>
                <a:ext uri="{FF2B5EF4-FFF2-40B4-BE49-F238E27FC236}">
                  <a16:creationId xmlns:a16="http://schemas.microsoft.com/office/drawing/2014/main" id="{993C10AC-E3F2-8099-E314-584C0A78348B}"/>
                </a:ext>
              </a:extLst>
            </p:cNvPr>
            <p:cNvSpPr/>
            <p:nvPr/>
          </p:nvSpPr>
          <p:spPr>
            <a:xfrm>
              <a:off x="807215" y="1339814"/>
              <a:ext cx="2719546"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452B036-45C3-92FA-8946-B9D4366A6EC0}"/>
                </a:ext>
              </a:extLst>
            </p:cNvPr>
            <p:cNvSpPr txBox="1"/>
            <p:nvPr/>
          </p:nvSpPr>
          <p:spPr>
            <a:xfrm>
              <a:off x="1598337" y="1369752"/>
              <a:ext cx="252969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WHAT if</a:t>
              </a:r>
            </a:p>
          </p:txBody>
        </p:sp>
        <p:grpSp>
          <p:nvGrpSpPr>
            <p:cNvPr id="42" name="Group 41">
              <a:extLst>
                <a:ext uri="{FF2B5EF4-FFF2-40B4-BE49-F238E27FC236}">
                  <a16:creationId xmlns:a16="http://schemas.microsoft.com/office/drawing/2014/main" id="{B5EC0CFD-6B37-17FA-B5E4-5125007097F7}"/>
                </a:ext>
              </a:extLst>
            </p:cNvPr>
            <p:cNvGrpSpPr/>
            <p:nvPr/>
          </p:nvGrpSpPr>
          <p:grpSpPr>
            <a:xfrm>
              <a:off x="741835" y="1201124"/>
              <a:ext cx="792480" cy="811137"/>
              <a:chOff x="2893521" y="2015438"/>
              <a:chExt cx="792480" cy="811137"/>
            </a:xfrm>
          </p:grpSpPr>
          <p:grpSp>
            <p:nvGrpSpPr>
              <p:cNvPr id="43" name="Group 42">
                <a:extLst>
                  <a:ext uri="{FF2B5EF4-FFF2-40B4-BE49-F238E27FC236}">
                    <a16:creationId xmlns:a16="http://schemas.microsoft.com/office/drawing/2014/main" id="{84F4DE8E-BDD2-424C-C1BF-0897D4DEAD50}"/>
                  </a:ext>
                </a:extLst>
              </p:cNvPr>
              <p:cNvGrpSpPr/>
              <p:nvPr/>
            </p:nvGrpSpPr>
            <p:grpSpPr>
              <a:xfrm>
                <a:off x="2893521" y="2034095"/>
                <a:ext cx="792480" cy="792480"/>
                <a:chOff x="2194560" y="2994963"/>
                <a:chExt cx="1219200" cy="1219200"/>
              </a:xfrm>
            </p:grpSpPr>
            <p:sp>
              <p:nvSpPr>
                <p:cNvPr id="45" name="Oval 44">
                  <a:extLst>
                    <a:ext uri="{FF2B5EF4-FFF2-40B4-BE49-F238E27FC236}">
                      <a16:creationId xmlns:a16="http://schemas.microsoft.com/office/drawing/2014/main" id="{F45241B2-F2F0-F345-A66B-F304ADC55E00}"/>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D88F5607-D66C-AE05-E81D-417F345ED2B7}"/>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DB3C578F-10A5-2776-64FD-D4C5649B1F41}"/>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50" name="TextBox 49">
            <a:extLst>
              <a:ext uri="{FF2B5EF4-FFF2-40B4-BE49-F238E27FC236}">
                <a16:creationId xmlns:a16="http://schemas.microsoft.com/office/drawing/2014/main" id="{69507A9C-7D6E-0872-8446-9CBD4225624D}"/>
              </a:ext>
            </a:extLst>
          </p:cNvPr>
          <p:cNvSpPr txBox="1"/>
          <p:nvPr/>
        </p:nvSpPr>
        <p:spPr>
          <a:xfrm>
            <a:off x="793153" y="2242738"/>
            <a:ext cx="4868396" cy="1938992"/>
          </a:xfrm>
          <a:prstGeom prst="rect">
            <a:avLst/>
          </a:prstGeom>
          <a:noFill/>
        </p:spPr>
        <p:txBody>
          <a:bodyPr wrap="square" rtlCol="0">
            <a:spAutoFit/>
          </a:bodyPr>
          <a:lstStyle/>
          <a:p>
            <a:r>
              <a:rPr lang="en-US" sz="2400" dirty="0">
                <a:latin typeface="Gotham Medium" panose="02000604030000020004" pitchFamily="50" charset="0"/>
              </a:rPr>
              <a:t>What if Malik didn’t want to engage Pedro in financial planning?</a:t>
            </a:r>
          </a:p>
          <a:p>
            <a:endParaRPr lang="en-US" sz="2400" dirty="0">
              <a:latin typeface="Gotham Medium" panose="02000604030000020004" pitchFamily="50" charset="0"/>
            </a:endParaRPr>
          </a:p>
          <a:p>
            <a:r>
              <a:rPr lang="en-US" sz="2400" dirty="0">
                <a:latin typeface="Gotham" panose="02000604040000020004" pitchFamily="50" charset="0"/>
              </a:rPr>
              <a:t>What could Pedro do?</a:t>
            </a:r>
          </a:p>
        </p:txBody>
      </p:sp>
      <p:grpSp>
        <p:nvGrpSpPr>
          <p:cNvPr id="14" name="Group 13">
            <a:extLst>
              <a:ext uri="{FF2B5EF4-FFF2-40B4-BE49-F238E27FC236}">
                <a16:creationId xmlns:a16="http://schemas.microsoft.com/office/drawing/2014/main" id="{1C61F59E-B211-1FA1-6704-5C1842B49239}"/>
              </a:ext>
            </a:extLst>
          </p:cNvPr>
          <p:cNvGrpSpPr/>
          <p:nvPr/>
        </p:nvGrpSpPr>
        <p:grpSpPr>
          <a:xfrm>
            <a:off x="5643966" y="1397917"/>
            <a:ext cx="6332036" cy="1184006"/>
            <a:chOff x="5643966" y="1397917"/>
            <a:chExt cx="6332036" cy="1184006"/>
          </a:xfrm>
        </p:grpSpPr>
        <p:sp>
          <p:nvSpPr>
            <p:cNvPr id="52" name="Rectangle 51">
              <a:extLst>
                <a:ext uri="{FF2B5EF4-FFF2-40B4-BE49-F238E27FC236}">
                  <a16:creationId xmlns:a16="http://schemas.microsoft.com/office/drawing/2014/main" id="{92D6625F-58B6-1493-3105-2E6F40EAD89D}"/>
                </a:ext>
              </a:extLst>
            </p:cNvPr>
            <p:cNvSpPr/>
            <p:nvPr/>
          </p:nvSpPr>
          <p:spPr>
            <a:xfrm>
              <a:off x="5643966" y="1397917"/>
              <a:ext cx="5966938" cy="118400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9" name="TextBox 58">
              <a:extLst>
                <a:ext uri="{FF2B5EF4-FFF2-40B4-BE49-F238E27FC236}">
                  <a16:creationId xmlns:a16="http://schemas.microsoft.com/office/drawing/2014/main" id="{0C4717CB-E55B-DAD0-0996-B966C438EAA1}"/>
                </a:ext>
              </a:extLst>
            </p:cNvPr>
            <p:cNvSpPr txBox="1"/>
            <p:nvPr/>
          </p:nvSpPr>
          <p:spPr>
            <a:xfrm>
              <a:off x="6687276" y="1781993"/>
              <a:ext cx="5288726" cy="369331"/>
            </a:xfrm>
            <a:prstGeom prst="rect">
              <a:avLst/>
            </a:prstGeom>
            <a:noFill/>
          </p:spPr>
          <p:txBody>
            <a:bodyPr wrap="square" rtlCol="0">
              <a:spAutoFit/>
            </a:bodyPr>
            <a:lstStyle/>
            <a:p>
              <a:r>
                <a:rPr lang="en-US" dirty="0">
                  <a:latin typeface="Gotham" panose="02000604040000020004" pitchFamily="50" charset="0"/>
                </a:rPr>
                <a:t> Terminate the Engagement.</a:t>
              </a:r>
            </a:p>
          </p:txBody>
        </p:sp>
        <p:grpSp>
          <p:nvGrpSpPr>
            <p:cNvPr id="62" name="Group 61">
              <a:extLst>
                <a:ext uri="{FF2B5EF4-FFF2-40B4-BE49-F238E27FC236}">
                  <a16:creationId xmlns:a16="http://schemas.microsoft.com/office/drawing/2014/main" id="{F0879B2F-BDC2-90B8-E1BC-48950C13C42B}"/>
                </a:ext>
              </a:extLst>
            </p:cNvPr>
            <p:cNvGrpSpPr/>
            <p:nvPr/>
          </p:nvGrpSpPr>
          <p:grpSpPr>
            <a:xfrm>
              <a:off x="5881592" y="1612267"/>
              <a:ext cx="727292" cy="727292"/>
              <a:chOff x="2194560" y="2994963"/>
              <a:chExt cx="1219200" cy="1219200"/>
            </a:xfrm>
          </p:grpSpPr>
          <p:sp>
            <p:nvSpPr>
              <p:cNvPr id="64" name="Oval 63">
                <a:extLst>
                  <a:ext uri="{FF2B5EF4-FFF2-40B4-BE49-F238E27FC236}">
                    <a16:creationId xmlns:a16="http://schemas.microsoft.com/office/drawing/2014/main" id="{2AE202EA-874E-6B68-2F92-31D84006651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5" name="Oval 64">
                <a:extLst>
                  <a:ext uri="{FF2B5EF4-FFF2-40B4-BE49-F238E27FC236}">
                    <a16:creationId xmlns:a16="http://schemas.microsoft.com/office/drawing/2014/main" id="{EB31D646-7CEA-3E08-2AC6-5381F50C0DD2}"/>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63" name="TextBox 62">
              <a:extLst>
                <a:ext uri="{FF2B5EF4-FFF2-40B4-BE49-F238E27FC236}">
                  <a16:creationId xmlns:a16="http://schemas.microsoft.com/office/drawing/2014/main" id="{B12AF90F-171F-F419-30D6-83F3AAD4180E}"/>
                </a:ext>
              </a:extLst>
            </p:cNvPr>
            <p:cNvSpPr txBox="1"/>
            <p:nvPr/>
          </p:nvSpPr>
          <p:spPr>
            <a:xfrm>
              <a:off x="5963658" y="1720690"/>
              <a:ext cx="5631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1</a:t>
              </a:r>
            </a:p>
          </p:txBody>
        </p:sp>
      </p:grpSp>
      <p:grpSp>
        <p:nvGrpSpPr>
          <p:cNvPr id="15" name="Group 14">
            <a:extLst>
              <a:ext uri="{FF2B5EF4-FFF2-40B4-BE49-F238E27FC236}">
                <a16:creationId xmlns:a16="http://schemas.microsoft.com/office/drawing/2014/main" id="{2B0110A7-C7BE-09A2-3BD8-4FE0CEA449F1}"/>
              </a:ext>
            </a:extLst>
          </p:cNvPr>
          <p:cNvGrpSpPr/>
          <p:nvPr/>
        </p:nvGrpSpPr>
        <p:grpSpPr>
          <a:xfrm>
            <a:off x="5643966" y="2832571"/>
            <a:ext cx="6332036" cy="1184006"/>
            <a:chOff x="5643966" y="2832571"/>
            <a:chExt cx="6332036" cy="1184006"/>
          </a:xfrm>
        </p:grpSpPr>
        <p:sp>
          <p:nvSpPr>
            <p:cNvPr id="55" name="Rectangle 54">
              <a:extLst>
                <a:ext uri="{FF2B5EF4-FFF2-40B4-BE49-F238E27FC236}">
                  <a16:creationId xmlns:a16="http://schemas.microsoft.com/office/drawing/2014/main" id="{B87ACEE2-9CF1-DFB7-530F-8BACFE3910BE}"/>
                </a:ext>
              </a:extLst>
            </p:cNvPr>
            <p:cNvSpPr/>
            <p:nvPr/>
          </p:nvSpPr>
          <p:spPr>
            <a:xfrm>
              <a:off x="5643966" y="2832571"/>
              <a:ext cx="5966937" cy="11840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7" name="TextBox 76">
              <a:extLst>
                <a:ext uri="{FF2B5EF4-FFF2-40B4-BE49-F238E27FC236}">
                  <a16:creationId xmlns:a16="http://schemas.microsoft.com/office/drawing/2014/main" id="{309A1E58-E893-F4BE-8059-FB1121984D55}"/>
                </a:ext>
              </a:extLst>
            </p:cNvPr>
            <p:cNvSpPr txBox="1"/>
            <p:nvPr/>
          </p:nvSpPr>
          <p:spPr>
            <a:xfrm>
              <a:off x="6687276" y="3214863"/>
              <a:ext cx="5288726" cy="369331"/>
            </a:xfrm>
            <a:prstGeom prst="rect">
              <a:avLst/>
            </a:prstGeom>
            <a:noFill/>
          </p:spPr>
          <p:txBody>
            <a:bodyPr wrap="square" rtlCol="0">
              <a:spAutoFit/>
            </a:bodyPr>
            <a:lstStyle/>
            <a:p>
              <a:r>
                <a:rPr lang="en-US" dirty="0">
                  <a:solidFill>
                    <a:srgbClr val="FFCE34"/>
                  </a:solidFill>
                  <a:latin typeface="Gotham" panose="02000604040000020004" pitchFamily="50" charset="0"/>
                </a:rPr>
                <a:t>Limit the Scope of Engagement. </a:t>
              </a:r>
            </a:p>
          </p:txBody>
        </p:sp>
        <p:grpSp>
          <p:nvGrpSpPr>
            <p:cNvPr id="67" name="Group 66">
              <a:extLst>
                <a:ext uri="{FF2B5EF4-FFF2-40B4-BE49-F238E27FC236}">
                  <a16:creationId xmlns:a16="http://schemas.microsoft.com/office/drawing/2014/main" id="{7C760EA7-27EE-4525-FD34-C782FF79F446}"/>
                </a:ext>
              </a:extLst>
            </p:cNvPr>
            <p:cNvGrpSpPr/>
            <p:nvPr/>
          </p:nvGrpSpPr>
          <p:grpSpPr>
            <a:xfrm>
              <a:off x="5881592" y="3053926"/>
              <a:ext cx="727292" cy="727292"/>
              <a:chOff x="2893521" y="2034095"/>
              <a:chExt cx="792480" cy="792480"/>
            </a:xfrm>
          </p:grpSpPr>
          <p:grpSp>
            <p:nvGrpSpPr>
              <p:cNvPr id="68" name="Group 67">
                <a:extLst>
                  <a:ext uri="{FF2B5EF4-FFF2-40B4-BE49-F238E27FC236}">
                    <a16:creationId xmlns:a16="http://schemas.microsoft.com/office/drawing/2014/main" id="{C7754FB5-31D4-A929-A16B-47DED089C169}"/>
                  </a:ext>
                </a:extLst>
              </p:cNvPr>
              <p:cNvGrpSpPr/>
              <p:nvPr/>
            </p:nvGrpSpPr>
            <p:grpSpPr>
              <a:xfrm>
                <a:off x="2893521" y="2034095"/>
                <a:ext cx="792480" cy="792480"/>
                <a:chOff x="2194560" y="2994963"/>
                <a:chExt cx="1219200" cy="1219200"/>
              </a:xfrm>
            </p:grpSpPr>
            <p:sp>
              <p:nvSpPr>
                <p:cNvPr id="70" name="Oval 69">
                  <a:extLst>
                    <a:ext uri="{FF2B5EF4-FFF2-40B4-BE49-F238E27FC236}">
                      <a16:creationId xmlns:a16="http://schemas.microsoft.com/office/drawing/2014/main" id="{EF4851C6-8E62-1330-4FD8-524845C55ACF}"/>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1" name="Oval 70">
                  <a:extLst>
                    <a:ext uri="{FF2B5EF4-FFF2-40B4-BE49-F238E27FC236}">
                      <a16:creationId xmlns:a16="http://schemas.microsoft.com/office/drawing/2014/main" id="{29F8F39A-8FEE-D78F-4A28-84A5D0169E8B}"/>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69" name="TextBox 68">
                <a:extLst>
                  <a:ext uri="{FF2B5EF4-FFF2-40B4-BE49-F238E27FC236}">
                    <a16:creationId xmlns:a16="http://schemas.microsoft.com/office/drawing/2014/main" id="{8C9DB275-C36D-4898-E882-6C622968D60E}"/>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2</a:t>
                </a:r>
              </a:p>
            </p:txBody>
          </p:sp>
        </p:grpSp>
      </p:grpSp>
      <p:grpSp>
        <p:nvGrpSpPr>
          <p:cNvPr id="16" name="Group 15">
            <a:extLst>
              <a:ext uri="{FF2B5EF4-FFF2-40B4-BE49-F238E27FC236}">
                <a16:creationId xmlns:a16="http://schemas.microsoft.com/office/drawing/2014/main" id="{E108F085-1F12-3E2E-367C-FFD3902F4C4F}"/>
              </a:ext>
            </a:extLst>
          </p:cNvPr>
          <p:cNvGrpSpPr/>
          <p:nvPr/>
        </p:nvGrpSpPr>
        <p:grpSpPr>
          <a:xfrm>
            <a:off x="5643966" y="4267226"/>
            <a:ext cx="5966937" cy="1184006"/>
            <a:chOff x="5643966" y="4267226"/>
            <a:chExt cx="5966937" cy="1184006"/>
          </a:xfrm>
        </p:grpSpPr>
        <p:sp>
          <p:nvSpPr>
            <p:cNvPr id="58" name="Rectangle 57">
              <a:extLst>
                <a:ext uri="{FF2B5EF4-FFF2-40B4-BE49-F238E27FC236}">
                  <a16:creationId xmlns:a16="http://schemas.microsoft.com/office/drawing/2014/main" id="{7EC8AFEB-D4B4-B64F-DA3C-41CAE3FC9169}"/>
                </a:ext>
              </a:extLst>
            </p:cNvPr>
            <p:cNvSpPr/>
            <p:nvPr/>
          </p:nvSpPr>
          <p:spPr>
            <a:xfrm>
              <a:off x="5643966" y="4267226"/>
              <a:ext cx="5966937" cy="118400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8" name="TextBox 77">
              <a:extLst>
                <a:ext uri="{FF2B5EF4-FFF2-40B4-BE49-F238E27FC236}">
                  <a16:creationId xmlns:a16="http://schemas.microsoft.com/office/drawing/2014/main" id="{0707110D-A499-4036-BC2F-962709F59993}"/>
                </a:ext>
              </a:extLst>
            </p:cNvPr>
            <p:cNvSpPr txBox="1"/>
            <p:nvPr/>
          </p:nvSpPr>
          <p:spPr>
            <a:xfrm>
              <a:off x="6687276" y="4540456"/>
              <a:ext cx="4777893" cy="646332"/>
            </a:xfrm>
            <a:prstGeom prst="rect">
              <a:avLst/>
            </a:prstGeom>
            <a:noFill/>
          </p:spPr>
          <p:txBody>
            <a:bodyPr wrap="square" rtlCol="0">
              <a:spAutoFit/>
            </a:bodyPr>
            <a:lstStyle/>
            <a:p>
              <a:r>
                <a:rPr lang="en-US" dirty="0">
                  <a:latin typeface="Gotham" panose="02000604040000020004" pitchFamily="50" charset="0"/>
                </a:rPr>
                <a:t>Provide the requested services after informing the Client of two key points.</a:t>
              </a:r>
            </a:p>
          </p:txBody>
        </p:sp>
        <p:grpSp>
          <p:nvGrpSpPr>
            <p:cNvPr id="72" name="Group 71">
              <a:extLst>
                <a:ext uri="{FF2B5EF4-FFF2-40B4-BE49-F238E27FC236}">
                  <a16:creationId xmlns:a16="http://schemas.microsoft.com/office/drawing/2014/main" id="{CC69B323-09B0-5970-5732-ABD68241F144}"/>
                </a:ext>
              </a:extLst>
            </p:cNvPr>
            <p:cNvGrpSpPr/>
            <p:nvPr/>
          </p:nvGrpSpPr>
          <p:grpSpPr>
            <a:xfrm>
              <a:off x="5881592" y="4495586"/>
              <a:ext cx="727292" cy="727292"/>
              <a:chOff x="2893521" y="2034095"/>
              <a:chExt cx="792480" cy="792480"/>
            </a:xfrm>
          </p:grpSpPr>
          <p:grpSp>
            <p:nvGrpSpPr>
              <p:cNvPr id="73" name="Group 72">
                <a:extLst>
                  <a:ext uri="{FF2B5EF4-FFF2-40B4-BE49-F238E27FC236}">
                    <a16:creationId xmlns:a16="http://schemas.microsoft.com/office/drawing/2014/main" id="{4A63F56B-98EA-9AD0-369E-22A3AB5B80A3}"/>
                  </a:ext>
                </a:extLst>
              </p:cNvPr>
              <p:cNvGrpSpPr/>
              <p:nvPr/>
            </p:nvGrpSpPr>
            <p:grpSpPr>
              <a:xfrm>
                <a:off x="2893521" y="2034095"/>
                <a:ext cx="792480" cy="792480"/>
                <a:chOff x="2194560" y="2994963"/>
                <a:chExt cx="1219200" cy="1219200"/>
              </a:xfrm>
            </p:grpSpPr>
            <p:sp>
              <p:nvSpPr>
                <p:cNvPr id="75" name="Oval 74">
                  <a:extLst>
                    <a:ext uri="{FF2B5EF4-FFF2-40B4-BE49-F238E27FC236}">
                      <a16:creationId xmlns:a16="http://schemas.microsoft.com/office/drawing/2014/main" id="{FD0EF10B-B239-8179-1519-CB18EE47E8CF}"/>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6" name="Oval 75">
                  <a:extLst>
                    <a:ext uri="{FF2B5EF4-FFF2-40B4-BE49-F238E27FC236}">
                      <a16:creationId xmlns:a16="http://schemas.microsoft.com/office/drawing/2014/main" id="{808435A1-579A-B236-B406-2AAC573E0EEA}"/>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74" name="TextBox 73">
                <a:extLst>
                  <a:ext uri="{FF2B5EF4-FFF2-40B4-BE49-F238E27FC236}">
                    <a16:creationId xmlns:a16="http://schemas.microsoft.com/office/drawing/2014/main" id="{2FB6B30E-4F71-BAF6-489C-93865F18FDFC}"/>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3</a:t>
                </a:r>
              </a:p>
            </p:txBody>
          </p:sp>
        </p:grpSp>
      </p:grpSp>
    </p:spTree>
    <p:extLst>
      <p:ext uri="{BB962C8B-B14F-4D97-AF65-F5344CB8AC3E}">
        <p14:creationId xmlns:p14="http://schemas.microsoft.com/office/powerpoint/2010/main" val="60132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0">
                                            <p:txEl>
                                              <p:pRg st="0" end="0"/>
                                            </p:txEl>
                                          </p:spTgt>
                                        </p:tgtEl>
                                        <p:attrNameLst>
                                          <p:attrName>style.visibility</p:attrName>
                                        </p:attrNameLst>
                                      </p:cBhvr>
                                      <p:to>
                                        <p:strVal val="visible"/>
                                      </p:to>
                                    </p:set>
                                    <p:animEffect transition="in" filter="fade">
                                      <p:cBhvr>
                                        <p:cTn id="13" dur="1000"/>
                                        <p:tgtEl>
                                          <p:spTgt spid="50">
                                            <p:txEl>
                                              <p:pRg st="0" end="0"/>
                                            </p:txEl>
                                          </p:spTgt>
                                        </p:tgtEl>
                                      </p:cBhvr>
                                    </p:animEffect>
                                    <p:anim calcmode="lin" valueType="num">
                                      <p:cBhvr>
                                        <p:cTn id="14"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0">
                                            <p:txEl>
                                              <p:pRg st="2" end="2"/>
                                            </p:txEl>
                                          </p:spTgt>
                                        </p:tgtEl>
                                        <p:attrNameLst>
                                          <p:attrName>style.visibility</p:attrName>
                                        </p:attrNameLst>
                                      </p:cBhvr>
                                      <p:to>
                                        <p:strVal val="visible"/>
                                      </p:to>
                                    </p:set>
                                    <p:animEffect transition="in" filter="fade">
                                      <p:cBhvr>
                                        <p:cTn id="20" dur="1000"/>
                                        <p:tgtEl>
                                          <p:spTgt spid="50">
                                            <p:txEl>
                                              <p:pRg st="2" end="2"/>
                                            </p:txEl>
                                          </p:spTgt>
                                        </p:tgtEl>
                                      </p:cBhvr>
                                    </p:animEffect>
                                    <p:anim calcmode="lin" valueType="num">
                                      <p:cBhvr>
                                        <p:cTn id="21" dur="1000" fill="hold"/>
                                        <p:tgtEl>
                                          <p:spTgt spid="50">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4</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Identify Duties </a:t>
              </a:r>
              <a:r>
                <a:rPr lang="en-US" sz="3200" dirty="0">
                  <a:solidFill>
                    <a:schemeClr val="bg1"/>
                  </a:solidFill>
                  <a:latin typeface="Gotham Light" pitchFamily="50" charset="0"/>
                </a:rPr>
                <a:t>W</a:t>
              </a:r>
              <a:r>
                <a:rPr kumimoji="0" lang="en-US" sz="3200" i="0" u="none" strike="noStrike" kern="1200" cap="none" spc="0" normalizeH="0" baseline="0" noProof="0" dirty="0">
                  <a:ln>
                    <a:noFill/>
                  </a:ln>
                  <a:solidFill>
                    <a:schemeClr val="bg1"/>
                  </a:solidFill>
                  <a:effectLst/>
                  <a:uLnTx/>
                  <a:uFillTx/>
                  <a:latin typeface="Gotham Light" pitchFamily="50" charset="0"/>
                </a:rPr>
                <a:t>hen </a:t>
              </a:r>
              <a:r>
                <a:rPr lang="en-US" sz="3200" dirty="0">
                  <a:solidFill>
                    <a:schemeClr val="bg1"/>
                  </a:solidFill>
                  <a:latin typeface="Gotham Light" pitchFamily="50" charset="0"/>
                </a:rPr>
                <a:t>U</a:t>
              </a:r>
              <a:r>
                <a:rPr kumimoji="0" lang="en-US" sz="3200" i="0" u="none" strike="noStrike" kern="1200" cap="none" spc="0" normalizeH="0" baseline="0" noProof="0" dirty="0">
                  <a:ln>
                    <a:noFill/>
                  </a:ln>
                  <a:solidFill>
                    <a:schemeClr val="bg1"/>
                  </a:solidFill>
                  <a:effectLst/>
                  <a:uLnTx/>
                  <a:uFillTx/>
                  <a:latin typeface="Gotham Light" pitchFamily="50" charset="0"/>
                </a:rPr>
                <a:t>sing or Referring </a:t>
              </a:r>
              <a:r>
                <a:rPr lang="en-US" sz="3200" dirty="0">
                  <a:solidFill>
                    <a:schemeClr val="bg1"/>
                  </a:solidFill>
                  <a:latin typeface="Gotham Light" pitchFamily="50" charset="0"/>
                </a:rPr>
                <a:t>Other Service Providers </a:t>
              </a:r>
              <a:r>
                <a:rPr kumimoji="0" lang="en-US" sz="3200" i="0" u="none" strike="noStrike" kern="1200" cap="none" spc="0" normalizeH="0" baseline="0" noProof="0" dirty="0">
                  <a:ln>
                    <a:noFill/>
                  </a:ln>
                  <a:solidFill>
                    <a:schemeClr val="bg1"/>
                  </a:solidFill>
                  <a:effectLst/>
                  <a:uLnTx/>
                  <a:uFillTx/>
                  <a:latin typeface="Gotham Light" pitchFamily="50" charset="0"/>
                </a:rPr>
                <a:t>or Technologies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062FF35C-8E6D-F177-3D7B-0C5A309A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346726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D7B00C-5B5B-574A-FF51-728CB1D36233}"/>
              </a:ext>
            </a:extLst>
          </p:cNvPr>
          <p:cNvPicPr>
            <a:picLocks noChangeAspect="1"/>
          </p:cNvPicPr>
          <p:nvPr/>
        </p:nvPicPr>
        <p:blipFill rotWithShape="1">
          <a:blip r:embed="rId3">
            <a:extLst>
              <a:ext uri="{28A0092B-C50C-407E-A947-70E740481C1C}">
                <a14:useLocalDpi xmlns:a14="http://schemas.microsoft.com/office/drawing/2010/main" val="0"/>
              </a:ext>
            </a:extLst>
          </a:blip>
          <a:srcRect l="-7606" t="8842" r="7606" b="2250"/>
          <a:stretch/>
        </p:blipFill>
        <p:spPr>
          <a:xfrm>
            <a:off x="5209179" y="1377886"/>
            <a:ext cx="6982821"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Resources on the </a:t>
              </a: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and </a:t>
              </a: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E13D6238-EFD0-6388-3ABC-31002BB73F30}"/>
              </a:ext>
            </a:extLst>
          </p:cNvPr>
          <p:cNvGrpSpPr/>
          <p:nvPr/>
        </p:nvGrpSpPr>
        <p:grpSpPr>
          <a:xfrm>
            <a:off x="487539" y="2558282"/>
            <a:ext cx="5079165" cy="1494119"/>
            <a:chOff x="517908" y="395066"/>
            <a:chExt cx="5079165" cy="1494119"/>
          </a:xfrm>
        </p:grpSpPr>
        <p:sp>
          <p:nvSpPr>
            <p:cNvPr id="15" name="TextBox 14">
              <a:extLst>
                <a:ext uri="{FF2B5EF4-FFF2-40B4-BE49-F238E27FC236}">
                  <a16:creationId xmlns:a16="http://schemas.microsoft.com/office/drawing/2014/main" id="{8751F887-4B01-205B-69CA-A15F23F029C3}"/>
                </a:ext>
              </a:extLst>
            </p:cNvPr>
            <p:cNvSpPr txBox="1"/>
            <p:nvPr/>
          </p:nvSpPr>
          <p:spPr>
            <a:xfrm>
              <a:off x="741835" y="565746"/>
              <a:ext cx="485523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Gotham Light" pitchFamily="50" charset="0"/>
                </a:rPr>
                <a:t>Where can we find more information if we have questions about ethical conduct for a CFP® professional?</a:t>
              </a:r>
            </a:p>
          </p:txBody>
        </p:sp>
        <p:grpSp>
          <p:nvGrpSpPr>
            <p:cNvPr id="17" name="Group 16">
              <a:extLst>
                <a:ext uri="{FF2B5EF4-FFF2-40B4-BE49-F238E27FC236}">
                  <a16:creationId xmlns:a16="http://schemas.microsoft.com/office/drawing/2014/main" id="{D15D29F7-F7E1-9CCF-99D6-93E92FBCD2AE}"/>
                </a:ext>
              </a:extLst>
            </p:cNvPr>
            <p:cNvGrpSpPr/>
            <p:nvPr/>
          </p:nvGrpSpPr>
          <p:grpSpPr>
            <a:xfrm>
              <a:off x="517908" y="395066"/>
              <a:ext cx="479157" cy="479155"/>
              <a:chOff x="668212" y="3077308"/>
              <a:chExt cx="2732655" cy="2732644"/>
            </a:xfrm>
          </p:grpSpPr>
          <p:sp>
            <p:nvSpPr>
              <p:cNvPr id="25" name="Rectangle 24">
                <a:extLst>
                  <a:ext uri="{FF2B5EF4-FFF2-40B4-BE49-F238E27FC236}">
                    <a16:creationId xmlns:a16="http://schemas.microsoft.com/office/drawing/2014/main" id="{1D44F030-A227-EBD8-038F-03F80878C3D0}"/>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424C9C5-A3AB-543D-12F8-7A98EC98DB86}"/>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08944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3E659EB-E2A0-7741-B46F-1D92D9C6A385}"/>
              </a:ext>
            </a:extLst>
          </p:cNvPr>
          <p:cNvPicPr>
            <a:picLocks noChangeAspect="1"/>
          </p:cNvPicPr>
          <p:nvPr/>
        </p:nvPicPr>
        <p:blipFill rotWithShape="1">
          <a:blip r:embed="rId3">
            <a:extLst>
              <a:ext uri="{28A0092B-C50C-407E-A947-70E740481C1C}">
                <a14:useLocalDpi xmlns:a14="http://schemas.microsoft.com/office/drawing/2010/main" val="0"/>
              </a:ext>
            </a:extLst>
          </a:blip>
          <a:srcRect t="5520" r="5520"/>
          <a:stretch/>
        </p:blipFill>
        <p:spPr>
          <a:xfrm flipH="1">
            <a:off x="0" y="1362484"/>
            <a:ext cx="6261279" cy="4174186"/>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253218" y="1362484"/>
            <a:ext cx="11938782" cy="4174186"/>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758375" y="1731438"/>
            <a:ext cx="5915717"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Have you ever had a Client ask you for recommendations for these service providers? (Choose all that apply.)</a:t>
            </a:r>
          </a:p>
        </p:txBody>
      </p:sp>
      <p:grpSp>
        <p:nvGrpSpPr>
          <p:cNvPr id="31" name="Group 30">
            <a:extLst>
              <a:ext uri="{FF2B5EF4-FFF2-40B4-BE49-F238E27FC236}">
                <a16:creationId xmlns:a16="http://schemas.microsoft.com/office/drawing/2014/main" id="{4D6C3B37-9B18-4400-134A-43603EE7A3E1}"/>
              </a:ext>
            </a:extLst>
          </p:cNvPr>
          <p:cNvGrpSpPr/>
          <p:nvPr/>
        </p:nvGrpSpPr>
        <p:grpSpPr>
          <a:xfrm>
            <a:off x="5879086" y="3031645"/>
            <a:ext cx="3316711" cy="1866125"/>
            <a:chOff x="6216711" y="3280892"/>
            <a:chExt cx="3316711" cy="1866125"/>
          </a:xfrm>
        </p:grpSpPr>
        <p:grpSp>
          <p:nvGrpSpPr>
            <p:cNvPr id="15" name="Group 14">
              <a:extLst>
                <a:ext uri="{FF2B5EF4-FFF2-40B4-BE49-F238E27FC236}">
                  <a16:creationId xmlns:a16="http://schemas.microsoft.com/office/drawing/2014/main" id="{9D13D70F-E3D0-47DE-D96E-14ACF6BC7573}"/>
                </a:ext>
              </a:extLst>
            </p:cNvPr>
            <p:cNvGrpSpPr/>
            <p:nvPr/>
          </p:nvGrpSpPr>
          <p:grpSpPr>
            <a:xfrm>
              <a:off x="6216711" y="3280892"/>
              <a:ext cx="3316711" cy="400110"/>
              <a:chOff x="877399" y="3364878"/>
              <a:chExt cx="3267157" cy="394132"/>
            </a:xfrm>
          </p:grpSpPr>
          <p:sp>
            <p:nvSpPr>
              <p:cNvPr id="3" name="TextBox 2">
                <a:extLst>
                  <a:ext uri="{FF2B5EF4-FFF2-40B4-BE49-F238E27FC236}">
                    <a16:creationId xmlns:a16="http://schemas.microsoft.com/office/drawing/2014/main" id="{31F75186-5E18-737A-3777-F3F58E342143}"/>
                  </a:ext>
                </a:extLst>
              </p:cNvPr>
              <p:cNvSpPr txBox="1"/>
              <p:nvPr/>
            </p:nvSpPr>
            <p:spPr>
              <a:xfrm>
                <a:off x="1216757" y="3364878"/>
                <a:ext cx="2927799" cy="394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Attorney</a:t>
                </a:r>
              </a:p>
            </p:txBody>
          </p:sp>
          <p:sp>
            <p:nvSpPr>
              <p:cNvPr id="14" name="Rectangle 13">
                <a:extLst>
                  <a:ext uri="{FF2B5EF4-FFF2-40B4-BE49-F238E27FC236}">
                    <a16:creationId xmlns:a16="http://schemas.microsoft.com/office/drawing/2014/main" id="{FB538441-0D7C-5564-8254-4D80F3F0B66D}"/>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grpSp>
        <p:grpSp>
          <p:nvGrpSpPr>
            <p:cNvPr id="20" name="Group 19">
              <a:extLst>
                <a:ext uri="{FF2B5EF4-FFF2-40B4-BE49-F238E27FC236}">
                  <a16:creationId xmlns:a16="http://schemas.microsoft.com/office/drawing/2014/main" id="{48FBCEC5-4637-1C96-EB6B-CB2AA6C0C956}"/>
                </a:ext>
              </a:extLst>
            </p:cNvPr>
            <p:cNvGrpSpPr/>
            <p:nvPr/>
          </p:nvGrpSpPr>
          <p:grpSpPr>
            <a:xfrm>
              <a:off x="6216711" y="3788321"/>
              <a:ext cx="3316711" cy="400110"/>
              <a:chOff x="877399" y="3378736"/>
              <a:chExt cx="3267157" cy="394132"/>
            </a:xfrm>
          </p:grpSpPr>
          <p:sp>
            <p:nvSpPr>
              <p:cNvPr id="21" name="TextBox 20">
                <a:extLst>
                  <a:ext uri="{FF2B5EF4-FFF2-40B4-BE49-F238E27FC236}">
                    <a16:creationId xmlns:a16="http://schemas.microsoft.com/office/drawing/2014/main" id="{41C479D9-B060-3EA1-EB71-8A556A358270}"/>
                  </a:ext>
                </a:extLst>
              </p:cNvPr>
              <p:cNvSpPr txBox="1"/>
              <p:nvPr/>
            </p:nvSpPr>
            <p:spPr>
              <a:xfrm>
                <a:off x="1216757" y="3378736"/>
                <a:ext cx="2927799" cy="394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Accountant</a:t>
                </a:r>
              </a:p>
            </p:txBody>
          </p:sp>
          <p:sp>
            <p:nvSpPr>
              <p:cNvPr id="23" name="Rectangle 22">
                <a:extLst>
                  <a:ext uri="{FF2B5EF4-FFF2-40B4-BE49-F238E27FC236}">
                    <a16:creationId xmlns:a16="http://schemas.microsoft.com/office/drawing/2014/main" id="{1D1A4077-ADB7-BD7D-91B5-34A73B2E4C44}"/>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grpSp>
        <p:grpSp>
          <p:nvGrpSpPr>
            <p:cNvPr id="24" name="Group 23">
              <a:extLst>
                <a:ext uri="{FF2B5EF4-FFF2-40B4-BE49-F238E27FC236}">
                  <a16:creationId xmlns:a16="http://schemas.microsoft.com/office/drawing/2014/main" id="{33D50F99-7C35-6664-23ED-1291178F6F2E}"/>
                </a:ext>
              </a:extLst>
            </p:cNvPr>
            <p:cNvGrpSpPr/>
            <p:nvPr/>
          </p:nvGrpSpPr>
          <p:grpSpPr>
            <a:xfrm>
              <a:off x="6216711" y="4253546"/>
              <a:ext cx="3316711" cy="400110"/>
              <a:chOff x="877399" y="3351020"/>
              <a:chExt cx="3267157" cy="394132"/>
            </a:xfrm>
          </p:grpSpPr>
          <p:sp>
            <p:nvSpPr>
              <p:cNvPr id="25" name="TextBox 24">
                <a:extLst>
                  <a:ext uri="{FF2B5EF4-FFF2-40B4-BE49-F238E27FC236}">
                    <a16:creationId xmlns:a16="http://schemas.microsoft.com/office/drawing/2014/main" id="{FAB545CF-2883-C157-A487-17D53604B041}"/>
                  </a:ext>
                </a:extLst>
              </p:cNvPr>
              <p:cNvSpPr txBox="1"/>
              <p:nvPr/>
            </p:nvSpPr>
            <p:spPr>
              <a:xfrm>
                <a:off x="1216757" y="3351020"/>
                <a:ext cx="2927799" cy="394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Insurance agent</a:t>
                </a:r>
              </a:p>
            </p:txBody>
          </p:sp>
          <p:sp>
            <p:nvSpPr>
              <p:cNvPr id="26" name="Rectangle 25">
                <a:extLst>
                  <a:ext uri="{FF2B5EF4-FFF2-40B4-BE49-F238E27FC236}">
                    <a16:creationId xmlns:a16="http://schemas.microsoft.com/office/drawing/2014/main" id="{A1EE93C8-067D-CC61-B927-F7CDEBBC7352}"/>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grpSp>
        <p:grpSp>
          <p:nvGrpSpPr>
            <p:cNvPr id="27" name="Group 26">
              <a:extLst>
                <a:ext uri="{FF2B5EF4-FFF2-40B4-BE49-F238E27FC236}">
                  <a16:creationId xmlns:a16="http://schemas.microsoft.com/office/drawing/2014/main" id="{B72BE246-0D75-4227-4940-E1CD9AB2B288}"/>
                </a:ext>
              </a:extLst>
            </p:cNvPr>
            <p:cNvGrpSpPr/>
            <p:nvPr/>
          </p:nvGrpSpPr>
          <p:grpSpPr>
            <a:xfrm>
              <a:off x="6216711" y="4746907"/>
              <a:ext cx="3316711" cy="400110"/>
              <a:chOff x="877399" y="3351020"/>
              <a:chExt cx="3267157" cy="394132"/>
            </a:xfrm>
          </p:grpSpPr>
          <p:sp>
            <p:nvSpPr>
              <p:cNvPr id="28" name="TextBox 27">
                <a:extLst>
                  <a:ext uri="{FF2B5EF4-FFF2-40B4-BE49-F238E27FC236}">
                    <a16:creationId xmlns:a16="http://schemas.microsoft.com/office/drawing/2014/main" id="{3D90CE4A-B62F-2E84-1976-A6897A193D8A}"/>
                  </a:ext>
                </a:extLst>
              </p:cNvPr>
              <p:cNvSpPr txBox="1"/>
              <p:nvPr/>
            </p:nvSpPr>
            <p:spPr>
              <a:xfrm>
                <a:off x="1216757" y="3351020"/>
                <a:ext cx="2927799" cy="394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Other</a:t>
                </a:r>
              </a:p>
            </p:txBody>
          </p:sp>
          <p:sp>
            <p:nvSpPr>
              <p:cNvPr id="29" name="Rectangle 28">
                <a:extLst>
                  <a:ext uri="{FF2B5EF4-FFF2-40B4-BE49-F238E27FC236}">
                    <a16:creationId xmlns:a16="http://schemas.microsoft.com/office/drawing/2014/main" id="{40A93142-ED79-0A48-71CF-B9576AC77DD3}"/>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grpSp>
      </p:grpSp>
    </p:spTree>
    <p:extLst>
      <p:ext uri="{BB962C8B-B14F-4D97-AF65-F5344CB8AC3E}">
        <p14:creationId xmlns:p14="http://schemas.microsoft.com/office/powerpoint/2010/main" val="238172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E87E8A5-5218-61EB-A202-40E21F99203F}"/>
              </a:ext>
            </a:extLst>
          </p:cNvPr>
          <p:cNvPicPr>
            <a:picLocks noChangeAspect="1"/>
          </p:cNvPicPr>
          <p:nvPr/>
        </p:nvPicPr>
        <p:blipFill rotWithShape="1">
          <a:blip r:embed="rId3">
            <a:extLst>
              <a:ext uri="{28A0092B-C50C-407E-A947-70E740481C1C}">
                <a14:useLocalDpi xmlns:a14="http://schemas.microsoft.com/office/drawing/2010/main" val="0"/>
              </a:ext>
            </a:extLst>
          </a:blip>
          <a:srcRect r="6057" b="14853"/>
          <a:stretch/>
        </p:blipFill>
        <p:spPr>
          <a:xfrm>
            <a:off x="5440785" y="1377889"/>
            <a:ext cx="6751216" cy="410222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Tech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0" y="1377888"/>
            <a:ext cx="12192000" cy="4119277"/>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6A146ECD-F06D-E8B2-7F3C-056184037853}"/>
              </a:ext>
            </a:extLst>
          </p:cNvPr>
          <p:cNvGrpSpPr/>
          <p:nvPr/>
        </p:nvGrpSpPr>
        <p:grpSpPr>
          <a:xfrm>
            <a:off x="292240" y="1970421"/>
            <a:ext cx="5765660" cy="2725958"/>
            <a:chOff x="517908" y="1882987"/>
            <a:chExt cx="5765660" cy="2725958"/>
          </a:xfrm>
        </p:grpSpPr>
        <p:sp>
          <p:nvSpPr>
            <p:cNvPr id="2" name="TextBox 1">
              <a:extLst>
                <a:ext uri="{FF2B5EF4-FFF2-40B4-BE49-F238E27FC236}">
                  <a16:creationId xmlns:a16="http://schemas.microsoft.com/office/drawing/2014/main" id="{06253C33-03C9-8740-EEBB-415753E13301}"/>
                </a:ext>
              </a:extLst>
            </p:cNvPr>
            <p:cNvSpPr txBox="1"/>
            <p:nvPr/>
          </p:nvSpPr>
          <p:spPr>
            <a:xfrm>
              <a:off x="517908" y="1882987"/>
              <a:ext cx="576566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Have you ever had a Client ask you for recommendations for a personal finance application or othe</a:t>
              </a:r>
              <a:r>
                <a:rPr lang="en-US" sz="2800" dirty="0">
                  <a:solidFill>
                    <a:srgbClr val="FFCE34"/>
                  </a:solidFill>
                  <a:latin typeface="Gotham" panose="02000604040000020004" pitchFamily="50" charset="0"/>
                </a:rPr>
                <a:t>r software</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a:t>
              </a:r>
            </a:p>
          </p:txBody>
        </p:sp>
        <p:grpSp>
          <p:nvGrpSpPr>
            <p:cNvPr id="15" name="Group 14">
              <a:extLst>
                <a:ext uri="{FF2B5EF4-FFF2-40B4-BE49-F238E27FC236}">
                  <a16:creationId xmlns:a16="http://schemas.microsoft.com/office/drawing/2014/main" id="{9D13D70F-E3D0-47DE-D96E-14ACF6BC7573}"/>
                </a:ext>
              </a:extLst>
            </p:cNvPr>
            <p:cNvGrpSpPr/>
            <p:nvPr/>
          </p:nvGrpSpPr>
          <p:grpSpPr>
            <a:xfrm>
              <a:off x="651215" y="3497431"/>
              <a:ext cx="4404400" cy="461665"/>
              <a:chOff x="877399" y="3380845"/>
              <a:chExt cx="3243659" cy="339997"/>
            </a:xfrm>
          </p:grpSpPr>
          <p:sp>
            <p:nvSpPr>
              <p:cNvPr id="3" name="TextBox 2">
                <a:extLst>
                  <a:ext uri="{FF2B5EF4-FFF2-40B4-BE49-F238E27FC236}">
                    <a16:creationId xmlns:a16="http://schemas.microsoft.com/office/drawing/2014/main" id="{31F75186-5E18-737A-3777-F3F58E342143}"/>
                  </a:ext>
                </a:extLst>
              </p:cNvPr>
              <p:cNvSpPr txBox="1"/>
              <p:nvPr/>
            </p:nvSpPr>
            <p:spPr>
              <a:xfrm>
                <a:off x="1193259" y="3380845"/>
                <a:ext cx="2927799" cy="339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YES</a:t>
                </a:r>
              </a:p>
            </p:txBody>
          </p:sp>
          <p:sp>
            <p:nvSpPr>
              <p:cNvPr id="14" name="Rectangle 13">
                <a:extLst>
                  <a:ext uri="{FF2B5EF4-FFF2-40B4-BE49-F238E27FC236}">
                    <a16:creationId xmlns:a16="http://schemas.microsoft.com/office/drawing/2014/main" id="{FB538441-0D7C-5564-8254-4D80F3F0B66D}"/>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grpSp>
          <p:nvGrpSpPr>
            <p:cNvPr id="17" name="Group 16">
              <a:extLst>
                <a:ext uri="{FF2B5EF4-FFF2-40B4-BE49-F238E27FC236}">
                  <a16:creationId xmlns:a16="http://schemas.microsoft.com/office/drawing/2014/main" id="{1AF3E22E-B9EE-8A9D-49B7-CA0EB6D09350}"/>
                </a:ext>
              </a:extLst>
            </p:cNvPr>
            <p:cNvGrpSpPr/>
            <p:nvPr/>
          </p:nvGrpSpPr>
          <p:grpSpPr>
            <a:xfrm>
              <a:off x="651215" y="4147280"/>
              <a:ext cx="4404400" cy="461665"/>
              <a:chOff x="877399" y="3380845"/>
              <a:chExt cx="3243659" cy="339997"/>
            </a:xfrm>
          </p:grpSpPr>
          <p:sp>
            <p:nvSpPr>
              <p:cNvPr id="18" name="TextBox 17">
                <a:extLst>
                  <a:ext uri="{FF2B5EF4-FFF2-40B4-BE49-F238E27FC236}">
                    <a16:creationId xmlns:a16="http://schemas.microsoft.com/office/drawing/2014/main" id="{912A97D4-535E-8B06-2C11-1AFDFE72C82B}"/>
                  </a:ext>
                </a:extLst>
              </p:cNvPr>
              <p:cNvSpPr txBox="1"/>
              <p:nvPr/>
            </p:nvSpPr>
            <p:spPr>
              <a:xfrm>
                <a:off x="1193259" y="3380845"/>
                <a:ext cx="2927799" cy="339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NO</a:t>
                </a:r>
              </a:p>
            </p:txBody>
          </p:sp>
          <p:sp>
            <p:nvSpPr>
              <p:cNvPr id="19" name="Rectangle 18">
                <a:extLst>
                  <a:ext uri="{FF2B5EF4-FFF2-40B4-BE49-F238E27FC236}">
                    <a16:creationId xmlns:a16="http://schemas.microsoft.com/office/drawing/2014/main" id="{10E9950B-36B3-37F8-C493-FEA72C4855C9}"/>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grpSp>
    </p:spTree>
    <p:extLst>
      <p:ext uri="{BB962C8B-B14F-4D97-AF65-F5344CB8AC3E}">
        <p14:creationId xmlns:p14="http://schemas.microsoft.com/office/powerpoint/2010/main" val="211403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99DB6A1-7256-1191-49DF-2E1CC7DB41A6}"/>
              </a:ext>
            </a:extLst>
          </p:cNvPr>
          <p:cNvPicPr>
            <a:picLocks noChangeAspect="1"/>
          </p:cNvPicPr>
          <p:nvPr/>
        </p:nvPicPr>
        <p:blipFill rotWithShape="1">
          <a:blip r:embed="rId3">
            <a:extLst>
              <a:ext uri="{28A0092B-C50C-407E-A947-70E740481C1C}">
                <a14:useLocalDpi xmlns:a14="http://schemas.microsoft.com/office/drawing/2010/main" val="0"/>
              </a:ext>
            </a:extLst>
          </a:blip>
          <a:srcRect l="-3570" t="5405" r="18353" b="9377"/>
          <a:stretch/>
        </p:blipFill>
        <p:spPr>
          <a:xfrm>
            <a:off x="5547046" y="1360835"/>
            <a:ext cx="6659022" cy="4119277"/>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2" y="1377888"/>
            <a:ext cx="9733134" cy="4119277"/>
          </a:xfrm>
          <a:prstGeom prst="rect">
            <a:avLst/>
          </a:prstGeom>
          <a:gradFill>
            <a:gsLst>
              <a:gs pos="0">
                <a:schemeClr val="tx1">
                  <a:alpha val="0"/>
                </a:schemeClr>
              </a:gs>
              <a:gs pos="4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80634" y="1984498"/>
            <a:ext cx="566409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Kareem, a CFP</a:t>
            </a:r>
            <a:r>
              <a:rPr kumimoji="0" lang="en-US" sz="3600" b="0" i="0" u="none" strike="noStrike" kern="1200" cap="none" spc="0" normalizeH="0" baseline="0" noProof="0" dirty="0">
                <a:ln>
                  <a:noFill/>
                </a:ln>
                <a:solidFill>
                  <a:srgbClr val="FFCE34"/>
                </a:solidFill>
                <a:effectLst/>
                <a:uLnTx/>
                <a:uFillTx/>
                <a:latin typeface="Gotham Light" pitchFamily="50" charset="0"/>
              </a:rPr>
              <a:t>®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professional, has a financial planning Client, Javier. </a:t>
            </a:r>
          </a:p>
        </p:txBody>
      </p:sp>
      <p:sp>
        <p:nvSpPr>
          <p:cNvPr id="22" name="TextBox 21">
            <a:extLst>
              <a:ext uri="{FF2B5EF4-FFF2-40B4-BE49-F238E27FC236}">
                <a16:creationId xmlns:a16="http://schemas.microsoft.com/office/drawing/2014/main" id="{CF7EEF2E-306B-5F63-D187-CE386C508A95}"/>
              </a:ext>
            </a:extLst>
          </p:cNvPr>
          <p:cNvSpPr txBox="1"/>
          <p:nvPr/>
        </p:nvSpPr>
        <p:spPr>
          <a:xfrm>
            <a:off x="580633" y="3707783"/>
            <a:ext cx="50745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Javier has decided to start a business.</a:t>
            </a:r>
          </a:p>
        </p:txBody>
      </p:sp>
    </p:spTree>
    <p:extLst>
      <p:ext uri="{BB962C8B-B14F-4D97-AF65-F5344CB8AC3E}">
        <p14:creationId xmlns:p14="http://schemas.microsoft.com/office/powerpoint/2010/main" val="390961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4E4772-5AC0-267A-C961-7DBC5F627EAA}"/>
              </a:ext>
            </a:extLst>
          </p:cNvPr>
          <p:cNvPicPr>
            <a:picLocks noChangeAspect="1"/>
          </p:cNvPicPr>
          <p:nvPr/>
        </p:nvPicPr>
        <p:blipFill rotWithShape="1">
          <a:blip r:embed="rId3">
            <a:extLst>
              <a:ext uri="{28A0092B-C50C-407E-A947-70E740481C1C}">
                <a14:useLocalDpi xmlns:a14="http://schemas.microsoft.com/office/drawing/2010/main" val="0"/>
              </a:ext>
            </a:extLst>
          </a:blip>
          <a:srcRect l="883" t="1502" r="4148" b="11149"/>
          <a:stretch/>
        </p:blipFill>
        <p:spPr>
          <a:xfrm flipH="1">
            <a:off x="-6" y="1377888"/>
            <a:ext cx="6740031" cy="410222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389408" y="1377888"/>
            <a:ext cx="11802592" cy="4119277"/>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989475" y="2432883"/>
            <a:ext cx="566409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Javier asks Kareem if he knows of any accountants for small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endParaRPr>
          </a:p>
        </p:txBody>
      </p:sp>
    </p:spTree>
    <p:extLst>
      <p:ext uri="{BB962C8B-B14F-4D97-AF65-F5344CB8AC3E}">
        <p14:creationId xmlns:p14="http://schemas.microsoft.com/office/powerpoint/2010/main" val="67309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0" y="4645969"/>
            <a:ext cx="12192000" cy="1699531"/>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48621759-6036-643F-79DC-7B1E01D10D01}"/>
              </a:ext>
            </a:extLst>
          </p:cNvPr>
          <p:cNvGrpSpPr/>
          <p:nvPr/>
        </p:nvGrpSpPr>
        <p:grpSpPr>
          <a:xfrm>
            <a:off x="657021" y="4810064"/>
            <a:ext cx="10717739" cy="1002393"/>
            <a:chOff x="803981" y="4091600"/>
            <a:chExt cx="10717739" cy="1002393"/>
          </a:xfrm>
        </p:grpSpPr>
        <p:grpSp>
          <p:nvGrpSpPr>
            <p:cNvPr id="32" name="Group 31">
              <a:extLst>
                <a:ext uri="{FF2B5EF4-FFF2-40B4-BE49-F238E27FC236}">
                  <a16:creationId xmlns:a16="http://schemas.microsoft.com/office/drawing/2014/main" id="{5C8EF0B0-F02E-DCFD-3451-8C4310650083}"/>
                </a:ext>
              </a:extLst>
            </p:cNvPr>
            <p:cNvGrpSpPr/>
            <p:nvPr/>
          </p:nvGrpSpPr>
          <p:grpSpPr>
            <a:xfrm>
              <a:off x="803981" y="4091600"/>
              <a:ext cx="10664997" cy="921534"/>
              <a:chOff x="803981" y="2922219"/>
              <a:chExt cx="10664997" cy="921534"/>
            </a:xfrm>
          </p:grpSpPr>
          <p:sp>
            <p:nvSpPr>
              <p:cNvPr id="15" name="TextBox 14">
                <a:extLst>
                  <a:ext uri="{FF2B5EF4-FFF2-40B4-BE49-F238E27FC236}">
                    <a16:creationId xmlns:a16="http://schemas.microsoft.com/office/drawing/2014/main" id="{9DE5BB81-5101-CABC-D539-C942DBE758F5}"/>
                  </a:ext>
                </a:extLst>
              </p:cNvPr>
              <p:cNvSpPr txBox="1"/>
              <p:nvPr/>
            </p:nvSpPr>
            <p:spPr>
              <a:xfrm>
                <a:off x="1629119" y="2922219"/>
                <a:ext cx="9839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Practice Tip</a:t>
                </a:r>
                <a:endParaRPr kumimoji="0" lang="en-US" sz="2400" b="0" i="0" u="none" strike="noStrike" kern="1200" cap="none" spc="0" normalizeH="0" baseline="0" noProof="0" dirty="0">
                  <a:ln>
                    <a:noFill/>
                  </a:ln>
                  <a:solidFill>
                    <a:srgbClr val="FFCE34"/>
                  </a:solidFill>
                  <a:effectLst/>
                  <a:uLnTx/>
                  <a:uFillTx/>
                  <a:latin typeface="Gotham Book" panose="02000604040000020004" pitchFamily="50" charset="0"/>
                  <a:ea typeface="+mn-ea"/>
                  <a:cs typeface="+mn-cs"/>
                </a:endParaRP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1629119" y="4447662"/>
              <a:ext cx="9892601" cy="646331"/>
            </a:xfrm>
            <a:prstGeom prst="rect">
              <a:avLst/>
            </a:prstGeom>
            <a:noFill/>
          </p:spPr>
          <p:txBody>
            <a:bodyPr wrap="square" rtlCol="0">
              <a:spAutoFit/>
            </a:bodyPr>
            <a:lstStyle/>
            <a:p>
              <a:pPr lvl="0">
                <a:defRPr/>
              </a:pPr>
              <a:r>
                <a:rPr lang="en-US" dirty="0">
                  <a:solidFill>
                    <a:prstClr val="white"/>
                  </a:solidFill>
                  <a:latin typeface="Gotham Book" panose="02000604040000020004" pitchFamily="50" charset="0"/>
                </a:rPr>
                <a:t>Consider recommending more than one person if you have a reasonable basis for each recommendation.</a:t>
              </a:r>
              <a:endParaRPr kumimoji="0" lang="en-US" b="0" i="0" u="none" strike="noStrike" kern="1200" cap="none" spc="0" normalizeH="0" baseline="0" noProof="0" dirty="0">
                <a:ln>
                  <a:noFill/>
                </a:ln>
                <a:solidFill>
                  <a:prstClr val="white"/>
                </a:solidFill>
                <a:effectLst/>
                <a:uLnTx/>
                <a:uFillTx/>
                <a:latin typeface="Gotham Book" panose="02000604040000020004" pitchFamily="50" charset="0"/>
              </a:endParaRPr>
            </a:p>
          </p:txBody>
        </p:sp>
      </p:grpSp>
      <p:sp>
        <p:nvSpPr>
          <p:cNvPr id="20" name="TextBox 19">
            <a:extLst>
              <a:ext uri="{FF2B5EF4-FFF2-40B4-BE49-F238E27FC236}">
                <a16:creationId xmlns:a16="http://schemas.microsoft.com/office/drawing/2014/main" id="{D9ABF8A1-20B0-A503-8FE6-39616FF944FF}"/>
              </a:ext>
            </a:extLst>
          </p:cNvPr>
          <p:cNvSpPr txBox="1"/>
          <p:nvPr/>
        </p:nvSpPr>
        <p:spPr>
          <a:xfrm>
            <a:off x="594930" y="1039135"/>
            <a:ext cx="10911731" cy="369332"/>
          </a:xfrm>
          <a:prstGeom prst="rect">
            <a:avLst/>
          </a:prstGeom>
          <a:noFill/>
        </p:spPr>
        <p:txBody>
          <a:bodyPr wrap="square" rtlCol="0">
            <a:spAutoFit/>
          </a:bodyPr>
          <a:lstStyle/>
          <a:p>
            <a:r>
              <a:rPr lang="en-US" dirty="0">
                <a:latin typeface="Gotham" panose="02000604040000020004" pitchFamily="50" charset="0"/>
              </a:rPr>
              <a:t>Recommending or Engaging Additional Persons to Provide Professional Services to a Client</a:t>
            </a:r>
          </a:p>
        </p:txBody>
      </p:sp>
      <p:grpSp>
        <p:nvGrpSpPr>
          <p:cNvPr id="51" name="Group 50">
            <a:extLst>
              <a:ext uri="{FF2B5EF4-FFF2-40B4-BE49-F238E27FC236}">
                <a16:creationId xmlns:a16="http://schemas.microsoft.com/office/drawing/2014/main" id="{045C3540-A433-1C8F-09A9-A62147FC6B17}"/>
              </a:ext>
            </a:extLst>
          </p:cNvPr>
          <p:cNvGrpSpPr/>
          <p:nvPr/>
        </p:nvGrpSpPr>
        <p:grpSpPr>
          <a:xfrm>
            <a:off x="647269" y="3594712"/>
            <a:ext cx="11090300" cy="781136"/>
            <a:chOff x="647269" y="3594712"/>
            <a:chExt cx="11090300" cy="781136"/>
          </a:xfrm>
        </p:grpSpPr>
        <p:grpSp>
          <p:nvGrpSpPr>
            <p:cNvPr id="40" name="Group 39">
              <a:extLst>
                <a:ext uri="{FF2B5EF4-FFF2-40B4-BE49-F238E27FC236}">
                  <a16:creationId xmlns:a16="http://schemas.microsoft.com/office/drawing/2014/main" id="{2E8CB7DC-BFC9-FE8E-0E3F-27B00080DA18}"/>
                </a:ext>
              </a:extLst>
            </p:cNvPr>
            <p:cNvGrpSpPr/>
            <p:nvPr/>
          </p:nvGrpSpPr>
          <p:grpSpPr>
            <a:xfrm>
              <a:off x="647269" y="3594712"/>
              <a:ext cx="11090300" cy="781136"/>
              <a:chOff x="860347" y="2415359"/>
              <a:chExt cx="11090300" cy="781136"/>
            </a:xfrm>
          </p:grpSpPr>
          <p:sp>
            <p:nvSpPr>
              <p:cNvPr id="41" name="Oval 40">
                <a:extLst>
                  <a:ext uri="{FF2B5EF4-FFF2-40B4-BE49-F238E27FC236}">
                    <a16:creationId xmlns:a16="http://schemas.microsoft.com/office/drawing/2014/main" id="{FFC06847-A5A1-C442-69EF-92796111681A}"/>
                  </a:ext>
                </a:extLst>
              </p:cNvPr>
              <p:cNvSpPr/>
              <p:nvPr/>
            </p:nvSpPr>
            <p:spPr>
              <a:xfrm>
                <a:off x="860347" y="2415359"/>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5D2885AF-9E65-F538-680B-F67DFD84B33F}"/>
                  </a:ext>
                </a:extLst>
              </p:cNvPr>
              <p:cNvSpPr txBox="1"/>
              <p:nvPr/>
            </p:nvSpPr>
            <p:spPr>
              <a:xfrm>
                <a:off x="1705489" y="2489057"/>
                <a:ext cx="10245158" cy="646331"/>
              </a:xfrm>
              <a:prstGeom prst="rect">
                <a:avLst/>
              </a:prstGeom>
              <a:noFill/>
            </p:spPr>
            <p:txBody>
              <a:bodyPr wrap="square" rtlCol="0">
                <a:spAutoFit/>
              </a:bodyPr>
              <a:lstStyle/>
              <a:p>
                <a:r>
                  <a:rPr lang="en-US" dirty="0">
                    <a:latin typeface="Gotham" panose="02000604040000020004" pitchFamily="50" charset="0"/>
                  </a:rPr>
                  <a:t>When engaging a person to provide services for a Client, exercise reasonable care to protect the Client’s interests.</a:t>
                </a:r>
              </a:p>
            </p:txBody>
          </p:sp>
        </p:grpSp>
        <p:pic>
          <p:nvPicPr>
            <p:cNvPr id="44" name="Graphic 43">
              <a:extLst>
                <a:ext uri="{FF2B5EF4-FFF2-40B4-BE49-F238E27FC236}">
                  <a16:creationId xmlns:a16="http://schemas.microsoft.com/office/drawing/2014/main" id="{CADD6D80-E243-1C78-40A2-329FAC4E03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3520" y="3800676"/>
              <a:ext cx="368321" cy="368321"/>
            </a:xfrm>
            <a:prstGeom prst="rect">
              <a:avLst/>
            </a:prstGeom>
          </p:spPr>
        </p:pic>
      </p:grpSp>
      <p:grpSp>
        <p:nvGrpSpPr>
          <p:cNvPr id="49" name="Group 48">
            <a:extLst>
              <a:ext uri="{FF2B5EF4-FFF2-40B4-BE49-F238E27FC236}">
                <a16:creationId xmlns:a16="http://schemas.microsoft.com/office/drawing/2014/main" id="{3F1218EC-959E-48BE-9BD0-0C805727D340}"/>
              </a:ext>
            </a:extLst>
          </p:cNvPr>
          <p:cNvGrpSpPr/>
          <p:nvPr/>
        </p:nvGrpSpPr>
        <p:grpSpPr>
          <a:xfrm>
            <a:off x="647269" y="1549796"/>
            <a:ext cx="11090300" cy="781136"/>
            <a:chOff x="647269" y="1549796"/>
            <a:chExt cx="11090300" cy="781136"/>
          </a:xfrm>
        </p:grpSpPr>
        <p:grpSp>
          <p:nvGrpSpPr>
            <p:cNvPr id="33" name="Group 32">
              <a:extLst>
                <a:ext uri="{FF2B5EF4-FFF2-40B4-BE49-F238E27FC236}">
                  <a16:creationId xmlns:a16="http://schemas.microsoft.com/office/drawing/2014/main" id="{DADB2F8F-DC69-6FEB-2C94-E7D84C88DAA2}"/>
                </a:ext>
              </a:extLst>
            </p:cNvPr>
            <p:cNvGrpSpPr/>
            <p:nvPr/>
          </p:nvGrpSpPr>
          <p:grpSpPr>
            <a:xfrm>
              <a:off x="647269" y="1549796"/>
              <a:ext cx="11090300" cy="781136"/>
              <a:chOff x="860347" y="2423535"/>
              <a:chExt cx="11090300" cy="781136"/>
            </a:xfrm>
          </p:grpSpPr>
          <p:sp>
            <p:nvSpPr>
              <p:cNvPr id="35" name="Oval 34">
                <a:extLst>
                  <a:ext uri="{FF2B5EF4-FFF2-40B4-BE49-F238E27FC236}">
                    <a16:creationId xmlns:a16="http://schemas.microsoft.com/office/drawing/2014/main" id="{563DDD7A-368B-8B23-D615-38965E69EFA3}"/>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4AC5016-4904-C1A0-1DD5-87798EDA760F}"/>
                  </a:ext>
                </a:extLst>
              </p:cNvPr>
              <p:cNvSpPr txBox="1"/>
              <p:nvPr/>
            </p:nvSpPr>
            <p:spPr>
              <a:xfrm>
                <a:off x="1705489" y="2489057"/>
                <a:ext cx="10245158" cy="615553"/>
              </a:xfrm>
              <a:prstGeom prst="rect">
                <a:avLst/>
              </a:prstGeom>
              <a:noFill/>
            </p:spPr>
            <p:txBody>
              <a:bodyPr wrap="square" rtlCol="0">
                <a:spAutoFit/>
              </a:bodyPr>
              <a:lstStyle/>
              <a:p>
                <a:r>
                  <a:rPr lang="en-US" dirty="0">
                    <a:latin typeface="Gotham" panose="02000604040000020004" pitchFamily="50" charset="0"/>
                  </a:rPr>
                  <a:t>Reasonable basis for the recommendation:</a:t>
                </a:r>
              </a:p>
              <a:p>
                <a:r>
                  <a:rPr lang="en-US" sz="1600" dirty="0">
                    <a:latin typeface="Gotham Medium" panose="02000604030000020004" pitchFamily="50" charset="0"/>
                  </a:rPr>
                  <a:t>Reputation | Experience | Qualifications</a:t>
                </a:r>
              </a:p>
            </p:txBody>
          </p:sp>
        </p:grpSp>
        <p:pic>
          <p:nvPicPr>
            <p:cNvPr id="46" name="Graphic 45">
              <a:extLst>
                <a:ext uri="{FF2B5EF4-FFF2-40B4-BE49-F238E27FC236}">
                  <a16:creationId xmlns:a16="http://schemas.microsoft.com/office/drawing/2014/main" id="{403E8834-16A7-BA98-009B-52DD7DE351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2908" y="1707282"/>
              <a:ext cx="455601" cy="455601"/>
            </a:xfrm>
            <a:prstGeom prst="rect">
              <a:avLst/>
            </a:prstGeom>
          </p:spPr>
        </p:pic>
      </p:grpSp>
      <p:grpSp>
        <p:nvGrpSpPr>
          <p:cNvPr id="50" name="Group 49">
            <a:extLst>
              <a:ext uri="{FF2B5EF4-FFF2-40B4-BE49-F238E27FC236}">
                <a16:creationId xmlns:a16="http://schemas.microsoft.com/office/drawing/2014/main" id="{6EBADA05-B778-DC30-A932-73CC7B8ADF8A}"/>
              </a:ext>
            </a:extLst>
          </p:cNvPr>
          <p:cNvGrpSpPr/>
          <p:nvPr/>
        </p:nvGrpSpPr>
        <p:grpSpPr>
          <a:xfrm>
            <a:off x="647269" y="2576342"/>
            <a:ext cx="11090300" cy="781136"/>
            <a:chOff x="647269" y="2576342"/>
            <a:chExt cx="11090300" cy="781136"/>
          </a:xfrm>
        </p:grpSpPr>
        <p:grpSp>
          <p:nvGrpSpPr>
            <p:cNvPr id="37" name="Group 36">
              <a:extLst>
                <a:ext uri="{FF2B5EF4-FFF2-40B4-BE49-F238E27FC236}">
                  <a16:creationId xmlns:a16="http://schemas.microsoft.com/office/drawing/2014/main" id="{BAE0D78E-8BD6-F472-2A05-67A4FE86BD62}"/>
                </a:ext>
              </a:extLst>
            </p:cNvPr>
            <p:cNvGrpSpPr/>
            <p:nvPr/>
          </p:nvGrpSpPr>
          <p:grpSpPr>
            <a:xfrm>
              <a:off x="647269" y="2576342"/>
              <a:ext cx="11090300" cy="781136"/>
              <a:chOff x="860347" y="2423535"/>
              <a:chExt cx="11090300" cy="781136"/>
            </a:xfrm>
          </p:grpSpPr>
          <p:sp>
            <p:nvSpPr>
              <p:cNvPr id="38" name="Oval 37">
                <a:extLst>
                  <a:ext uri="{FF2B5EF4-FFF2-40B4-BE49-F238E27FC236}">
                    <a16:creationId xmlns:a16="http://schemas.microsoft.com/office/drawing/2014/main" id="{73556338-ABBE-E311-FB4C-33E762B4C1B6}"/>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FAE0395B-A38F-3273-0ABF-C65B1DD249A0}"/>
                  </a:ext>
                </a:extLst>
              </p:cNvPr>
              <p:cNvSpPr txBox="1"/>
              <p:nvPr/>
            </p:nvSpPr>
            <p:spPr>
              <a:xfrm>
                <a:off x="1705489" y="2629437"/>
                <a:ext cx="10245158" cy="369332"/>
              </a:xfrm>
              <a:prstGeom prst="rect">
                <a:avLst/>
              </a:prstGeom>
              <a:noFill/>
            </p:spPr>
            <p:txBody>
              <a:bodyPr wrap="square" rtlCol="0">
                <a:spAutoFit/>
              </a:bodyPr>
              <a:lstStyle/>
              <a:p>
                <a:r>
                  <a:rPr lang="en-US" dirty="0">
                    <a:latin typeface="Gotham" panose="02000604040000020004" pitchFamily="50" charset="0"/>
                  </a:rPr>
                  <a:t>Disclosure of any compensation agreement for referring the provider</a:t>
                </a:r>
              </a:p>
            </p:txBody>
          </p:sp>
        </p:grpSp>
        <p:pic>
          <p:nvPicPr>
            <p:cNvPr id="48" name="Graphic 47">
              <a:extLst>
                <a:ext uri="{FF2B5EF4-FFF2-40B4-BE49-F238E27FC236}">
                  <a16:creationId xmlns:a16="http://schemas.microsoft.com/office/drawing/2014/main" id="{E67BE134-099E-EE7B-1C87-5E94EBFA5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7930" y="2780370"/>
              <a:ext cx="365664" cy="365664"/>
            </a:xfrm>
            <a:prstGeom prst="rect">
              <a:avLst/>
            </a:prstGeom>
          </p:spPr>
        </p:pic>
      </p:grpSp>
    </p:spTree>
    <p:extLst>
      <p:ext uri="{BB962C8B-B14F-4D97-AF65-F5344CB8AC3E}">
        <p14:creationId xmlns:p14="http://schemas.microsoft.com/office/powerpoint/2010/main" val="46805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Tech Recommendations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43335093-9D72-1021-F344-53E70DEEAE3D}"/>
              </a:ext>
            </a:extLst>
          </p:cNvPr>
          <p:cNvGrpSpPr/>
          <p:nvPr/>
        </p:nvGrpSpPr>
        <p:grpSpPr>
          <a:xfrm>
            <a:off x="727773" y="1136132"/>
            <a:ext cx="3386198" cy="811137"/>
            <a:chOff x="741835" y="1201124"/>
            <a:chExt cx="3386198" cy="811137"/>
          </a:xfrm>
        </p:grpSpPr>
        <p:sp>
          <p:nvSpPr>
            <p:cNvPr id="40" name="Rectangle: Rounded Corners 39">
              <a:extLst>
                <a:ext uri="{FF2B5EF4-FFF2-40B4-BE49-F238E27FC236}">
                  <a16:creationId xmlns:a16="http://schemas.microsoft.com/office/drawing/2014/main" id="{993C10AC-E3F2-8099-E314-584C0A78348B}"/>
                </a:ext>
              </a:extLst>
            </p:cNvPr>
            <p:cNvSpPr/>
            <p:nvPr/>
          </p:nvSpPr>
          <p:spPr>
            <a:xfrm>
              <a:off x="807215" y="1339814"/>
              <a:ext cx="2719546"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452B036-45C3-92FA-8946-B9D4366A6EC0}"/>
                </a:ext>
              </a:extLst>
            </p:cNvPr>
            <p:cNvSpPr txBox="1"/>
            <p:nvPr/>
          </p:nvSpPr>
          <p:spPr>
            <a:xfrm>
              <a:off x="1598337" y="1369752"/>
              <a:ext cx="252969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WHAT if</a:t>
              </a:r>
            </a:p>
          </p:txBody>
        </p:sp>
        <p:grpSp>
          <p:nvGrpSpPr>
            <p:cNvPr id="42" name="Group 41">
              <a:extLst>
                <a:ext uri="{FF2B5EF4-FFF2-40B4-BE49-F238E27FC236}">
                  <a16:creationId xmlns:a16="http://schemas.microsoft.com/office/drawing/2014/main" id="{B5EC0CFD-6B37-17FA-B5E4-5125007097F7}"/>
                </a:ext>
              </a:extLst>
            </p:cNvPr>
            <p:cNvGrpSpPr/>
            <p:nvPr/>
          </p:nvGrpSpPr>
          <p:grpSpPr>
            <a:xfrm>
              <a:off x="741835" y="1201124"/>
              <a:ext cx="792480" cy="811137"/>
              <a:chOff x="2893521" y="2015438"/>
              <a:chExt cx="792480" cy="811137"/>
            </a:xfrm>
          </p:grpSpPr>
          <p:grpSp>
            <p:nvGrpSpPr>
              <p:cNvPr id="43" name="Group 42">
                <a:extLst>
                  <a:ext uri="{FF2B5EF4-FFF2-40B4-BE49-F238E27FC236}">
                    <a16:creationId xmlns:a16="http://schemas.microsoft.com/office/drawing/2014/main" id="{84F4DE8E-BDD2-424C-C1BF-0897D4DEAD50}"/>
                  </a:ext>
                </a:extLst>
              </p:cNvPr>
              <p:cNvGrpSpPr/>
              <p:nvPr/>
            </p:nvGrpSpPr>
            <p:grpSpPr>
              <a:xfrm>
                <a:off x="2893521" y="2034095"/>
                <a:ext cx="792480" cy="792480"/>
                <a:chOff x="2194560" y="2994963"/>
                <a:chExt cx="1219200" cy="1219200"/>
              </a:xfrm>
            </p:grpSpPr>
            <p:sp>
              <p:nvSpPr>
                <p:cNvPr id="45" name="Oval 44">
                  <a:extLst>
                    <a:ext uri="{FF2B5EF4-FFF2-40B4-BE49-F238E27FC236}">
                      <a16:creationId xmlns:a16="http://schemas.microsoft.com/office/drawing/2014/main" id="{F45241B2-F2F0-F345-A66B-F304ADC55E00}"/>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D88F5607-D66C-AE05-E81D-417F345ED2B7}"/>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DB3C578F-10A5-2776-64FD-D4C5649B1F41}"/>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50" name="TextBox 49">
            <a:extLst>
              <a:ext uri="{FF2B5EF4-FFF2-40B4-BE49-F238E27FC236}">
                <a16:creationId xmlns:a16="http://schemas.microsoft.com/office/drawing/2014/main" id="{69507A9C-7D6E-0872-8446-9CBD4225624D}"/>
              </a:ext>
            </a:extLst>
          </p:cNvPr>
          <p:cNvSpPr txBox="1"/>
          <p:nvPr/>
        </p:nvSpPr>
        <p:spPr>
          <a:xfrm>
            <a:off x="299006" y="2019272"/>
            <a:ext cx="5095954" cy="3693319"/>
          </a:xfrm>
          <a:prstGeom prst="rect">
            <a:avLst/>
          </a:prstGeom>
          <a:noFill/>
        </p:spPr>
        <p:txBody>
          <a:bodyPr wrap="square" rtlCol="0">
            <a:spAutoFit/>
          </a:bodyPr>
          <a:lstStyle/>
          <a:p>
            <a:r>
              <a:rPr lang="en-US" sz="2400" dirty="0">
                <a:latin typeface="Gotham" panose="02000604040000020004" pitchFamily="50" charset="0"/>
              </a:rPr>
              <a:t>Javier asks for recommendations for small business accounting </a:t>
            </a:r>
            <a:r>
              <a:rPr lang="en-US" sz="2400" i="1" dirty="0">
                <a:latin typeface="Gotham" panose="02000604040000020004" pitchFamily="50" charset="0"/>
              </a:rPr>
              <a:t>software</a:t>
            </a:r>
            <a:r>
              <a:rPr lang="en-US" sz="2400" dirty="0">
                <a:latin typeface="Gotham" panose="02000604040000020004" pitchFamily="50" charset="0"/>
              </a:rPr>
              <a:t>?</a:t>
            </a:r>
          </a:p>
          <a:p>
            <a:endParaRPr lang="en-US" sz="2400" dirty="0">
              <a:latin typeface="Gotham Medium" panose="02000604030000020004" pitchFamily="50" charset="0"/>
            </a:endParaRPr>
          </a:p>
          <a:p>
            <a:r>
              <a:rPr lang="en-US" sz="2400" dirty="0">
                <a:latin typeface="Gotham Medium" panose="02000604030000020004" pitchFamily="50" charset="0"/>
              </a:rPr>
              <a:t>Kareem is not familiar with those programs, but he wants to be helpful. Kareem knows a colleague liked CashFlow Finance Solutions.</a:t>
            </a:r>
          </a:p>
          <a:p>
            <a:endParaRPr lang="en-US" dirty="0">
              <a:latin typeface="Gotham Medium" panose="02000604030000020004" pitchFamily="50" charset="0"/>
            </a:endParaRPr>
          </a:p>
          <a:p>
            <a:r>
              <a:rPr lang="en-US" sz="2400" dirty="0">
                <a:latin typeface="Gotham" panose="02000604040000020004" pitchFamily="50" charset="0"/>
              </a:rPr>
              <a:t>Does Kareem have enough knowledge to make a recommendation?</a:t>
            </a:r>
          </a:p>
        </p:txBody>
      </p:sp>
      <p:grpSp>
        <p:nvGrpSpPr>
          <p:cNvPr id="22" name="Group 21">
            <a:extLst>
              <a:ext uri="{FF2B5EF4-FFF2-40B4-BE49-F238E27FC236}">
                <a16:creationId xmlns:a16="http://schemas.microsoft.com/office/drawing/2014/main" id="{A13E3014-75E4-692D-A865-83D24018ED10}"/>
              </a:ext>
            </a:extLst>
          </p:cNvPr>
          <p:cNvGrpSpPr/>
          <p:nvPr/>
        </p:nvGrpSpPr>
        <p:grpSpPr>
          <a:xfrm>
            <a:off x="6220833" y="1236294"/>
            <a:ext cx="5450318" cy="937036"/>
            <a:chOff x="6220833" y="1236294"/>
            <a:chExt cx="5450318" cy="937036"/>
          </a:xfrm>
        </p:grpSpPr>
        <p:sp>
          <p:nvSpPr>
            <p:cNvPr id="3" name="Rectangle 2">
              <a:extLst>
                <a:ext uri="{FF2B5EF4-FFF2-40B4-BE49-F238E27FC236}">
                  <a16:creationId xmlns:a16="http://schemas.microsoft.com/office/drawing/2014/main" id="{74EDCCED-F71D-86AF-0DA3-6C9118B993A4}"/>
                </a:ext>
              </a:extLst>
            </p:cNvPr>
            <p:cNvSpPr/>
            <p:nvPr/>
          </p:nvSpPr>
          <p:spPr>
            <a:xfrm>
              <a:off x="6220833" y="1236294"/>
              <a:ext cx="5450318" cy="9370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CE34"/>
                </a:solidFill>
              </a:endParaRPr>
            </a:p>
          </p:txBody>
        </p:sp>
        <p:sp>
          <p:nvSpPr>
            <p:cNvPr id="18" name="TextBox 17">
              <a:extLst>
                <a:ext uri="{FF2B5EF4-FFF2-40B4-BE49-F238E27FC236}">
                  <a16:creationId xmlns:a16="http://schemas.microsoft.com/office/drawing/2014/main" id="{3C999E8E-0F74-1D55-D7B6-363C14DFDE9C}"/>
                </a:ext>
              </a:extLst>
            </p:cNvPr>
            <p:cNvSpPr txBox="1"/>
            <p:nvPr/>
          </p:nvSpPr>
          <p:spPr>
            <a:xfrm>
              <a:off x="6417068" y="1431963"/>
              <a:ext cx="4962535" cy="523220"/>
            </a:xfrm>
            <a:prstGeom prst="rect">
              <a:avLst/>
            </a:prstGeom>
            <a:noFill/>
          </p:spPr>
          <p:txBody>
            <a:bodyPr wrap="square" rtlCol="0">
              <a:spAutoFit/>
            </a:bodyPr>
            <a:lstStyle/>
            <a:p>
              <a:pPr algn="ctr"/>
              <a:r>
                <a:rPr lang="en-US" sz="2800" dirty="0">
                  <a:latin typeface="Gotham" panose="02000604040000020004" pitchFamily="50" charset="0"/>
                </a:rPr>
                <a:t>Technology Standard</a:t>
              </a:r>
            </a:p>
          </p:txBody>
        </p:sp>
      </p:grpSp>
      <p:grpSp>
        <p:nvGrpSpPr>
          <p:cNvPr id="23" name="Group 22">
            <a:extLst>
              <a:ext uri="{FF2B5EF4-FFF2-40B4-BE49-F238E27FC236}">
                <a16:creationId xmlns:a16="http://schemas.microsoft.com/office/drawing/2014/main" id="{920E286A-0204-1A45-44D2-710B159FB880}"/>
              </a:ext>
            </a:extLst>
          </p:cNvPr>
          <p:cNvGrpSpPr/>
          <p:nvPr/>
        </p:nvGrpSpPr>
        <p:grpSpPr>
          <a:xfrm>
            <a:off x="6220833" y="2378206"/>
            <a:ext cx="5450318" cy="937036"/>
            <a:chOff x="6220833" y="2378206"/>
            <a:chExt cx="5450318" cy="937036"/>
          </a:xfrm>
        </p:grpSpPr>
        <p:sp>
          <p:nvSpPr>
            <p:cNvPr id="14" name="Rectangle 13">
              <a:extLst>
                <a:ext uri="{FF2B5EF4-FFF2-40B4-BE49-F238E27FC236}">
                  <a16:creationId xmlns:a16="http://schemas.microsoft.com/office/drawing/2014/main" id="{EFC3C292-8DE9-C065-D772-81888B0DB10F}"/>
                </a:ext>
              </a:extLst>
            </p:cNvPr>
            <p:cNvSpPr/>
            <p:nvPr/>
          </p:nvSpPr>
          <p:spPr>
            <a:xfrm>
              <a:off x="6220833" y="2378206"/>
              <a:ext cx="5450318" cy="9370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CE34"/>
                </a:solidFill>
              </a:endParaRPr>
            </a:p>
          </p:txBody>
        </p:sp>
        <p:sp>
          <p:nvSpPr>
            <p:cNvPr id="19" name="TextBox 18">
              <a:extLst>
                <a:ext uri="{FF2B5EF4-FFF2-40B4-BE49-F238E27FC236}">
                  <a16:creationId xmlns:a16="http://schemas.microsoft.com/office/drawing/2014/main" id="{2BAEDA0F-1891-9186-259D-4924930C5A7A}"/>
                </a:ext>
              </a:extLst>
            </p:cNvPr>
            <p:cNvSpPr txBox="1"/>
            <p:nvPr/>
          </p:nvSpPr>
          <p:spPr>
            <a:xfrm>
              <a:off x="6484800" y="2650220"/>
              <a:ext cx="4962535" cy="400110"/>
            </a:xfrm>
            <a:prstGeom prst="rect">
              <a:avLst/>
            </a:prstGeom>
            <a:noFill/>
          </p:spPr>
          <p:txBody>
            <a:bodyPr wrap="square" rtlCol="0">
              <a:spAutoFit/>
            </a:bodyPr>
            <a:lstStyle/>
            <a:p>
              <a:pPr algn="ctr"/>
              <a:r>
                <a:rPr lang="en-US" sz="2000" dirty="0">
                  <a:solidFill>
                    <a:srgbClr val="FFCE34"/>
                  </a:solidFill>
                  <a:latin typeface="Gotham" panose="02000604040000020004" pitchFamily="50" charset="0"/>
                </a:rPr>
                <a:t>Reasonable care and judgment</a:t>
              </a:r>
            </a:p>
          </p:txBody>
        </p:sp>
      </p:grpSp>
      <p:grpSp>
        <p:nvGrpSpPr>
          <p:cNvPr id="24" name="Group 23">
            <a:extLst>
              <a:ext uri="{FF2B5EF4-FFF2-40B4-BE49-F238E27FC236}">
                <a16:creationId xmlns:a16="http://schemas.microsoft.com/office/drawing/2014/main" id="{D89A5AD0-FC4A-6EF5-9B43-325017D39177}"/>
              </a:ext>
            </a:extLst>
          </p:cNvPr>
          <p:cNvGrpSpPr/>
          <p:nvPr/>
        </p:nvGrpSpPr>
        <p:grpSpPr>
          <a:xfrm>
            <a:off x="6220833" y="3520118"/>
            <a:ext cx="5450318" cy="937036"/>
            <a:chOff x="6220833" y="3520118"/>
            <a:chExt cx="5450318" cy="937036"/>
          </a:xfrm>
        </p:grpSpPr>
        <p:sp>
          <p:nvSpPr>
            <p:cNvPr id="15" name="Rectangle 14">
              <a:extLst>
                <a:ext uri="{FF2B5EF4-FFF2-40B4-BE49-F238E27FC236}">
                  <a16:creationId xmlns:a16="http://schemas.microsoft.com/office/drawing/2014/main" id="{E9C7FA99-13BC-5557-3D08-7BF584865C3D}"/>
                </a:ext>
              </a:extLst>
            </p:cNvPr>
            <p:cNvSpPr/>
            <p:nvPr/>
          </p:nvSpPr>
          <p:spPr>
            <a:xfrm>
              <a:off x="6220833" y="3520118"/>
              <a:ext cx="5450318" cy="9370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CE34"/>
                </a:solidFill>
              </a:endParaRPr>
            </a:p>
          </p:txBody>
        </p:sp>
        <p:sp>
          <p:nvSpPr>
            <p:cNvPr id="20" name="TextBox 19">
              <a:extLst>
                <a:ext uri="{FF2B5EF4-FFF2-40B4-BE49-F238E27FC236}">
                  <a16:creationId xmlns:a16="http://schemas.microsoft.com/office/drawing/2014/main" id="{62BCD086-097E-85FC-D8C3-7490C0F2802D}"/>
                </a:ext>
              </a:extLst>
            </p:cNvPr>
            <p:cNvSpPr txBox="1"/>
            <p:nvPr/>
          </p:nvSpPr>
          <p:spPr>
            <a:xfrm>
              <a:off x="6484800" y="3732482"/>
              <a:ext cx="4962535" cy="400110"/>
            </a:xfrm>
            <a:prstGeom prst="rect">
              <a:avLst/>
            </a:prstGeom>
            <a:noFill/>
          </p:spPr>
          <p:txBody>
            <a:bodyPr wrap="square" rtlCol="0">
              <a:spAutoFit/>
            </a:bodyPr>
            <a:lstStyle/>
            <a:p>
              <a:pPr algn="ctr"/>
              <a:r>
                <a:rPr lang="en-US" sz="2000" dirty="0">
                  <a:solidFill>
                    <a:srgbClr val="FFCE34"/>
                  </a:solidFill>
                  <a:latin typeface="Gotham" panose="02000604040000020004" pitchFamily="50" charset="0"/>
                </a:rPr>
                <a:t>Reasonable level of understanding</a:t>
              </a:r>
            </a:p>
          </p:txBody>
        </p:sp>
      </p:grpSp>
      <p:grpSp>
        <p:nvGrpSpPr>
          <p:cNvPr id="25" name="Group 24">
            <a:extLst>
              <a:ext uri="{FF2B5EF4-FFF2-40B4-BE49-F238E27FC236}">
                <a16:creationId xmlns:a16="http://schemas.microsoft.com/office/drawing/2014/main" id="{86DDD855-3043-6185-9836-92F35BEC07CF}"/>
              </a:ext>
            </a:extLst>
          </p:cNvPr>
          <p:cNvGrpSpPr/>
          <p:nvPr/>
        </p:nvGrpSpPr>
        <p:grpSpPr>
          <a:xfrm>
            <a:off x="6220833" y="4662030"/>
            <a:ext cx="5450318" cy="937036"/>
            <a:chOff x="6220833" y="4662030"/>
            <a:chExt cx="5450318" cy="937036"/>
          </a:xfrm>
        </p:grpSpPr>
        <p:sp>
          <p:nvSpPr>
            <p:cNvPr id="16" name="Rectangle 15">
              <a:extLst>
                <a:ext uri="{FF2B5EF4-FFF2-40B4-BE49-F238E27FC236}">
                  <a16:creationId xmlns:a16="http://schemas.microsoft.com/office/drawing/2014/main" id="{BD527CAA-2B2C-BF77-6465-A08A1B9BD571}"/>
                </a:ext>
              </a:extLst>
            </p:cNvPr>
            <p:cNvSpPr/>
            <p:nvPr/>
          </p:nvSpPr>
          <p:spPr>
            <a:xfrm>
              <a:off x="6220833" y="4662030"/>
              <a:ext cx="5450318" cy="9370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CE34"/>
                </a:solidFill>
              </a:endParaRPr>
            </a:p>
          </p:txBody>
        </p:sp>
        <p:sp>
          <p:nvSpPr>
            <p:cNvPr id="21" name="TextBox 20">
              <a:extLst>
                <a:ext uri="{FF2B5EF4-FFF2-40B4-BE49-F238E27FC236}">
                  <a16:creationId xmlns:a16="http://schemas.microsoft.com/office/drawing/2014/main" id="{35C0D109-0C22-7595-E216-1A5363DF5319}"/>
                </a:ext>
              </a:extLst>
            </p:cNvPr>
            <p:cNvSpPr txBox="1"/>
            <p:nvPr/>
          </p:nvSpPr>
          <p:spPr>
            <a:xfrm>
              <a:off x="6484800" y="4766993"/>
              <a:ext cx="4962535" cy="707886"/>
            </a:xfrm>
            <a:prstGeom prst="rect">
              <a:avLst/>
            </a:prstGeom>
            <a:noFill/>
          </p:spPr>
          <p:txBody>
            <a:bodyPr wrap="square" rtlCol="0">
              <a:spAutoFit/>
            </a:bodyPr>
            <a:lstStyle/>
            <a:p>
              <a:pPr algn="ctr"/>
              <a:r>
                <a:rPr lang="en-US" sz="2000" dirty="0">
                  <a:solidFill>
                    <a:srgbClr val="FFCE34"/>
                  </a:solidFill>
                  <a:latin typeface="Gotham" panose="02000604040000020004" pitchFamily="50" charset="0"/>
                </a:rPr>
                <a:t>Reasonable basis for trusting the technology</a:t>
              </a:r>
            </a:p>
          </p:txBody>
        </p:sp>
      </p:grpSp>
    </p:spTree>
    <p:extLst>
      <p:ext uri="{BB962C8B-B14F-4D97-AF65-F5344CB8AC3E}">
        <p14:creationId xmlns:p14="http://schemas.microsoft.com/office/powerpoint/2010/main" val="5745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1000"/>
                                        <p:tgtEl>
                                          <p:spTgt spid="50">
                                            <p:txEl>
                                              <p:pRg st="0" end="0"/>
                                            </p:txEl>
                                          </p:spTgt>
                                        </p:tgtEl>
                                      </p:cBhvr>
                                    </p:animEffect>
                                    <p:anim calcmode="lin" valueType="num">
                                      <p:cBhvr>
                                        <p:cTn id="8"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xEl>
                                              <p:pRg st="2" end="2"/>
                                            </p:txEl>
                                          </p:spTgt>
                                        </p:tgtEl>
                                        <p:attrNameLst>
                                          <p:attrName>style.visibility</p:attrName>
                                        </p:attrNameLst>
                                      </p:cBhvr>
                                      <p:to>
                                        <p:strVal val="visible"/>
                                      </p:to>
                                    </p:set>
                                    <p:animEffect transition="in" filter="fade">
                                      <p:cBhvr>
                                        <p:cTn id="14" dur="1000"/>
                                        <p:tgtEl>
                                          <p:spTgt spid="50">
                                            <p:txEl>
                                              <p:pRg st="2" end="2"/>
                                            </p:txEl>
                                          </p:spTgt>
                                        </p:tgtEl>
                                      </p:cBhvr>
                                    </p:animEffect>
                                    <p:anim calcmode="lin" valueType="num">
                                      <p:cBhvr>
                                        <p:cTn id="15" dur="1000" fill="hold"/>
                                        <p:tgtEl>
                                          <p:spTgt spid="5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0">
                                            <p:txEl>
                                              <p:pRg st="4" end="4"/>
                                            </p:txEl>
                                          </p:spTgt>
                                        </p:tgtEl>
                                        <p:attrNameLst>
                                          <p:attrName>style.visibility</p:attrName>
                                        </p:attrNameLst>
                                      </p:cBhvr>
                                      <p:to>
                                        <p:strVal val="visible"/>
                                      </p:to>
                                    </p:set>
                                    <p:animEffect transition="in" filter="fade">
                                      <p:cBhvr>
                                        <p:cTn id="21" dur="1000"/>
                                        <p:tgtEl>
                                          <p:spTgt spid="50">
                                            <p:txEl>
                                              <p:pRg st="4" end="4"/>
                                            </p:txEl>
                                          </p:spTgt>
                                        </p:tgtEl>
                                      </p:cBhvr>
                                    </p:animEffect>
                                    <p:anim calcmode="lin" valueType="num">
                                      <p:cBhvr>
                                        <p:cTn id="22" dur="1000" fill="hold"/>
                                        <p:tgtEl>
                                          <p:spTgt spid="5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1000" fill="hold"/>
                                        <p:tgtEl>
                                          <p:spTgt spid="23"/>
                                        </p:tgtEl>
                                        <p:attrNameLst>
                                          <p:attrName>ppt_x</p:attrName>
                                        </p:attrNameLst>
                                      </p:cBhvr>
                                      <p:tavLst>
                                        <p:tav tm="0">
                                          <p:val>
                                            <p:strVal val="1+#ppt_w/2"/>
                                          </p:val>
                                        </p:tav>
                                        <p:tav tm="100000">
                                          <p:val>
                                            <p:strVal val="#ppt_x"/>
                                          </p:val>
                                        </p:tav>
                                      </p:tavLst>
                                    </p:anim>
                                    <p:anim calcmode="lin" valueType="num">
                                      <p:cBhvr additive="base">
                                        <p:cTn id="35" dur="1000" fill="hold"/>
                                        <p:tgtEl>
                                          <p:spTgt spid="23"/>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2"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1000" fill="hold"/>
                                        <p:tgtEl>
                                          <p:spTgt spid="24"/>
                                        </p:tgtEl>
                                        <p:attrNameLst>
                                          <p:attrName>ppt_x</p:attrName>
                                        </p:attrNameLst>
                                      </p:cBhvr>
                                      <p:tavLst>
                                        <p:tav tm="0">
                                          <p:val>
                                            <p:strVal val="1+#ppt_w/2"/>
                                          </p:val>
                                        </p:tav>
                                        <p:tav tm="100000">
                                          <p:val>
                                            <p:strVal val="#ppt_x"/>
                                          </p:val>
                                        </p:tav>
                                      </p:tavLst>
                                    </p:anim>
                                    <p:anim calcmode="lin" valueType="num">
                                      <p:cBhvr additive="base">
                                        <p:cTn id="40" dur="1000" fill="hold"/>
                                        <p:tgtEl>
                                          <p:spTgt spid="24"/>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 presetClass="entr" presetSubtype="2"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1000" fill="hold"/>
                                        <p:tgtEl>
                                          <p:spTgt spid="25"/>
                                        </p:tgtEl>
                                        <p:attrNameLst>
                                          <p:attrName>ppt_x</p:attrName>
                                        </p:attrNameLst>
                                      </p:cBhvr>
                                      <p:tavLst>
                                        <p:tav tm="0">
                                          <p:val>
                                            <p:strVal val="1+#ppt_w/2"/>
                                          </p:val>
                                        </p:tav>
                                        <p:tav tm="100000">
                                          <p:val>
                                            <p:strVal val="#ppt_x"/>
                                          </p:val>
                                        </p:tav>
                                      </p:tavLst>
                                    </p:anim>
                                    <p:anim calcmode="lin" valueType="num">
                                      <p:cBhvr additive="base">
                                        <p:cTn id="45"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FFF036-4B8A-B4A6-A70D-F8C155CC98AC}"/>
              </a:ext>
            </a:extLst>
          </p:cNvPr>
          <p:cNvPicPr>
            <a:picLocks noChangeAspect="1"/>
          </p:cNvPicPr>
          <p:nvPr/>
        </p:nvPicPr>
        <p:blipFill rotWithShape="1">
          <a:blip r:embed="rId3">
            <a:extLst>
              <a:ext uri="{28A0092B-C50C-407E-A947-70E740481C1C}">
                <a14:useLocalDpi xmlns:a14="http://schemas.microsoft.com/office/drawing/2010/main" val="0"/>
              </a:ext>
            </a:extLst>
          </a:blip>
          <a:srcRect l="-17023" r="17023"/>
          <a:stretch/>
        </p:blipFill>
        <p:spPr>
          <a:xfrm>
            <a:off x="2924880" y="14990"/>
            <a:ext cx="9313028" cy="620868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1026351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Technology Recommendation</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6" name="TextBox 35">
            <a:extLst>
              <a:ext uri="{FF2B5EF4-FFF2-40B4-BE49-F238E27FC236}">
                <a16:creationId xmlns:a16="http://schemas.microsoft.com/office/drawing/2014/main" id="{B7B894DC-5C19-ECBD-A9C5-3B88DBC414EF}"/>
              </a:ext>
            </a:extLst>
          </p:cNvPr>
          <p:cNvSpPr txBox="1"/>
          <p:nvPr/>
        </p:nvSpPr>
        <p:spPr>
          <a:xfrm>
            <a:off x="757487" y="1028979"/>
            <a:ext cx="66254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ea typeface="+mn-ea"/>
                <a:cs typeface="+mn-cs"/>
              </a:rPr>
              <a:t>Identify the appropriate communications to Javier given Kareem’s level of knowledge.</a:t>
            </a:r>
          </a:p>
        </p:txBody>
      </p:sp>
      <p:grpSp>
        <p:nvGrpSpPr>
          <p:cNvPr id="2" name="Group 1">
            <a:extLst>
              <a:ext uri="{FF2B5EF4-FFF2-40B4-BE49-F238E27FC236}">
                <a16:creationId xmlns:a16="http://schemas.microsoft.com/office/drawing/2014/main" id="{636F6295-67EF-08ED-3532-0DC04714068F}"/>
              </a:ext>
            </a:extLst>
          </p:cNvPr>
          <p:cNvGrpSpPr/>
          <p:nvPr/>
        </p:nvGrpSpPr>
        <p:grpSpPr>
          <a:xfrm>
            <a:off x="785262" y="2453561"/>
            <a:ext cx="5513939" cy="781136"/>
            <a:chOff x="785262" y="2453561"/>
            <a:chExt cx="5513939"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656977" y="2666506"/>
              <a:ext cx="4642224" cy="369332"/>
            </a:xfrm>
            <a:prstGeom prst="rect">
              <a:avLst/>
            </a:prstGeom>
            <a:noFill/>
          </p:spPr>
          <p:txBody>
            <a:bodyPr wrap="square" rtlCol="0">
              <a:spAutoFit/>
            </a:bodyPr>
            <a:lstStyle/>
            <a:p>
              <a:r>
                <a:rPr lang="en-US" dirty="0">
                  <a:latin typeface="Gotham" panose="02000604040000020004" pitchFamily="50" charset="0"/>
                </a:rPr>
                <a:t>I have no recommendation.</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785262" y="2453561"/>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14" name="Group 13">
            <a:extLst>
              <a:ext uri="{FF2B5EF4-FFF2-40B4-BE49-F238E27FC236}">
                <a16:creationId xmlns:a16="http://schemas.microsoft.com/office/drawing/2014/main" id="{2745FFA1-A64F-E2AB-363B-3A13BB4E9928}"/>
              </a:ext>
            </a:extLst>
          </p:cNvPr>
          <p:cNvGrpSpPr/>
          <p:nvPr/>
        </p:nvGrpSpPr>
        <p:grpSpPr>
          <a:xfrm>
            <a:off x="785262" y="3610378"/>
            <a:ext cx="6123537" cy="781136"/>
            <a:chOff x="785262" y="3610378"/>
            <a:chExt cx="6123537" cy="781136"/>
          </a:xfrm>
        </p:grpSpPr>
        <p:grpSp>
          <p:nvGrpSpPr>
            <p:cNvPr id="23" name="Group 22">
              <a:extLst>
                <a:ext uri="{FF2B5EF4-FFF2-40B4-BE49-F238E27FC236}">
                  <a16:creationId xmlns:a16="http://schemas.microsoft.com/office/drawing/2014/main" id="{FE3D6942-A905-D700-69BA-1FE2F8DC1907}"/>
                </a:ext>
              </a:extLst>
            </p:cNvPr>
            <p:cNvGrpSpPr/>
            <p:nvPr/>
          </p:nvGrpSpPr>
          <p:grpSpPr>
            <a:xfrm>
              <a:off x="785262" y="3610378"/>
              <a:ext cx="6123537" cy="781136"/>
              <a:chOff x="598391" y="1978702"/>
              <a:chExt cx="6123537" cy="781136"/>
            </a:xfrm>
          </p:grpSpPr>
          <p:sp>
            <p:nvSpPr>
              <p:cNvPr id="32" name="Oval 31">
                <a:extLst>
                  <a:ext uri="{FF2B5EF4-FFF2-40B4-BE49-F238E27FC236}">
                    <a16:creationId xmlns:a16="http://schemas.microsoft.com/office/drawing/2014/main" id="{22D44090-C613-22FC-02D8-F709143B102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4154521-467B-BFC2-A55C-37272B5D9903}"/>
                  </a:ext>
                </a:extLst>
              </p:cNvPr>
              <p:cNvSpPr txBox="1"/>
              <p:nvPr/>
            </p:nvSpPr>
            <p:spPr>
              <a:xfrm>
                <a:off x="1470105" y="2183060"/>
                <a:ext cx="5251823" cy="369332"/>
              </a:xfrm>
              <a:prstGeom prst="rect">
                <a:avLst/>
              </a:prstGeom>
              <a:noFill/>
            </p:spPr>
            <p:txBody>
              <a:bodyPr wrap="square" rtlCol="0">
                <a:spAutoFit/>
              </a:bodyPr>
              <a:lstStyle/>
              <a:p>
                <a:r>
                  <a:rPr lang="en-US" dirty="0">
                    <a:latin typeface="Gotham" panose="02000604040000020004" pitchFamily="50" charset="0"/>
                  </a:rPr>
                  <a:t>Cash Flow CareTaker is good.</a:t>
                </a:r>
              </a:p>
            </p:txBody>
          </p:sp>
        </p:grpSp>
        <p:sp>
          <p:nvSpPr>
            <p:cNvPr id="39" name="TextBox 38">
              <a:extLst>
                <a:ext uri="{FF2B5EF4-FFF2-40B4-BE49-F238E27FC236}">
                  <a16:creationId xmlns:a16="http://schemas.microsoft.com/office/drawing/2014/main" id="{83F60164-F261-82B0-20FB-561FBA8114F0}"/>
                </a:ext>
              </a:extLst>
            </p:cNvPr>
            <p:cNvSpPr txBox="1"/>
            <p:nvPr/>
          </p:nvSpPr>
          <p:spPr>
            <a:xfrm>
              <a:off x="829158" y="371539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15" name="Group 14">
            <a:extLst>
              <a:ext uri="{FF2B5EF4-FFF2-40B4-BE49-F238E27FC236}">
                <a16:creationId xmlns:a16="http://schemas.microsoft.com/office/drawing/2014/main" id="{3F056F74-F29B-4680-8A51-1FAD10FF697A}"/>
              </a:ext>
            </a:extLst>
          </p:cNvPr>
          <p:cNvGrpSpPr/>
          <p:nvPr/>
        </p:nvGrpSpPr>
        <p:grpSpPr>
          <a:xfrm>
            <a:off x="785262" y="4739328"/>
            <a:ext cx="5954769" cy="923330"/>
            <a:chOff x="785262" y="4739328"/>
            <a:chExt cx="5954769" cy="923330"/>
          </a:xfrm>
        </p:grpSpPr>
        <p:grpSp>
          <p:nvGrpSpPr>
            <p:cNvPr id="29" name="Group 28">
              <a:extLst>
                <a:ext uri="{FF2B5EF4-FFF2-40B4-BE49-F238E27FC236}">
                  <a16:creationId xmlns:a16="http://schemas.microsoft.com/office/drawing/2014/main" id="{47299348-7EA5-7FF4-A61F-B0F6749EDA1C}"/>
                </a:ext>
              </a:extLst>
            </p:cNvPr>
            <p:cNvGrpSpPr/>
            <p:nvPr/>
          </p:nvGrpSpPr>
          <p:grpSpPr>
            <a:xfrm>
              <a:off x="785262" y="4739328"/>
              <a:ext cx="5954769" cy="923330"/>
              <a:chOff x="598391" y="1950835"/>
              <a:chExt cx="5954769" cy="923330"/>
            </a:xfrm>
          </p:grpSpPr>
          <p:sp>
            <p:nvSpPr>
              <p:cNvPr id="30" name="Oval 29">
                <a:extLst>
                  <a:ext uri="{FF2B5EF4-FFF2-40B4-BE49-F238E27FC236}">
                    <a16:creationId xmlns:a16="http://schemas.microsoft.com/office/drawing/2014/main" id="{41FF3696-940A-DA06-F3CF-6718DB976D72}"/>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CA118DF-3FAA-3A8C-A440-43BC58903C73}"/>
                  </a:ext>
                </a:extLst>
              </p:cNvPr>
              <p:cNvSpPr txBox="1"/>
              <p:nvPr/>
            </p:nvSpPr>
            <p:spPr>
              <a:xfrm>
                <a:off x="1470106" y="1950835"/>
                <a:ext cx="5083054" cy="923330"/>
              </a:xfrm>
              <a:prstGeom prst="rect">
                <a:avLst/>
              </a:prstGeom>
              <a:noFill/>
            </p:spPr>
            <p:txBody>
              <a:bodyPr wrap="square" rtlCol="0">
                <a:spAutoFit/>
              </a:bodyPr>
              <a:lstStyle/>
              <a:p>
                <a:r>
                  <a:rPr lang="en-US" dirty="0">
                    <a:latin typeface="Gotham" panose="02000604040000020004" pitchFamily="50" charset="0"/>
                  </a:rPr>
                  <a:t>My colleague told me they like Cash Flow CareTaker, but I do not have experience with it or other programs.</a:t>
                </a:r>
              </a:p>
            </p:txBody>
          </p:sp>
        </p:grpSp>
        <p:sp>
          <p:nvSpPr>
            <p:cNvPr id="40" name="TextBox 39">
              <a:extLst>
                <a:ext uri="{FF2B5EF4-FFF2-40B4-BE49-F238E27FC236}">
                  <a16:creationId xmlns:a16="http://schemas.microsoft.com/office/drawing/2014/main" id="{7E09373F-BACF-C47D-BF40-A78F1DA2F55F}"/>
                </a:ext>
              </a:extLst>
            </p:cNvPr>
            <p:cNvSpPr txBox="1"/>
            <p:nvPr/>
          </p:nvSpPr>
          <p:spPr>
            <a:xfrm>
              <a:off x="829158" y="4878550"/>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Tree>
    <p:extLst>
      <p:ext uri="{BB962C8B-B14F-4D97-AF65-F5344CB8AC3E}">
        <p14:creationId xmlns:p14="http://schemas.microsoft.com/office/powerpoint/2010/main" val="331629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9B57465-0DE8-675A-64C3-70941F3C4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679" y="-9326"/>
            <a:ext cx="9816321" cy="6544214"/>
          </a:xfrm>
          <a:prstGeom prst="rect">
            <a:avLst/>
          </a:prstGeom>
        </p:spPr>
      </p:pic>
      <p:sp>
        <p:nvSpPr>
          <p:cNvPr id="14" name="Rectangle 13">
            <a:extLst>
              <a:ext uri="{FF2B5EF4-FFF2-40B4-BE49-F238E27FC236}">
                <a16:creationId xmlns:a16="http://schemas.microsoft.com/office/drawing/2014/main" id="{12742155-3318-B216-50E0-3819909D1C84}"/>
              </a:ext>
            </a:extLst>
          </p:cNvPr>
          <p:cNvSpPr/>
          <p:nvPr/>
        </p:nvSpPr>
        <p:spPr>
          <a:xfrm>
            <a:off x="1974393" y="-2480"/>
            <a:ext cx="10217607" cy="6472376"/>
          </a:xfrm>
          <a:prstGeom prst="rect">
            <a:avLst/>
          </a:prstGeom>
          <a:gradFill>
            <a:gsLst>
              <a:gs pos="30000">
                <a:schemeClr val="bg1"/>
              </a:gs>
              <a:gs pos="100000">
                <a:schemeClr val="bg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Selecting and Using Technology</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6803E21E-ED0F-1D58-D1FF-11CC5E81C7D8}"/>
              </a:ext>
            </a:extLst>
          </p:cNvPr>
          <p:cNvPicPr>
            <a:picLocks noChangeAspect="1"/>
          </p:cNvPicPr>
          <p:nvPr/>
        </p:nvPicPr>
        <p:blipFill rotWithShape="1">
          <a:blip r:embed="rId5">
            <a:extLst>
              <a:ext uri="{28A0092B-C50C-407E-A947-70E740481C1C}">
                <a14:useLocalDpi xmlns:a14="http://schemas.microsoft.com/office/drawing/2010/main" val="0"/>
              </a:ext>
            </a:extLst>
          </a:blip>
          <a:srcRect l="22868" t="7907" r="18378" b="10592"/>
          <a:stretch/>
        </p:blipFill>
        <p:spPr>
          <a:xfrm>
            <a:off x="6740031" y="557270"/>
            <a:ext cx="5372424" cy="5589309"/>
          </a:xfrm>
          <a:prstGeom prst="rect">
            <a:avLst/>
          </a:prstGeom>
        </p:spPr>
      </p:pic>
      <p:grpSp>
        <p:nvGrpSpPr>
          <p:cNvPr id="28" name="Group 27">
            <a:extLst>
              <a:ext uri="{FF2B5EF4-FFF2-40B4-BE49-F238E27FC236}">
                <a16:creationId xmlns:a16="http://schemas.microsoft.com/office/drawing/2014/main" id="{1C1D6575-D740-653A-5250-8E418259A3A4}"/>
              </a:ext>
            </a:extLst>
          </p:cNvPr>
          <p:cNvGrpSpPr/>
          <p:nvPr/>
        </p:nvGrpSpPr>
        <p:grpSpPr>
          <a:xfrm>
            <a:off x="786709" y="1084792"/>
            <a:ext cx="4542652" cy="338554"/>
            <a:chOff x="6909842" y="3633912"/>
            <a:chExt cx="4542652" cy="338554"/>
          </a:xfrm>
        </p:grpSpPr>
        <p:sp>
          <p:nvSpPr>
            <p:cNvPr id="23" name="TextBox 22">
              <a:extLst>
                <a:ext uri="{FF2B5EF4-FFF2-40B4-BE49-F238E27FC236}">
                  <a16:creationId xmlns:a16="http://schemas.microsoft.com/office/drawing/2014/main" id="{F452592F-0EA0-F6F8-9A7F-86AC7BF8998C}"/>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Understand the Technology Platform.</a:t>
              </a:r>
            </a:p>
          </p:txBody>
        </p:sp>
        <p:grpSp>
          <p:nvGrpSpPr>
            <p:cNvPr id="24" name="Group 23">
              <a:extLst>
                <a:ext uri="{FF2B5EF4-FFF2-40B4-BE49-F238E27FC236}">
                  <a16:creationId xmlns:a16="http://schemas.microsoft.com/office/drawing/2014/main" id="{D7EC688C-41BE-4827-864B-758DF0B737D6}"/>
                </a:ext>
              </a:extLst>
            </p:cNvPr>
            <p:cNvGrpSpPr/>
            <p:nvPr/>
          </p:nvGrpSpPr>
          <p:grpSpPr>
            <a:xfrm>
              <a:off x="6909842" y="3678130"/>
              <a:ext cx="250117" cy="250117"/>
              <a:chOff x="1181047" y="3749416"/>
              <a:chExt cx="230102" cy="230102"/>
            </a:xfrm>
            <a:solidFill>
              <a:srgbClr val="FFCE34"/>
            </a:solidFill>
          </p:grpSpPr>
          <p:sp>
            <p:nvSpPr>
              <p:cNvPr id="25" name="Freeform: Shape 24">
                <a:extLst>
                  <a:ext uri="{FF2B5EF4-FFF2-40B4-BE49-F238E27FC236}">
                    <a16:creationId xmlns:a16="http://schemas.microsoft.com/office/drawing/2014/main" id="{72D8CB00-5C66-EBBE-CFE0-17E97317194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A77C8A47-5518-EE09-2D4F-8415311F423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9" name="Group 28">
            <a:extLst>
              <a:ext uri="{FF2B5EF4-FFF2-40B4-BE49-F238E27FC236}">
                <a16:creationId xmlns:a16="http://schemas.microsoft.com/office/drawing/2014/main" id="{ACDF24BD-524C-E6EF-470F-9142B1B00056}"/>
              </a:ext>
            </a:extLst>
          </p:cNvPr>
          <p:cNvGrpSpPr/>
          <p:nvPr/>
        </p:nvGrpSpPr>
        <p:grpSpPr>
          <a:xfrm>
            <a:off x="786709" y="1543157"/>
            <a:ext cx="4542652" cy="338554"/>
            <a:chOff x="6909842" y="3633912"/>
            <a:chExt cx="4542652" cy="338554"/>
          </a:xfrm>
        </p:grpSpPr>
        <p:sp>
          <p:nvSpPr>
            <p:cNvPr id="30" name="TextBox 29">
              <a:extLst>
                <a:ext uri="{FF2B5EF4-FFF2-40B4-BE49-F238E27FC236}">
                  <a16:creationId xmlns:a16="http://schemas.microsoft.com/office/drawing/2014/main" id="{C89CDF88-4BF3-CD1C-A95A-FB7433F989F8}"/>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Monitor the Technology Platform.</a:t>
              </a:r>
            </a:p>
          </p:txBody>
        </p:sp>
        <p:grpSp>
          <p:nvGrpSpPr>
            <p:cNvPr id="31" name="Group 30">
              <a:extLst>
                <a:ext uri="{FF2B5EF4-FFF2-40B4-BE49-F238E27FC236}">
                  <a16:creationId xmlns:a16="http://schemas.microsoft.com/office/drawing/2014/main" id="{6C38C81C-A11F-6DE1-D158-098BF108486D}"/>
                </a:ext>
              </a:extLst>
            </p:cNvPr>
            <p:cNvGrpSpPr/>
            <p:nvPr/>
          </p:nvGrpSpPr>
          <p:grpSpPr>
            <a:xfrm>
              <a:off x="6909842" y="3678130"/>
              <a:ext cx="250117" cy="250117"/>
              <a:chOff x="1181047" y="3749416"/>
              <a:chExt cx="230102" cy="230102"/>
            </a:xfrm>
            <a:solidFill>
              <a:srgbClr val="FFCE34"/>
            </a:solidFill>
          </p:grpSpPr>
          <p:sp>
            <p:nvSpPr>
              <p:cNvPr id="32" name="Freeform: Shape 31">
                <a:extLst>
                  <a:ext uri="{FF2B5EF4-FFF2-40B4-BE49-F238E27FC236}">
                    <a16:creationId xmlns:a16="http://schemas.microsoft.com/office/drawing/2014/main" id="{2DAD8C0E-C6CD-D20B-4956-BCFCA524F0B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558AA89-C3A0-708E-187A-7DE38D82C3A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4" name="Group 33">
            <a:extLst>
              <a:ext uri="{FF2B5EF4-FFF2-40B4-BE49-F238E27FC236}">
                <a16:creationId xmlns:a16="http://schemas.microsoft.com/office/drawing/2014/main" id="{DADE5217-813C-E63F-DA51-C31E73F61AE3}"/>
              </a:ext>
            </a:extLst>
          </p:cNvPr>
          <p:cNvGrpSpPr/>
          <p:nvPr/>
        </p:nvGrpSpPr>
        <p:grpSpPr>
          <a:xfrm>
            <a:off x="786709" y="2001522"/>
            <a:ext cx="5248085" cy="906589"/>
            <a:chOff x="6909842" y="3633912"/>
            <a:chExt cx="5248085" cy="830997"/>
          </a:xfrm>
        </p:grpSpPr>
        <p:sp>
          <p:nvSpPr>
            <p:cNvPr id="35" name="TextBox 34">
              <a:extLst>
                <a:ext uri="{FF2B5EF4-FFF2-40B4-BE49-F238E27FC236}">
                  <a16:creationId xmlns:a16="http://schemas.microsoft.com/office/drawing/2014/main" id="{CDFA7A17-87B9-CDA3-320F-193FB1A2CA5E}"/>
                </a:ext>
              </a:extLst>
            </p:cNvPr>
            <p:cNvSpPr txBox="1"/>
            <p:nvPr/>
          </p:nvSpPr>
          <p:spPr>
            <a:xfrm>
              <a:off x="7153739" y="3633912"/>
              <a:ext cx="50041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If selecting, conduct due diligence (can reasonably rely on your firm or custodian’s due diligence).</a:t>
              </a:r>
            </a:p>
          </p:txBody>
        </p:sp>
        <p:grpSp>
          <p:nvGrpSpPr>
            <p:cNvPr id="36" name="Group 35">
              <a:extLst>
                <a:ext uri="{FF2B5EF4-FFF2-40B4-BE49-F238E27FC236}">
                  <a16:creationId xmlns:a16="http://schemas.microsoft.com/office/drawing/2014/main" id="{7DC81882-7C97-64E8-7306-2163EF7B617F}"/>
                </a:ext>
              </a:extLst>
            </p:cNvPr>
            <p:cNvGrpSpPr/>
            <p:nvPr/>
          </p:nvGrpSpPr>
          <p:grpSpPr>
            <a:xfrm>
              <a:off x="6909842" y="3678130"/>
              <a:ext cx="250117" cy="250117"/>
              <a:chOff x="1181047" y="3749416"/>
              <a:chExt cx="230102" cy="230102"/>
            </a:xfrm>
            <a:solidFill>
              <a:srgbClr val="FFCE34"/>
            </a:solidFill>
          </p:grpSpPr>
          <p:sp>
            <p:nvSpPr>
              <p:cNvPr id="37" name="Freeform: Shape 36">
                <a:extLst>
                  <a:ext uri="{FF2B5EF4-FFF2-40B4-BE49-F238E27FC236}">
                    <a16:creationId xmlns:a16="http://schemas.microsoft.com/office/drawing/2014/main" id="{45142BE1-2EC9-0963-6828-DB9FEE625A4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B545C06-05A8-F258-453E-F784A2F6B5E5}"/>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9" name="Group 38">
            <a:extLst>
              <a:ext uri="{FF2B5EF4-FFF2-40B4-BE49-F238E27FC236}">
                <a16:creationId xmlns:a16="http://schemas.microsoft.com/office/drawing/2014/main" id="{ED6BE47B-9942-A17C-A8D2-B2C0040B6F75}"/>
              </a:ext>
            </a:extLst>
          </p:cNvPr>
          <p:cNvGrpSpPr/>
          <p:nvPr/>
        </p:nvGrpSpPr>
        <p:grpSpPr>
          <a:xfrm>
            <a:off x="786709" y="2952330"/>
            <a:ext cx="4542652" cy="338554"/>
            <a:chOff x="6909842" y="3633912"/>
            <a:chExt cx="4542652" cy="338554"/>
          </a:xfrm>
        </p:grpSpPr>
        <p:sp>
          <p:nvSpPr>
            <p:cNvPr id="40" name="TextBox 39">
              <a:extLst>
                <a:ext uri="{FF2B5EF4-FFF2-40B4-BE49-F238E27FC236}">
                  <a16:creationId xmlns:a16="http://schemas.microsoft.com/office/drawing/2014/main" id="{599C1FAC-50C2-AA64-0A1E-0E2AE80CE122}"/>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Gain necessary proficiency.</a:t>
              </a:r>
            </a:p>
          </p:txBody>
        </p:sp>
        <p:grpSp>
          <p:nvGrpSpPr>
            <p:cNvPr id="42" name="Group 41">
              <a:extLst>
                <a:ext uri="{FF2B5EF4-FFF2-40B4-BE49-F238E27FC236}">
                  <a16:creationId xmlns:a16="http://schemas.microsoft.com/office/drawing/2014/main" id="{DA3CE47B-DE47-27FB-E2FB-ECF10FECFFE8}"/>
                </a:ext>
              </a:extLst>
            </p:cNvPr>
            <p:cNvGrpSpPr/>
            <p:nvPr/>
          </p:nvGrpSpPr>
          <p:grpSpPr>
            <a:xfrm>
              <a:off x="6909842" y="3678130"/>
              <a:ext cx="250117" cy="250117"/>
              <a:chOff x="1181047" y="3749416"/>
              <a:chExt cx="230102" cy="230102"/>
            </a:xfrm>
            <a:solidFill>
              <a:srgbClr val="FFCE34"/>
            </a:solidFill>
          </p:grpSpPr>
          <p:sp>
            <p:nvSpPr>
              <p:cNvPr id="43" name="Freeform: Shape 42">
                <a:extLst>
                  <a:ext uri="{FF2B5EF4-FFF2-40B4-BE49-F238E27FC236}">
                    <a16:creationId xmlns:a16="http://schemas.microsoft.com/office/drawing/2014/main" id="{D0645DE5-E6B2-6FCB-C8F4-983FD912CCF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2EC89A7-9C91-1D16-27BE-97510323791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45" name="Group 44">
            <a:extLst>
              <a:ext uri="{FF2B5EF4-FFF2-40B4-BE49-F238E27FC236}">
                <a16:creationId xmlns:a16="http://schemas.microsoft.com/office/drawing/2014/main" id="{CEAA8102-06D4-2FC4-8506-592354AEDFDE}"/>
              </a:ext>
            </a:extLst>
          </p:cNvPr>
          <p:cNvGrpSpPr/>
          <p:nvPr/>
        </p:nvGrpSpPr>
        <p:grpSpPr>
          <a:xfrm>
            <a:off x="786709" y="3410695"/>
            <a:ext cx="4542652" cy="338554"/>
            <a:chOff x="6909842" y="3633912"/>
            <a:chExt cx="4542652" cy="338554"/>
          </a:xfrm>
        </p:grpSpPr>
        <p:sp>
          <p:nvSpPr>
            <p:cNvPr id="47" name="TextBox 46">
              <a:extLst>
                <a:ext uri="{FF2B5EF4-FFF2-40B4-BE49-F238E27FC236}">
                  <a16:creationId xmlns:a16="http://schemas.microsoft.com/office/drawing/2014/main" id="{444EC59F-9B8C-835D-8E9C-7DC016F4A871}"/>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Understand embedded assumptions.</a:t>
              </a:r>
            </a:p>
          </p:txBody>
        </p:sp>
        <p:grpSp>
          <p:nvGrpSpPr>
            <p:cNvPr id="48" name="Group 47">
              <a:extLst>
                <a:ext uri="{FF2B5EF4-FFF2-40B4-BE49-F238E27FC236}">
                  <a16:creationId xmlns:a16="http://schemas.microsoft.com/office/drawing/2014/main" id="{DEB44916-A1BF-3D62-F196-6A228A75DF30}"/>
                </a:ext>
              </a:extLst>
            </p:cNvPr>
            <p:cNvGrpSpPr/>
            <p:nvPr/>
          </p:nvGrpSpPr>
          <p:grpSpPr>
            <a:xfrm>
              <a:off x="6909842" y="3678130"/>
              <a:ext cx="250117" cy="250117"/>
              <a:chOff x="1181047" y="3749416"/>
              <a:chExt cx="230102" cy="230102"/>
            </a:xfrm>
            <a:solidFill>
              <a:srgbClr val="FFCE34"/>
            </a:solidFill>
          </p:grpSpPr>
          <p:sp>
            <p:nvSpPr>
              <p:cNvPr id="49" name="Freeform: Shape 48">
                <a:extLst>
                  <a:ext uri="{FF2B5EF4-FFF2-40B4-BE49-F238E27FC236}">
                    <a16:creationId xmlns:a16="http://schemas.microsoft.com/office/drawing/2014/main" id="{210F0EC8-9943-C964-7535-D52E4599E9A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B86A6178-8FBE-AAC1-1C0C-584342B5EE2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54" name="Group 53">
            <a:extLst>
              <a:ext uri="{FF2B5EF4-FFF2-40B4-BE49-F238E27FC236}">
                <a16:creationId xmlns:a16="http://schemas.microsoft.com/office/drawing/2014/main" id="{CB056D61-A9F2-FFDF-3CAA-77883244E984}"/>
              </a:ext>
            </a:extLst>
          </p:cNvPr>
          <p:cNvGrpSpPr/>
          <p:nvPr/>
        </p:nvGrpSpPr>
        <p:grpSpPr>
          <a:xfrm>
            <a:off x="786709" y="3869058"/>
            <a:ext cx="4542652" cy="338554"/>
            <a:chOff x="6909842" y="3633912"/>
            <a:chExt cx="4542652" cy="338554"/>
          </a:xfrm>
        </p:grpSpPr>
        <p:sp>
          <p:nvSpPr>
            <p:cNvPr id="57" name="TextBox 56">
              <a:extLst>
                <a:ext uri="{FF2B5EF4-FFF2-40B4-BE49-F238E27FC236}">
                  <a16:creationId xmlns:a16="http://schemas.microsoft.com/office/drawing/2014/main" id="{9C532022-205B-6AFD-6589-41CF17FFDE1E}"/>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Gut check output.</a:t>
              </a:r>
            </a:p>
          </p:txBody>
        </p:sp>
        <p:grpSp>
          <p:nvGrpSpPr>
            <p:cNvPr id="58" name="Group 57">
              <a:extLst>
                <a:ext uri="{FF2B5EF4-FFF2-40B4-BE49-F238E27FC236}">
                  <a16:creationId xmlns:a16="http://schemas.microsoft.com/office/drawing/2014/main" id="{3C2EE210-F3FC-7DC4-2DBF-33590B8FF41F}"/>
                </a:ext>
              </a:extLst>
            </p:cNvPr>
            <p:cNvGrpSpPr/>
            <p:nvPr/>
          </p:nvGrpSpPr>
          <p:grpSpPr>
            <a:xfrm>
              <a:off x="6909842" y="3678130"/>
              <a:ext cx="250117" cy="250117"/>
              <a:chOff x="1181047" y="3749416"/>
              <a:chExt cx="230102" cy="230102"/>
            </a:xfrm>
            <a:solidFill>
              <a:srgbClr val="FFCE34"/>
            </a:solidFill>
          </p:grpSpPr>
          <p:sp>
            <p:nvSpPr>
              <p:cNvPr id="59" name="Freeform: Shape 58">
                <a:extLst>
                  <a:ext uri="{FF2B5EF4-FFF2-40B4-BE49-F238E27FC236}">
                    <a16:creationId xmlns:a16="http://schemas.microsoft.com/office/drawing/2014/main" id="{76B5EBE5-8798-78BE-0BFC-969CF15E87E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32561D01-C8C2-6AD1-41F1-58F71A31E71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
        <p:nvSpPr>
          <p:cNvPr id="61" name="TextBox 60">
            <a:extLst>
              <a:ext uri="{FF2B5EF4-FFF2-40B4-BE49-F238E27FC236}">
                <a16:creationId xmlns:a16="http://schemas.microsoft.com/office/drawing/2014/main" id="{FEF95F37-D0B0-3A9B-DDD6-89E679D33FE4}"/>
              </a:ext>
            </a:extLst>
          </p:cNvPr>
          <p:cNvSpPr txBox="1"/>
          <p:nvPr/>
        </p:nvSpPr>
        <p:spPr>
          <a:xfrm>
            <a:off x="741835" y="4552120"/>
            <a:ext cx="53724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ea typeface="+mn-ea"/>
                <a:cs typeface="+mn-cs"/>
              </a:rPr>
              <a:t>Technology is a tool.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ea typeface="+mn-ea"/>
                <a:cs typeface="+mn-cs"/>
              </a:rPr>
              <a:t>Technology does not replace expertise.</a:t>
            </a:r>
          </a:p>
        </p:txBody>
      </p:sp>
    </p:spTree>
    <p:extLst>
      <p:ext uri="{BB962C8B-B14F-4D97-AF65-F5344CB8AC3E}">
        <p14:creationId xmlns:p14="http://schemas.microsoft.com/office/powerpoint/2010/main" val="21003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EB305-D6D7-C5BE-0DF7-3865D699C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700" y="-5194"/>
            <a:ext cx="9816321" cy="6544214"/>
          </a:xfrm>
          <a:prstGeom prst="rect">
            <a:avLst/>
          </a:prstGeom>
        </p:spPr>
      </p:pic>
      <p:sp>
        <p:nvSpPr>
          <p:cNvPr id="15" name="Rectangle 14">
            <a:extLst>
              <a:ext uri="{FF2B5EF4-FFF2-40B4-BE49-F238E27FC236}">
                <a16:creationId xmlns:a16="http://schemas.microsoft.com/office/drawing/2014/main" id="{030B589A-D574-7A41-B195-46AC01A82573}"/>
              </a:ext>
            </a:extLst>
          </p:cNvPr>
          <p:cNvSpPr/>
          <p:nvPr/>
        </p:nvSpPr>
        <p:spPr>
          <a:xfrm>
            <a:off x="1974394" y="-2480"/>
            <a:ext cx="10217606" cy="6472376"/>
          </a:xfrm>
          <a:prstGeom prst="rect">
            <a:avLst/>
          </a:prstGeom>
          <a:gradFill>
            <a:gsLst>
              <a:gs pos="30000">
                <a:schemeClr val="bg1"/>
              </a:gs>
              <a:gs pos="100000">
                <a:schemeClr val="bg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Technology Standard: Helpful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18" name="Picture 17">
            <a:extLst>
              <a:ext uri="{FF2B5EF4-FFF2-40B4-BE49-F238E27FC236}">
                <a16:creationId xmlns:a16="http://schemas.microsoft.com/office/drawing/2014/main" id="{062F567C-0C2F-9853-32A2-43B06D1D2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686" y="262987"/>
            <a:ext cx="8442701" cy="6332026"/>
          </a:xfrm>
          <a:prstGeom prst="rect">
            <a:avLst/>
          </a:prstGeom>
        </p:spPr>
      </p:pic>
      <p:sp>
        <p:nvSpPr>
          <p:cNvPr id="19" name="TextBox 18">
            <a:extLst>
              <a:ext uri="{FF2B5EF4-FFF2-40B4-BE49-F238E27FC236}">
                <a16:creationId xmlns:a16="http://schemas.microsoft.com/office/drawing/2014/main" id="{269202CD-4269-AC2D-8E83-A28037338C5E}"/>
              </a:ext>
            </a:extLst>
          </p:cNvPr>
          <p:cNvSpPr txBox="1"/>
          <p:nvPr/>
        </p:nvSpPr>
        <p:spPr>
          <a:xfrm>
            <a:off x="643361" y="2392591"/>
            <a:ext cx="537242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Gotham" panose="02000604040000020004" pitchFamily="50" charset="0"/>
                <a:ea typeface="+mn-ea"/>
                <a:cs typeface="+mn-cs"/>
              </a:rPr>
              <a:t>Comprehensive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Gotham" panose="02000604040000020004" pitchFamily="50" charset="0"/>
                <a:ea typeface="+mn-ea"/>
                <a:cs typeface="+mn-cs"/>
              </a:rPr>
              <a:t>guidance to assist CFP</a:t>
            </a:r>
            <a:r>
              <a:rPr kumimoji="0" lang="en-US" sz="4000" b="0" i="0" u="none" strike="noStrike" kern="1200" cap="none" spc="0" normalizeH="0" baseline="0" noProof="0" dirty="0">
                <a:ln>
                  <a:noFill/>
                </a:ln>
                <a:effectLst/>
                <a:uLnTx/>
                <a:uFillTx/>
                <a:latin typeface="Gotham Light" pitchFamily="50" charset="0"/>
              </a:rPr>
              <a:t>®</a:t>
            </a:r>
            <a:r>
              <a:rPr kumimoji="0" lang="en-US" sz="3200" b="0" i="0" u="none" strike="noStrike" kern="1200" cap="none" spc="0" normalizeH="0" baseline="0" noProof="0" dirty="0">
                <a:ln>
                  <a:noFill/>
                </a:ln>
                <a:effectLst/>
                <a:uLnTx/>
                <a:uFillTx/>
                <a:latin typeface="Gotham" panose="02000604040000020004" pitchFamily="50" charset="0"/>
                <a:ea typeface="+mn-ea"/>
                <a:cs typeface="+mn-cs"/>
              </a:rPr>
              <a:t> professionals</a:t>
            </a:r>
          </a:p>
        </p:txBody>
      </p:sp>
    </p:spTree>
    <p:extLst>
      <p:ext uri="{BB962C8B-B14F-4D97-AF65-F5344CB8AC3E}">
        <p14:creationId xmlns:p14="http://schemas.microsoft.com/office/powerpoint/2010/main" val="22534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76839" y="2337055"/>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5</a:t>
              </a:r>
            </a:p>
          </p:txBody>
        </p:sp>
        <p:sp>
          <p:nvSpPr>
            <p:cNvPr id="3" name="TextBox 2">
              <a:extLst>
                <a:ext uri="{FF2B5EF4-FFF2-40B4-BE49-F238E27FC236}">
                  <a16:creationId xmlns:a16="http://schemas.microsoft.com/office/drawing/2014/main" id="{F6776DDF-EEBE-2DCE-7F22-1CA7C5FC7613}"/>
                </a:ext>
              </a:extLst>
            </p:cNvPr>
            <p:cNvSpPr txBox="1"/>
            <p:nvPr/>
          </p:nvSpPr>
          <p:spPr>
            <a:xfrm>
              <a:off x="639132" y="3175771"/>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Describe the Process CFP Board Follows to Uphold the </a:t>
              </a:r>
              <a:r>
                <a:rPr kumimoji="0" lang="en-US" sz="3200" i="1" u="none" strike="noStrike" kern="1200" cap="none" spc="0" normalizeH="0" baseline="0" noProof="0" dirty="0">
                  <a:ln>
                    <a:noFill/>
                  </a:ln>
                  <a:solidFill>
                    <a:schemeClr val="bg1"/>
                  </a:solidFill>
                  <a:effectLst/>
                  <a:uLnTx/>
                  <a:uFillTx/>
                  <a:latin typeface="Gotham Light" pitchFamily="50" charset="0"/>
                </a:rPr>
                <a:t>Code and Standards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687BE74D-DAAE-7AD1-A4A1-E29F81CE9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8253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Board's Compliance Resource Library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0" name="Picture 19">
            <a:extLst>
              <a:ext uri="{FF2B5EF4-FFF2-40B4-BE49-F238E27FC236}">
                <a16:creationId xmlns:a16="http://schemas.microsoft.com/office/drawing/2014/main" id="{3F030D08-9A59-58B7-6C01-A4CBEA0E2ADC}"/>
              </a:ext>
            </a:extLst>
          </p:cNvPr>
          <p:cNvPicPr>
            <a:picLocks noChangeAspect="1"/>
          </p:cNvPicPr>
          <p:nvPr/>
        </p:nvPicPr>
        <p:blipFill rotWithShape="1">
          <a:blip r:embed="rId4">
            <a:extLst>
              <a:ext uri="{28A0092B-C50C-407E-A947-70E740481C1C}">
                <a14:useLocalDpi xmlns:a14="http://schemas.microsoft.com/office/drawing/2010/main" val="0"/>
              </a:ext>
            </a:extLst>
          </a:blip>
          <a:srcRect l="15088" t="3473" r="13958" b="11481"/>
          <a:stretch/>
        </p:blipFill>
        <p:spPr>
          <a:xfrm>
            <a:off x="517907" y="781409"/>
            <a:ext cx="5568461" cy="5005754"/>
          </a:xfrm>
          <a:prstGeom prst="rect">
            <a:avLst/>
          </a:prstGeom>
        </p:spPr>
      </p:pic>
      <p:sp>
        <p:nvSpPr>
          <p:cNvPr id="21" name="TextBox 20">
            <a:extLst>
              <a:ext uri="{FF2B5EF4-FFF2-40B4-BE49-F238E27FC236}">
                <a16:creationId xmlns:a16="http://schemas.microsoft.com/office/drawing/2014/main" id="{8F81B7BC-4D50-669B-6404-73417C7DC994}"/>
              </a:ext>
            </a:extLst>
          </p:cNvPr>
          <p:cNvSpPr txBox="1"/>
          <p:nvPr/>
        </p:nvSpPr>
        <p:spPr>
          <a:xfrm>
            <a:off x="6802661" y="1333231"/>
            <a:ext cx="46400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Over  </a:t>
            </a:r>
            <a:r>
              <a:rPr kumimoji="0" lang="en-US" sz="2400" b="1" i="0" u="none" strike="noStrike" kern="1200" cap="none" spc="0" normalizeH="0" baseline="0" noProof="0" dirty="0">
                <a:ln>
                  <a:noFill/>
                </a:ln>
                <a:solidFill>
                  <a:prstClr val="black"/>
                </a:solidFill>
                <a:effectLst/>
                <a:uLnTx/>
                <a:uFillTx/>
                <a:latin typeface="Gotham Bold" pitchFamily="50" charset="0"/>
              </a:rPr>
              <a:t>35 case studies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with real-world scenarios</a:t>
            </a:r>
          </a:p>
        </p:txBody>
      </p:sp>
      <p:sp>
        <p:nvSpPr>
          <p:cNvPr id="28" name="TextBox 27">
            <a:extLst>
              <a:ext uri="{FF2B5EF4-FFF2-40B4-BE49-F238E27FC236}">
                <a16:creationId xmlns:a16="http://schemas.microsoft.com/office/drawing/2014/main" id="{6D7276E9-6125-052E-B71C-6F6001C3020D}"/>
              </a:ext>
            </a:extLst>
          </p:cNvPr>
          <p:cNvSpPr txBox="1"/>
          <p:nvPr/>
        </p:nvSpPr>
        <p:spPr>
          <a:xfrm>
            <a:off x="6814384" y="2230336"/>
            <a:ext cx="4592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itchFamily="50" charset="0"/>
              </a:rPr>
              <a:t>15 guides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including:</a:t>
            </a:r>
          </a:p>
        </p:txBody>
      </p:sp>
      <p:grpSp>
        <p:nvGrpSpPr>
          <p:cNvPr id="30" name="Group 29">
            <a:extLst>
              <a:ext uri="{FF2B5EF4-FFF2-40B4-BE49-F238E27FC236}">
                <a16:creationId xmlns:a16="http://schemas.microsoft.com/office/drawing/2014/main" id="{FDE9CDB1-06D8-B9F6-7533-A38EFB74D3DC}"/>
              </a:ext>
            </a:extLst>
          </p:cNvPr>
          <p:cNvGrpSpPr/>
          <p:nvPr/>
        </p:nvGrpSpPr>
        <p:grpSpPr>
          <a:xfrm>
            <a:off x="6909842" y="2917697"/>
            <a:ext cx="4542652" cy="584775"/>
            <a:chOff x="6909842" y="2917697"/>
            <a:chExt cx="4542652" cy="584775"/>
          </a:xfrm>
        </p:grpSpPr>
        <p:sp>
          <p:nvSpPr>
            <p:cNvPr id="31" name="TextBox 30">
              <a:extLst>
                <a:ext uri="{FF2B5EF4-FFF2-40B4-BE49-F238E27FC236}">
                  <a16:creationId xmlns:a16="http://schemas.microsoft.com/office/drawing/2014/main" id="{693E268B-6467-F8AD-4969-518DBF69772C}"/>
                </a:ext>
              </a:extLst>
            </p:cNvPr>
            <p:cNvSpPr txBox="1"/>
            <p:nvPr/>
          </p:nvSpPr>
          <p:spPr>
            <a:xfrm>
              <a:off x="7153739" y="2917697"/>
              <a:ext cx="4298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Comparison guides to Reg BI and NAIC Model Regulation</a:t>
              </a:r>
            </a:p>
          </p:txBody>
        </p:sp>
        <p:grpSp>
          <p:nvGrpSpPr>
            <p:cNvPr id="2" name="Group 1">
              <a:extLst>
                <a:ext uri="{FF2B5EF4-FFF2-40B4-BE49-F238E27FC236}">
                  <a16:creationId xmlns:a16="http://schemas.microsoft.com/office/drawing/2014/main" id="{00ECA24E-263C-3533-4B00-DDC1565AB52C}"/>
                </a:ext>
              </a:extLst>
            </p:cNvPr>
            <p:cNvGrpSpPr/>
            <p:nvPr/>
          </p:nvGrpSpPr>
          <p:grpSpPr>
            <a:xfrm>
              <a:off x="6909842" y="2965788"/>
              <a:ext cx="250117" cy="250117"/>
              <a:chOff x="1181047" y="3749416"/>
              <a:chExt cx="230102" cy="230102"/>
            </a:xfrm>
            <a:solidFill>
              <a:srgbClr val="FFCE34"/>
            </a:solidFill>
          </p:grpSpPr>
          <p:sp>
            <p:nvSpPr>
              <p:cNvPr id="3" name="Freeform: Shape 2">
                <a:extLst>
                  <a:ext uri="{FF2B5EF4-FFF2-40B4-BE49-F238E27FC236}">
                    <a16:creationId xmlns:a16="http://schemas.microsoft.com/office/drawing/2014/main" id="{BB082AA2-9D2E-935F-6263-401D6BCAD68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E8DFD70-1574-5F63-B922-10EB17E5B2C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2" name="Group 31">
            <a:extLst>
              <a:ext uri="{FF2B5EF4-FFF2-40B4-BE49-F238E27FC236}">
                <a16:creationId xmlns:a16="http://schemas.microsoft.com/office/drawing/2014/main" id="{BFF66316-27A3-D02C-5041-09D7DE059B7C}"/>
              </a:ext>
            </a:extLst>
          </p:cNvPr>
          <p:cNvGrpSpPr/>
          <p:nvPr/>
        </p:nvGrpSpPr>
        <p:grpSpPr>
          <a:xfrm>
            <a:off x="6909842" y="3633912"/>
            <a:ext cx="4542652" cy="338554"/>
            <a:chOff x="6909842" y="3633912"/>
            <a:chExt cx="4542652" cy="338554"/>
          </a:xfrm>
        </p:grpSpPr>
        <p:sp>
          <p:nvSpPr>
            <p:cNvPr id="35" name="TextBox 34">
              <a:extLst>
                <a:ext uri="{FF2B5EF4-FFF2-40B4-BE49-F238E27FC236}">
                  <a16:creationId xmlns:a16="http://schemas.microsoft.com/office/drawing/2014/main" id="{A5BB0AA5-FA9D-61AD-F398-8551C9945C05}"/>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Managing Conflicts</a:t>
              </a:r>
            </a:p>
          </p:txBody>
        </p:sp>
        <p:grpSp>
          <p:nvGrpSpPr>
            <p:cNvPr id="15" name="Group 14">
              <a:extLst>
                <a:ext uri="{FF2B5EF4-FFF2-40B4-BE49-F238E27FC236}">
                  <a16:creationId xmlns:a16="http://schemas.microsoft.com/office/drawing/2014/main" id="{39E847F3-ADDE-7760-9CC5-C3A7BB5A5402}"/>
                </a:ext>
              </a:extLst>
            </p:cNvPr>
            <p:cNvGrpSpPr/>
            <p:nvPr/>
          </p:nvGrpSpPr>
          <p:grpSpPr>
            <a:xfrm>
              <a:off x="6909842" y="3678130"/>
              <a:ext cx="250117" cy="250117"/>
              <a:chOff x="1181047" y="3749416"/>
              <a:chExt cx="230102" cy="230102"/>
            </a:xfrm>
            <a:solidFill>
              <a:srgbClr val="FFCE34"/>
            </a:solidFill>
          </p:grpSpPr>
          <p:sp>
            <p:nvSpPr>
              <p:cNvPr id="16" name="Freeform: Shape 15">
                <a:extLst>
                  <a:ext uri="{FF2B5EF4-FFF2-40B4-BE49-F238E27FC236}">
                    <a16:creationId xmlns:a16="http://schemas.microsoft.com/office/drawing/2014/main" id="{9B8A89E8-E52A-F32A-8110-75A59366471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2F846842-BC0D-382A-B031-B9C5B0404FE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3" name="Group 32">
            <a:extLst>
              <a:ext uri="{FF2B5EF4-FFF2-40B4-BE49-F238E27FC236}">
                <a16:creationId xmlns:a16="http://schemas.microsoft.com/office/drawing/2014/main" id="{EF0B9B0A-BEC1-2D50-8667-69CC6E97E021}"/>
              </a:ext>
            </a:extLst>
          </p:cNvPr>
          <p:cNvGrpSpPr/>
          <p:nvPr/>
        </p:nvGrpSpPr>
        <p:grpSpPr>
          <a:xfrm>
            <a:off x="6909842" y="4110126"/>
            <a:ext cx="4542652" cy="338554"/>
            <a:chOff x="6909842" y="4110126"/>
            <a:chExt cx="4542652" cy="338554"/>
          </a:xfrm>
        </p:grpSpPr>
        <p:sp>
          <p:nvSpPr>
            <p:cNvPr id="38" name="TextBox 37">
              <a:extLst>
                <a:ext uri="{FF2B5EF4-FFF2-40B4-BE49-F238E27FC236}">
                  <a16:creationId xmlns:a16="http://schemas.microsoft.com/office/drawing/2014/main" id="{B2A17D8B-7A78-20C5-B06B-32D994BCBBB7}"/>
                </a:ext>
              </a:extLst>
            </p:cNvPr>
            <p:cNvSpPr txBox="1"/>
            <p:nvPr/>
          </p:nvSpPr>
          <p:spPr>
            <a:xfrm>
              <a:off x="7153739" y="411012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Duty of Care</a:t>
              </a:r>
            </a:p>
          </p:txBody>
        </p:sp>
        <p:grpSp>
          <p:nvGrpSpPr>
            <p:cNvPr id="18" name="Group 17">
              <a:extLst>
                <a:ext uri="{FF2B5EF4-FFF2-40B4-BE49-F238E27FC236}">
                  <a16:creationId xmlns:a16="http://schemas.microsoft.com/office/drawing/2014/main" id="{C52CCE33-04CB-57BD-D1D1-094D84BBAA26}"/>
                </a:ext>
              </a:extLst>
            </p:cNvPr>
            <p:cNvGrpSpPr/>
            <p:nvPr/>
          </p:nvGrpSpPr>
          <p:grpSpPr>
            <a:xfrm>
              <a:off x="6909842" y="4147878"/>
              <a:ext cx="250117" cy="250117"/>
              <a:chOff x="1181047" y="3749416"/>
              <a:chExt cx="230102" cy="230102"/>
            </a:xfrm>
            <a:solidFill>
              <a:srgbClr val="FFCE34"/>
            </a:solidFill>
          </p:grpSpPr>
          <p:sp>
            <p:nvSpPr>
              <p:cNvPr id="19" name="Freeform: Shape 18">
                <a:extLst>
                  <a:ext uri="{FF2B5EF4-FFF2-40B4-BE49-F238E27FC236}">
                    <a16:creationId xmlns:a16="http://schemas.microsoft.com/office/drawing/2014/main" id="{42F352BD-177E-ABA3-5E7F-F908BE6170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81283077-6102-B931-7391-285561F598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4" name="Group 33">
            <a:extLst>
              <a:ext uri="{FF2B5EF4-FFF2-40B4-BE49-F238E27FC236}">
                <a16:creationId xmlns:a16="http://schemas.microsoft.com/office/drawing/2014/main" id="{4C4D1FA3-706D-9045-916E-01E3B3870414}"/>
              </a:ext>
            </a:extLst>
          </p:cNvPr>
          <p:cNvGrpSpPr/>
          <p:nvPr/>
        </p:nvGrpSpPr>
        <p:grpSpPr>
          <a:xfrm>
            <a:off x="6909842" y="4580120"/>
            <a:ext cx="4542652" cy="338554"/>
            <a:chOff x="6909842" y="4580120"/>
            <a:chExt cx="4542652" cy="338554"/>
          </a:xfrm>
        </p:grpSpPr>
        <p:sp>
          <p:nvSpPr>
            <p:cNvPr id="41" name="TextBox 40">
              <a:extLst>
                <a:ext uri="{FF2B5EF4-FFF2-40B4-BE49-F238E27FC236}">
                  <a16:creationId xmlns:a16="http://schemas.microsoft.com/office/drawing/2014/main" id="{854F2B60-27E3-9BEE-21D7-18050E05C3A8}"/>
                </a:ext>
              </a:extLst>
            </p:cNvPr>
            <p:cNvSpPr txBox="1"/>
            <p:nvPr/>
          </p:nvSpPr>
          <p:spPr>
            <a:xfrm>
              <a:off x="7153739" y="4580120"/>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Planning Process</a:t>
              </a:r>
            </a:p>
          </p:txBody>
        </p:sp>
        <p:grpSp>
          <p:nvGrpSpPr>
            <p:cNvPr id="23" name="Group 22">
              <a:extLst>
                <a:ext uri="{FF2B5EF4-FFF2-40B4-BE49-F238E27FC236}">
                  <a16:creationId xmlns:a16="http://schemas.microsoft.com/office/drawing/2014/main" id="{4C4DE528-1643-DDFF-89AF-3D8740769256}"/>
                </a:ext>
              </a:extLst>
            </p:cNvPr>
            <p:cNvGrpSpPr/>
            <p:nvPr/>
          </p:nvGrpSpPr>
          <p:grpSpPr>
            <a:xfrm>
              <a:off x="6909842" y="4617626"/>
              <a:ext cx="250117" cy="250117"/>
              <a:chOff x="1181047" y="3749416"/>
              <a:chExt cx="230102" cy="230102"/>
            </a:xfrm>
            <a:solidFill>
              <a:srgbClr val="FFCE34"/>
            </a:solidFill>
          </p:grpSpPr>
          <p:sp>
            <p:nvSpPr>
              <p:cNvPr id="24" name="Freeform: Shape 23">
                <a:extLst>
                  <a:ext uri="{FF2B5EF4-FFF2-40B4-BE49-F238E27FC236}">
                    <a16:creationId xmlns:a16="http://schemas.microsoft.com/office/drawing/2014/main" id="{D19DC30B-7AE0-2EE9-68CD-5484A1E853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B04FA9FC-CCC4-B5E3-0C5E-CF8453DAA7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6" name="Group 35">
            <a:extLst>
              <a:ext uri="{FF2B5EF4-FFF2-40B4-BE49-F238E27FC236}">
                <a16:creationId xmlns:a16="http://schemas.microsoft.com/office/drawing/2014/main" id="{E04443ED-C397-9C96-2D0F-B18855B4F799}"/>
              </a:ext>
            </a:extLst>
          </p:cNvPr>
          <p:cNvGrpSpPr/>
          <p:nvPr/>
        </p:nvGrpSpPr>
        <p:grpSpPr>
          <a:xfrm>
            <a:off x="6909842" y="5056336"/>
            <a:ext cx="4542652" cy="338554"/>
            <a:chOff x="6909842" y="5056336"/>
            <a:chExt cx="4542652" cy="338554"/>
          </a:xfrm>
        </p:grpSpPr>
        <p:sp>
          <p:nvSpPr>
            <p:cNvPr id="44" name="TextBox 43">
              <a:extLst>
                <a:ext uri="{FF2B5EF4-FFF2-40B4-BE49-F238E27FC236}">
                  <a16:creationId xmlns:a16="http://schemas.microsoft.com/office/drawing/2014/main" id="{BE35E9BC-269E-8FBA-202E-42C1E6F21BF6}"/>
                </a:ext>
              </a:extLst>
            </p:cNvPr>
            <p:cNvSpPr txBox="1"/>
            <p:nvPr/>
          </p:nvSpPr>
          <p:spPr>
            <a:xfrm>
              <a:off x="7153739" y="505633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Advice Engagement Disclosure</a:t>
              </a:r>
            </a:p>
          </p:txBody>
        </p:sp>
        <p:grpSp>
          <p:nvGrpSpPr>
            <p:cNvPr id="26" name="Group 25">
              <a:extLst>
                <a:ext uri="{FF2B5EF4-FFF2-40B4-BE49-F238E27FC236}">
                  <a16:creationId xmlns:a16="http://schemas.microsoft.com/office/drawing/2014/main" id="{74001E2A-B73D-58A6-A75D-200F048CCC80}"/>
                </a:ext>
              </a:extLst>
            </p:cNvPr>
            <p:cNvGrpSpPr/>
            <p:nvPr/>
          </p:nvGrpSpPr>
          <p:grpSpPr>
            <a:xfrm>
              <a:off x="6909842" y="5087374"/>
              <a:ext cx="250117" cy="250117"/>
              <a:chOff x="1181047" y="3749416"/>
              <a:chExt cx="230102" cy="230102"/>
            </a:xfrm>
            <a:solidFill>
              <a:srgbClr val="FFCE34"/>
            </a:solidFill>
          </p:grpSpPr>
          <p:sp>
            <p:nvSpPr>
              <p:cNvPr id="27" name="Freeform: Shape 26">
                <a:extLst>
                  <a:ext uri="{FF2B5EF4-FFF2-40B4-BE49-F238E27FC236}">
                    <a16:creationId xmlns:a16="http://schemas.microsoft.com/office/drawing/2014/main" id="{B33D6C64-26C1-05E7-5988-FE404DE70F4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5BF22F5-2AA0-0894-4005-7C910D8C87D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49457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Enforcement Process Overview</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58EE1ECA-4671-58A1-99D5-4D139D07D272}"/>
              </a:ext>
            </a:extLst>
          </p:cNvPr>
          <p:cNvSpPr txBox="1"/>
          <p:nvPr/>
        </p:nvSpPr>
        <p:spPr>
          <a:xfrm>
            <a:off x="741835" y="946822"/>
            <a:ext cx="10911731" cy="461665"/>
          </a:xfrm>
          <a:prstGeom prst="rect">
            <a:avLst/>
          </a:prstGeom>
          <a:noFill/>
        </p:spPr>
        <p:txBody>
          <a:bodyPr wrap="square" rtlCol="0">
            <a:spAutoFit/>
          </a:bodyPr>
          <a:lstStyle/>
          <a:p>
            <a:r>
              <a:rPr lang="en-US" sz="2400" dirty="0">
                <a:latin typeface="Gotham Medium" panose="02000604030000020004" pitchFamily="50" charset="0"/>
              </a:rPr>
              <a:t>After watching the </a:t>
            </a:r>
            <a:r>
              <a:rPr lang="en-US" sz="2400" dirty="0">
                <a:latin typeface="Gotham Medium" panose="02000604030000020004" pitchFamily="50" charset="0"/>
                <a:hlinkClick r:id="rId4">
                  <a:extLst>
                    <a:ext uri="{A12FA001-AC4F-418D-AE19-62706E023703}">
                      <ahyp:hlinkClr xmlns:ahyp="http://schemas.microsoft.com/office/drawing/2018/hyperlinkcolor" val="tx"/>
                    </a:ext>
                  </a:extLst>
                </a:hlinkClick>
              </a:rPr>
              <a:t>video</a:t>
            </a:r>
            <a:r>
              <a:rPr lang="en-US" sz="2400" dirty="0">
                <a:latin typeface="Gotham Medium" panose="02000604030000020004" pitchFamily="50" charset="0"/>
              </a:rPr>
              <a:t>, be prepared to answer these questions:</a:t>
            </a:r>
          </a:p>
        </p:txBody>
      </p:sp>
      <p:sp>
        <p:nvSpPr>
          <p:cNvPr id="16" name="Rectangle 15">
            <a:extLst>
              <a:ext uri="{FF2B5EF4-FFF2-40B4-BE49-F238E27FC236}">
                <a16:creationId xmlns:a16="http://schemas.microsoft.com/office/drawing/2014/main" id="{5A919C44-6628-3F9A-F245-1DF23ED0CE17}"/>
              </a:ext>
            </a:extLst>
          </p:cNvPr>
          <p:cNvSpPr/>
          <p:nvPr/>
        </p:nvSpPr>
        <p:spPr>
          <a:xfrm>
            <a:off x="815691" y="1554601"/>
            <a:ext cx="5186789" cy="428021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5E6670B-930E-EECD-121C-07EC66356333}"/>
              </a:ext>
            </a:extLst>
          </p:cNvPr>
          <p:cNvSpPr/>
          <p:nvPr/>
        </p:nvSpPr>
        <p:spPr>
          <a:xfrm>
            <a:off x="6163918" y="1554601"/>
            <a:ext cx="5186789" cy="42802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1DA56028-9D8D-3C92-7ABE-81255C384394}"/>
              </a:ext>
            </a:extLst>
          </p:cNvPr>
          <p:cNvGrpSpPr/>
          <p:nvPr/>
        </p:nvGrpSpPr>
        <p:grpSpPr>
          <a:xfrm>
            <a:off x="1074939" y="1762506"/>
            <a:ext cx="5122761" cy="3637132"/>
            <a:chOff x="1074939" y="1734796"/>
            <a:chExt cx="5122761" cy="3637132"/>
          </a:xfrm>
        </p:grpSpPr>
        <p:sp>
          <p:nvSpPr>
            <p:cNvPr id="20" name="TextBox 19">
              <a:extLst>
                <a:ext uri="{FF2B5EF4-FFF2-40B4-BE49-F238E27FC236}">
                  <a16:creationId xmlns:a16="http://schemas.microsoft.com/office/drawing/2014/main" id="{07BA952D-2346-4BB5-CFDE-E47C060BBA9F}"/>
                </a:ext>
              </a:extLst>
            </p:cNvPr>
            <p:cNvSpPr txBox="1"/>
            <p:nvPr/>
          </p:nvSpPr>
          <p:spPr>
            <a:xfrm>
              <a:off x="1074939" y="1734796"/>
              <a:ext cx="4696002" cy="707886"/>
            </a:xfrm>
            <a:prstGeom prst="rect">
              <a:avLst/>
            </a:prstGeom>
            <a:noFill/>
          </p:spPr>
          <p:txBody>
            <a:bodyPr wrap="square" rtlCol="0">
              <a:spAutoFit/>
            </a:bodyPr>
            <a:lstStyle/>
            <a:p>
              <a:r>
                <a:rPr lang="en-US" sz="2000" dirty="0">
                  <a:latin typeface="Gotham Medium" panose="02000604030000020004" pitchFamily="50" charset="0"/>
                </a:rPr>
                <a:t>Which sanctions are published on CFP® Board’s website?</a:t>
              </a:r>
            </a:p>
          </p:txBody>
        </p:sp>
        <p:grpSp>
          <p:nvGrpSpPr>
            <p:cNvPr id="38" name="Group 37">
              <a:extLst>
                <a:ext uri="{FF2B5EF4-FFF2-40B4-BE49-F238E27FC236}">
                  <a16:creationId xmlns:a16="http://schemas.microsoft.com/office/drawing/2014/main" id="{FDE2E2AF-1C5D-36E6-7199-6AE914128227}"/>
                </a:ext>
              </a:extLst>
            </p:cNvPr>
            <p:cNvGrpSpPr/>
            <p:nvPr/>
          </p:nvGrpSpPr>
          <p:grpSpPr>
            <a:xfrm>
              <a:off x="1155105" y="2671926"/>
              <a:ext cx="5042595" cy="2700002"/>
              <a:chOff x="1155105" y="2588796"/>
              <a:chExt cx="5042595" cy="2700002"/>
            </a:xfrm>
          </p:grpSpPr>
          <p:grpSp>
            <p:nvGrpSpPr>
              <p:cNvPr id="25" name="Group 24">
                <a:extLst>
                  <a:ext uri="{FF2B5EF4-FFF2-40B4-BE49-F238E27FC236}">
                    <a16:creationId xmlns:a16="http://schemas.microsoft.com/office/drawing/2014/main" id="{E47588EB-CD4A-5D5C-E536-EEB14E448C34}"/>
                  </a:ext>
                </a:extLst>
              </p:cNvPr>
              <p:cNvGrpSpPr/>
              <p:nvPr/>
            </p:nvGrpSpPr>
            <p:grpSpPr>
              <a:xfrm>
                <a:off x="1155105" y="2588796"/>
                <a:ext cx="5042595" cy="354417"/>
                <a:chOff x="1155105" y="2588796"/>
                <a:chExt cx="5042595" cy="354417"/>
              </a:xfrm>
            </p:grpSpPr>
            <p:sp>
              <p:nvSpPr>
                <p:cNvPr id="23" name="Rectangle 22">
                  <a:extLst>
                    <a:ext uri="{FF2B5EF4-FFF2-40B4-BE49-F238E27FC236}">
                      <a16:creationId xmlns:a16="http://schemas.microsoft.com/office/drawing/2014/main" id="{17714E7A-8CDA-F259-E55F-C333C36AE59D}"/>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91ED564E-B8B6-CB58-151B-8A2C51E206EB}"/>
                    </a:ext>
                  </a:extLst>
                </p:cNvPr>
                <p:cNvSpPr txBox="1"/>
                <p:nvPr/>
              </p:nvSpPr>
              <p:spPr>
                <a:xfrm>
                  <a:off x="1501698" y="2604659"/>
                  <a:ext cx="4696002" cy="338554"/>
                </a:xfrm>
                <a:prstGeom prst="rect">
                  <a:avLst/>
                </a:prstGeom>
                <a:noFill/>
              </p:spPr>
              <p:txBody>
                <a:bodyPr wrap="square" rtlCol="0">
                  <a:spAutoFit/>
                </a:bodyPr>
                <a:lstStyle/>
                <a:p>
                  <a:r>
                    <a:rPr lang="en-US" sz="1600" b="1" dirty="0">
                      <a:latin typeface="Gotham Light" pitchFamily="50" charset="0"/>
                    </a:rPr>
                    <a:t>Public censure</a:t>
                  </a:r>
                </a:p>
              </p:txBody>
            </p:sp>
          </p:grpSp>
          <p:grpSp>
            <p:nvGrpSpPr>
              <p:cNvPr id="26" name="Group 25">
                <a:extLst>
                  <a:ext uri="{FF2B5EF4-FFF2-40B4-BE49-F238E27FC236}">
                    <a16:creationId xmlns:a16="http://schemas.microsoft.com/office/drawing/2014/main" id="{EDF6BBD2-E37B-D74E-35D2-552838EE13E0}"/>
                  </a:ext>
                </a:extLst>
              </p:cNvPr>
              <p:cNvGrpSpPr/>
              <p:nvPr/>
            </p:nvGrpSpPr>
            <p:grpSpPr>
              <a:xfrm>
                <a:off x="1155105" y="3178656"/>
                <a:ext cx="5042595" cy="354417"/>
                <a:chOff x="1155105" y="2588796"/>
                <a:chExt cx="5042595" cy="354417"/>
              </a:xfrm>
            </p:grpSpPr>
            <p:sp>
              <p:nvSpPr>
                <p:cNvPr id="27" name="Rectangle 26">
                  <a:extLst>
                    <a:ext uri="{FF2B5EF4-FFF2-40B4-BE49-F238E27FC236}">
                      <a16:creationId xmlns:a16="http://schemas.microsoft.com/office/drawing/2014/main" id="{5BD34F7B-06D2-BD08-973B-00F7DB308C08}"/>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AC72E00-116A-8C8E-00E8-1ECFB9E7D1FC}"/>
                    </a:ext>
                  </a:extLst>
                </p:cNvPr>
                <p:cNvSpPr txBox="1"/>
                <p:nvPr/>
              </p:nvSpPr>
              <p:spPr>
                <a:xfrm>
                  <a:off x="1501698" y="2604659"/>
                  <a:ext cx="4696002" cy="338554"/>
                </a:xfrm>
                <a:prstGeom prst="rect">
                  <a:avLst/>
                </a:prstGeom>
                <a:noFill/>
              </p:spPr>
              <p:txBody>
                <a:bodyPr wrap="square" rtlCol="0">
                  <a:spAutoFit/>
                </a:bodyPr>
                <a:lstStyle/>
                <a:p>
                  <a:r>
                    <a:rPr lang="en-US" sz="1600" b="1" dirty="0">
                      <a:latin typeface="Gotham Light" pitchFamily="50" charset="0"/>
                    </a:rPr>
                    <a:t>Suspension</a:t>
                  </a:r>
                </a:p>
              </p:txBody>
            </p:sp>
          </p:grpSp>
          <p:grpSp>
            <p:nvGrpSpPr>
              <p:cNvPr id="29" name="Group 28">
                <a:extLst>
                  <a:ext uri="{FF2B5EF4-FFF2-40B4-BE49-F238E27FC236}">
                    <a16:creationId xmlns:a16="http://schemas.microsoft.com/office/drawing/2014/main" id="{E8900EC5-E59D-8C76-7261-70A7503B8CB0}"/>
                  </a:ext>
                </a:extLst>
              </p:cNvPr>
              <p:cNvGrpSpPr/>
              <p:nvPr/>
            </p:nvGrpSpPr>
            <p:grpSpPr>
              <a:xfrm>
                <a:off x="1155105" y="3768516"/>
                <a:ext cx="5042595" cy="340562"/>
                <a:chOff x="1155105" y="2588796"/>
                <a:chExt cx="5042595" cy="340562"/>
              </a:xfrm>
            </p:grpSpPr>
            <p:sp>
              <p:nvSpPr>
                <p:cNvPr id="30" name="Rectangle 29">
                  <a:extLst>
                    <a:ext uri="{FF2B5EF4-FFF2-40B4-BE49-F238E27FC236}">
                      <a16:creationId xmlns:a16="http://schemas.microsoft.com/office/drawing/2014/main" id="{DC16A6D0-69E2-5E45-8064-74AAF8A0762B}"/>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903EB523-D257-6894-4DE8-9DD0E38B111A}"/>
                    </a:ext>
                  </a:extLst>
                </p:cNvPr>
                <p:cNvSpPr txBox="1"/>
                <p:nvPr/>
              </p:nvSpPr>
              <p:spPr>
                <a:xfrm>
                  <a:off x="1501698" y="2590804"/>
                  <a:ext cx="4696002" cy="338554"/>
                </a:xfrm>
                <a:prstGeom prst="rect">
                  <a:avLst/>
                </a:prstGeom>
                <a:noFill/>
              </p:spPr>
              <p:txBody>
                <a:bodyPr wrap="square" rtlCol="0">
                  <a:spAutoFit/>
                </a:bodyPr>
                <a:lstStyle/>
                <a:p>
                  <a:r>
                    <a:rPr lang="en-US" sz="1600" b="1" dirty="0">
                      <a:latin typeface="Gotham Light" pitchFamily="50" charset="0"/>
                    </a:rPr>
                    <a:t>Private censure</a:t>
                  </a:r>
                </a:p>
              </p:txBody>
            </p:sp>
          </p:grpSp>
          <p:sp>
            <p:nvSpPr>
              <p:cNvPr id="34" name="TextBox 33">
                <a:extLst>
                  <a:ext uri="{FF2B5EF4-FFF2-40B4-BE49-F238E27FC236}">
                    <a16:creationId xmlns:a16="http://schemas.microsoft.com/office/drawing/2014/main" id="{3CB918D8-D548-E12A-9DDB-AE77C99938A9}"/>
                  </a:ext>
                </a:extLst>
              </p:cNvPr>
              <p:cNvSpPr txBox="1"/>
              <p:nvPr/>
            </p:nvSpPr>
            <p:spPr>
              <a:xfrm>
                <a:off x="1501698" y="4950244"/>
                <a:ext cx="4696002" cy="338554"/>
              </a:xfrm>
              <a:prstGeom prst="rect">
                <a:avLst/>
              </a:prstGeom>
              <a:noFill/>
            </p:spPr>
            <p:txBody>
              <a:bodyPr wrap="square" rtlCol="0">
                <a:spAutoFit/>
              </a:bodyPr>
              <a:lstStyle/>
              <a:p>
                <a:endParaRPr lang="en-US" sz="1600" b="1" dirty="0">
                  <a:latin typeface="Gotham Light" pitchFamily="50" charset="0"/>
                </a:endParaRPr>
              </a:p>
            </p:txBody>
          </p:sp>
          <p:grpSp>
            <p:nvGrpSpPr>
              <p:cNvPr id="35" name="Group 34">
                <a:extLst>
                  <a:ext uri="{FF2B5EF4-FFF2-40B4-BE49-F238E27FC236}">
                    <a16:creationId xmlns:a16="http://schemas.microsoft.com/office/drawing/2014/main" id="{5856908D-B539-437C-AF09-B720C612982F}"/>
                  </a:ext>
                </a:extLst>
              </p:cNvPr>
              <p:cNvGrpSpPr/>
              <p:nvPr/>
            </p:nvGrpSpPr>
            <p:grpSpPr>
              <a:xfrm>
                <a:off x="1155105" y="4358376"/>
                <a:ext cx="5042595" cy="340562"/>
                <a:chOff x="1155105" y="2588796"/>
                <a:chExt cx="5042595" cy="340562"/>
              </a:xfrm>
            </p:grpSpPr>
            <p:sp>
              <p:nvSpPr>
                <p:cNvPr id="36" name="Rectangle 35">
                  <a:extLst>
                    <a:ext uri="{FF2B5EF4-FFF2-40B4-BE49-F238E27FC236}">
                      <a16:creationId xmlns:a16="http://schemas.microsoft.com/office/drawing/2014/main" id="{CBCB8B9B-0563-7117-1351-52DA9CC32A68}"/>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6F66385-F89F-750E-5F53-BFCC91CAD4D7}"/>
                    </a:ext>
                  </a:extLst>
                </p:cNvPr>
                <p:cNvSpPr txBox="1"/>
                <p:nvPr/>
              </p:nvSpPr>
              <p:spPr>
                <a:xfrm>
                  <a:off x="1501698" y="2590804"/>
                  <a:ext cx="4696002" cy="338554"/>
                </a:xfrm>
                <a:prstGeom prst="rect">
                  <a:avLst/>
                </a:prstGeom>
                <a:noFill/>
              </p:spPr>
              <p:txBody>
                <a:bodyPr wrap="square" rtlCol="0">
                  <a:spAutoFit/>
                </a:bodyPr>
                <a:lstStyle/>
                <a:p>
                  <a:r>
                    <a:rPr lang="en-US" sz="1600" b="1" dirty="0">
                      <a:latin typeface="Gotham Light" pitchFamily="50" charset="0"/>
                    </a:rPr>
                    <a:t>Revocation</a:t>
                  </a:r>
                </a:p>
              </p:txBody>
            </p:sp>
          </p:grpSp>
        </p:grpSp>
      </p:grpSp>
      <p:sp>
        <p:nvSpPr>
          <p:cNvPr id="41" name="TextBox 40">
            <a:extLst>
              <a:ext uri="{FF2B5EF4-FFF2-40B4-BE49-F238E27FC236}">
                <a16:creationId xmlns:a16="http://schemas.microsoft.com/office/drawing/2014/main" id="{8B9259DA-B3C0-18A0-E511-B1B8ADE39308}"/>
              </a:ext>
            </a:extLst>
          </p:cNvPr>
          <p:cNvSpPr txBox="1"/>
          <p:nvPr/>
        </p:nvSpPr>
        <p:spPr>
          <a:xfrm>
            <a:off x="6456948" y="1762506"/>
            <a:ext cx="4696002" cy="1015663"/>
          </a:xfrm>
          <a:prstGeom prst="rect">
            <a:avLst/>
          </a:prstGeom>
          <a:noFill/>
        </p:spPr>
        <p:txBody>
          <a:bodyPr wrap="square" rtlCol="0">
            <a:spAutoFit/>
          </a:bodyPr>
          <a:lstStyle/>
          <a:p>
            <a:r>
              <a:rPr lang="en-US" sz="2000" dirty="0">
                <a:solidFill>
                  <a:schemeClr val="bg1"/>
                </a:solidFill>
                <a:latin typeface="Gotham Medium" panose="02000604030000020004" pitchFamily="50" charset="0"/>
              </a:rPr>
              <a:t>Which statements about the Disciplinary and Ethics Commission (DEC) are TRUE?</a:t>
            </a:r>
          </a:p>
        </p:txBody>
      </p:sp>
      <p:grpSp>
        <p:nvGrpSpPr>
          <p:cNvPr id="42" name="Group 41">
            <a:extLst>
              <a:ext uri="{FF2B5EF4-FFF2-40B4-BE49-F238E27FC236}">
                <a16:creationId xmlns:a16="http://schemas.microsoft.com/office/drawing/2014/main" id="{1512F919-81BF-9E3A-95C1-1D8E88C2F19E}"/>
              </a:ext>
            </a:extLst>
          </p:cNvPr>
          <p:cNvGrpSpPr/>
          <p:nvPr/>
        </p:nvGrpSpPr>
        <p:grpSpPr>
          <a:xfrm>
            <a:off x="6537114" y="2895610"/>
            <a:ext cx="5042595" cy="1817185"/>
            <a:chOff x="1155105" y="2549239"/>
            <a:chExt cx="5042595" cy="1817185"/>
          </a:xfrm>
        </p:grpSpPr>
        <p:grpSp>
          <p:nvGrpSpPr>
            <p:cNvPr id="43" name="Group 42">
              <a:extLst>
                <a:ext uri="{FF2B5EF4-FFF2-40B4-BE49-F238E27FC236}">
                  <a16:creationId xmlns:a16="http://schemas.microsoft.com/office/drawing/2014/main" id="{91E49B43-DF92-01D7-5C6F-160AFAC45F0C}"/>
                </a:ext>
              </a:extLst>
            </p:cNvPr>
            <p:cNvGrpSpPr/>
            <p:nvPr/>
          </p:nvGrpSpPr>
          <p:grpSpPr>
            <a:xfrm>
              <a:off x="1155105" y="2549239"/>
              <a:ext cx="4615836" cy="830997"/>
              <a:chOff x="1155105" y="2549239"/>
              <a:chExt cx="4615836" cy="830997"/>
            </a:xfrm>
          </p:grpSpPr>
          <p:sp>
            <p:nvSpPr>
              <p:cNvPr id="56" name="Rectangle 55">
                <a:extLst>
                  <a:ext uri="{FF2B5EF4-FFF2-40B4-BE49-F238E27FC236}">
                    <a16:creationId xmlns:a16="http://schemas.microsoft.com/office/drawing/2014/main" id="{E550F85A-45A5-D1F1-0AD0-8E6465B7ACE5}"/>
                  </a:ext>
                </a:extLst>
              </p:cNvPr>
              <p:cNvSpPr/>
              <p:nvPr/>
            </p:nvSpPr>
            <p:spPr>
              <a:xfrm>
                <a:off x="1155105" y="2588796"/>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TextBox 56">
                <a:extLst>
                  <a:ext uri="{FF2B5EF4-FFF2-40B4-BE49-F238E27FC236}">
                    <a16:creationId xmlns:a16="http://schemas.microsoft.com/office/drawing/2014/main" id="{2158E434-326F-F87E-7A35-EA9D8373A162}"/>
                  </a:ext>
                </a:extLst>
              </p:cNvPr>
              <p:cNvSpPr txBox="1"/>
              <p:nvPr/>
            </p:nvSpPr>
            <p:spPr>
              <a:xfrm>
                <a:off x="1501698" y="2549239"/>
                <a:ext cx="4269243" cy="830997"/>
              </a:xfrm>
              <a:prstGeom prst="rect">
                <a:avLst/>
              </a:prstGeom>
              <a:noFill/>
            </p:spPr>
            <p:txBody>
              <a:bodyPr wrap="square" rtlCol="0">
                <a:spAutoFit/>
              </a:bodyPr>
              <a:lstStyle/>
              <a:p>
                <a:r>
                  <a:rPr lang="en-US" sz="1600" b="1" dirty="0">
                    <a:solidFill>
                      <a:schemeClr val="bg1"/>
                    </a:solidFill>
                    <a:latin typeface="Gotham Light" pitchFamily="50" charset="0"/>
                  </a:rPr>
                  <a:t>The DEC is comprised of CFP® professionals and members of the public</a:t>
                </a:r>
              </a:p>
            </p:txBody>
          </p:sp>
        </p:grpSp>
        <p:grpSp>
          <p:nvGrpSpPr>
            <p:cNvPr id="45" name="Group 44">
              <a:extLst>
                <a:ext uri="{FF2B5EF4-FFF2-40B4-BE49-F238E27FC236}">
                  <a16:creationId xmlns:a16="http://schemas.microsoft.com/office/drawing/2014/main" id="{F620685F-DA8F-A7C8-A71B-CE24ECDE6E6E}"/>
                </a:ext>
              </a:extLst>
            </p:cNvPr>
            <p:cNvGrpSpPr/>
            <p:nvPr/>
          </p:nvGrpSpPr>
          <p:grpSpPr>
            <a:xfrm>
              <a:off x="1155105" y="3493429"/>
              <a:ext cx="5042595" cy="338554"/>
              <a:chOff x="1155105" y="2313709"/>
              <a:chExt cx="5042595" cy="338554"/>
            </a:xfrm>
          </p:grpSpPr>
          <p:sp>
            <p:nvSpPr>
              <p:cNvPr id="52" name="Rectangle 51">
                <a:extLst>
                  <a:ext uri="{FF2B5EF4-FFF2-40B4-BE49-F238E27FC236}">
                    <a16:creationId xmlns:a16="http://schemas.microsoft.com/office/drawing/2014/main" id="{06E83E4B-20DA-F74E-EC07-C100672A5387}"/>
                  </a:ext>
                </a:extLst>
              </p:cNvPr>
              <p:cNvSpPr/>
              <p:nvPr/>
            </p:nvSpPr>
            <p:spPr>
              <a:xfrm>
                <a:off x="1155105" y="2325556"/>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TextBox 52">
                <a:extLst>
                  <a:ext uri="{FF2B5EF4-FFF2-40B4-BE49-F238E27FC236}">
                    <a16:creationId xmlns:a16="http://schemas.microsoft.com/office/drawing/2014/main" id="{6D9C46D1-B186-3F8D-9A5E-7AE0E845842A}"/>
                  </a:ext>
                </a:extLst>
              </p:cNvPr>
              <p:cNvSpPr txBox="1"/>
              <p:nvPr/>
            </p:nvSpPr>
            <p:spPr>
              <a:xfrm>
                <a:off x="1501698" y="2313709"/>
                <a:ext cx="4696002" cy="338554"/>
              </a:xfrm>
              <a:prstGeom prst="rect">
                <a:avLst/>
              </a:prstGeom>
              <a:noFill/>
            </p:spPr>
            <p:txBody>
              <a:bodyPr wrap="square" rtlCol="0">
                <a:spAutoFit/>
              </a:bodyPr>
              <a:lstStyle/>
              <a:p>
                <a:r>
                  <a:rPr lang="en-US" sz="1600" b="1" dirty="0">
                    <a:solidFill>
                      <a:schemeClr val="bg1"/>
                    </a:solidFill>
                    <a:latin typeface="Gotham Light" pitchFamily="50" charset="0"/>
                  </a:rPr>
                  <a:t>The DEC investigates allegations</a:t>
                </a:r>
              </a:p>
            </p:txBody>
          </p:sp>
        </p:grpSp>
        <p:grpSp>
          <p:nvGrpSpPr>
            <p:cNvPr id="47" name="Group 46">
              <a:extLst>
                <a:ext uri="{FF2B5EF4-FFF2-40B4-BE49-F238E27FC236}">
                  <a16:creationId xmlns:a16="http://schemas.microsoft.com/office/drawing/2014/main" id="{96E89D1A-38EE-6DE6-6D08-24F65CFB0C21}"/>
                </a:ext>
              </a:extLst>
            </p:cNvPr>
            <p:cNvGrpSpPr/>
            <p:nvPr/>
          </p:nvGrpSpPr>
          <p:grpSpPr>
            <a:xfrm>
              <a:off x="1155105" y="4025862"/>
              <a:ext cx="5042595" cy="340562"/>
              <a:chOff x="1155105" y="2256282"/>
              <a:chExt cx="5042595" cy="340562"/>
            </a:xfrm>
          </p:grpSpPr>
          <p:sp>
            <p:nvSpPr>
              <p:cNvPr id="48" name="Rectangle 47">
                <a:extLst>
                  <a:ext uri="{FF2B5EF4-FFF2-40B4-BE49-F238E27FC236}">
                    <a16:creationId xmlns:a16="http://schemas.microsoft.com/office/drawing/2014/main" id="{FF317379-63BD-7CF5-3D73-EB1949F5E7C5}"/>
                  </a:ext>
                </a:extLst>
              </p:cNvPr>
              <p:cNvSpPr/>
              <p:nvPr/>
            </p:nvSpPr>
            <p:spPr>
              <a:xfrm>
                <a:off x="1155105" y="2256282"/>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TextBox 48">
                <a:extLst>
                  <a:ext uri="{FF2B5EF4-FFF2-40B4-BE49-F238E27FC236}">
                    <a16:creationId xmlns:a16="http://schemas.microsoft.com/office/drawing/2014/main" id="{1101478C-20DB-A9C7-F0FC-719215BD9421}"/>
                  </a:ext>
                </a:extLst>
              </p:cNvPr>
              <p:cNvSpPr txBox="1"/>
              <p:nvPr/>
            </p:nvSpPr>
            <p:spPr>
              <a:xfrm>
                <a:off x="1501698" y="2258290"/>
                <a:ext cx="4696002" cy="338554"/>
              </a:xfrm>
              <a:prstGeom prst="rect">
                <a:avLst/>
              </a:prstGeom>
              <a:noFill/>
            </p:spPr>
            <p:txBody>
              <a:bodyPr wrap="square" rtlCol="0">
                <a:spAutoFit/>
              </a:bodyPr>
              <a:lstStyle/>
              <a:p>
                <a:r>
                  <a:rPr lang="en-US" sz="1600" b="1" dirty="0">
                    <a:solidFill>
                      <a:schemeClr val="bg1"/>
                    </a:solidFill>
                    <a:latin typeface="Gotham Light" pitchFamily="50" charset="0"/>
                  </a:rPr>
                  <a:t>The DEC imposes sanctions</a:t>
                </a:r>
              </a:p>
            </p:txBody>
          </p:sp>
        </p:grpSp>
      </p:grpSp>
      <p:pic>
        <p:nvPicPr>
          <p:cNvPr id="59" name="Graphic 58">
            <a:extLst>
              <a:ext uri="{FF2B5EF4-FFF2-40B4-BE49-F238E27FC236}">
                <a16:creationId xmlns:a16="http://schemas.microsoft.com/office/drawing/2014/main" id="{83A1286C-D25D-B1F5-22FB-B41F344086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1263" y="2739593"/>
            <a:ext cx="244069" cy="244069"/>
          </a:xfrm>
          <a:prstGeom prst="rect">
            <a:avLst/>
          </a:prstGeom>
        </p:spPr>
      </p:pic>
      <p:pic>
        <p:nvPicPr>
          <p:cNvPr id="60" name="Graphic 59">
            <a:extLst>
              <a:ext uri="{FF2B5EF4-FFF2-40B4-BE49-F238E27FC236}">
                <a16:creationId xmlns:a16="http://schemas.microsoft.com/office/drawing/2014/main" id="{1EE0AA59-98B7-2074-5EBF-02EF85D944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9912" y="3327623"/>
            <a:ext cx="244069" cy="244069"/>
          </a:xfrm>
          <a:prstGeom prst="rect">
            <a:avLst/>
          </a:prstGeom>
        </p:spPr>
      </p:pic>
      <p:pic>
        <p:nvPicPr>
          <p:cNvPr id="61" name="Graphic 60">
            <a:extLst>
              <a:ext uri="{FF2B5EF4-FFF2-40B4-BE49-F238E27FC236}">
                <a16:creationId xmlns:a16="http://schemas.microsoft.com/office/drawing/2014/main" id="{82E9D6FA-0E0A-D75F-4E0F-00604187D2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8561" y="4505033"/>
            <a:ext cx="244069" cy="244069"/>
          </a:xfrm>
          <a:prstGeom prst="rect">
            <a:avLst/>
          </a:prstGeom>
        </p:spPr>
      </p:pic>
      <p:pic>
        <p:nvPicPr>
          <p:cNvPr id="62" name="Graphic 61">
            <a:extLst>
              <a:ext uri="{FF2B5EF4-FFF2-40B4-BE49-F238E27FC236}">
                <a16:creationId xmlns:a16="http://schemas.microsoft.com/office/drawing/2014/main" id="{D37908CF-4FA2-0BE5-4A31-8796030D2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3075" y="2972785"/>
            <a:ext cx="244069" cy="244069"/>
          </a:xfrm>
          <a:prstGeom prst="rect">
            <a:avLst/>
          </a:prstGeom>
        </p:spPr>
      </p:pic>
      <p:pic>
        <p:nvPicPr>
          <p:cNvPr id="63" name="Graphic 62">
            <a:extLst>
              <a:ext uri="{FF2B5EF4-FFF2-40B4-BE49-F238E27FC236}">
                <a16:creationId xmlns:a16="http://schemas.microsoft.com/office/drawing/2014/main" id="{EF524CFB-C86B-A5A1-9502-0A99985A56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68616" y="4410440"/>
            <a:ext cx="244069" cy="244069"/>
          </a:xfrm>
          <a:prstGeom prst="rect">
            <a:avLst/>
          </a:prstGeom>
        </p:spPr>
      </p:pic>
    </p:spTree>
    <p:extLst>
      <p:ext uri="{BB962C8B-B14F-4D97-AF65-F5344CB8AC3E}">
        <p14:creationId xmlns:p14="http://schemas.microsoft.com/office/powerpoint/2010/main" val="153170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31BF47D-FD89-E72F-3B0A-711FE8E7F53E}"/>
              </a:ext>
            </a:extLst>
          </p:cNvPr>
          <p:cNvPicPr>
            <a:picLocks noChangeAspect="1"/>
          </p:cNvPicPr>
          <p:nvPr/>
        </p:nvPicPr>
        <p:blipFill rotWithShape="1">
          <a:blip r:embed="rId3">
            <a:extLst>
              <a:ext uri="{28A0092B-C50C-407E-A947-70E740481C1C}">
                <a14:useLocalDpi xmlns:a14="http://schemas.microsoft.com/office/drawing/2010/main" val="0"/>
              </a:ext>
            </a:extLst>
          </a:blip>
          <a:srcRect t="13381" b="3521"/>
          <a:stretch/>
        </p:blipFill>
        <p:spPr>
          <a:xfrm>
            <a:off x="5138057" y="1377888"/>
            <a:ext cx="7068011" cy="410222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2" y="1377888"/>
            <a:ext cx="9733134" cy="4119277"/>
          </a:xfrm>
          <a:prstGeom prst="rect">
            <a:avLst/>
          </a:prstGeom>
          <a:gradFill>
            <a:gsLst>
              <a:gs pos="0">
                <a:schemeClr val="tx1">
                  <a:alpha val="0"/>
                </a:schemeClr>
              </a:gs>
              <a:gs pos="4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80633" y="1743856"/>
            <a:ext cx="56640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Why is the Enforcement process important?</a:t>
            </a:r>
          </a:p>
        </p:txBody>
      </p:sp>
      <p:grpSp>
        <p:nvGrpSpPr>
          <p:cNvPr id="3" name="Group 2">
            <a:extLst>
              <a:ext uri="{FF2B5EF4-FFF2-40B4-BE49-F238E27FC236}">
                <a16:creationId xmlns:a16="http://schemas.microsoft.com/office/drawing/2014/main" id="{57F78E72-459C-AE60-DA94-998DFEDB2E50}"/>
              </a:ext>
            </a:extLst>
          </p:cNvPr>
          <p:cNvGrpSpPr/>
          <p:nvPr/>
        </p:nvGrpSpPr>
        <p:grpSpPr>
          <a:xfrm>
            <a:off x="643361" y="2963651"/>
            <a:ext cx="6527143" cy="400110"/>
            <a:chOff x="624080" y="2973888"/>
            <a:chExt cx="6527143" cy="400110"/>
          </a:xfrm>
        </p:grpSpPr>
        <p:sp>
          <p:nvSpPr>
            <p:cNvPr id="14" name="TextBox 13">
              <a:extLst>
                <a:ext uri="{FF2B5EF4-FFF2-40B4-BE49-F238E27FC236}">
                  <a16:creationId xmlns:a16="http://schemas.microsoft.com/office/drawing/2014/main" id="{A1AF5080-1724-10F7-7970-E44EDE57479E}"/>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For the value of the CFP® certification</a:t>
              </a:r>
            </a:p>
          </p:txBody>
        </p:sp>
        <p:grpSp>
          <p:nvGrpSpPr>
            <p:cNvPr id="15" name="Group 14">
              <a:extLst>
                <a:ext uri="{FF2B5EF4-FFF2-40B4-BE49-F238E27FC236}">
                  <a16:creationId xmlns:a16="http://schemas.microsoft.com/office/drawing/2014/main" id="{25B99AFE-0F4A-360A-96F7-3C24FC4515FC}"/>
                </a:ext>
              </a:extLst>
            </p:cNvPr>
            <p:cNvGrpSpPr/>
            <p:nvPr/>
          </p:nvGrpSpPr>
          <p:grpSpPr>
            <a:xfrm>
              <a:off x="624080" y="3007459"/>
              <a:ext cx="313905" cy="313905"/>
              <a:chOff x="1181047" y="3749416"/>
              <a:chExt cx="230102" cy="230102"/>
            </a:xfrm>
            <a:solidFill>
              <a:srgbClr val="FFCE34"/>
            </a:solidFill>
          </p:grpSpPr>
          <p:sp>
            <p:nvSpPr>
              <p:cNvPr id="17" name="Freeform: Shape 16">
                <a:extLst>
                  <a:ext uri="{FF2B5EF4-FFF2-40B4-BE49-F238E27FC236}">
                    <a16:creationId xmlns:a16="http://schemas.microsoft.com/office/drawing/2014/main" id="{2321185A-F67D-D05A-EB8B-F275F775F48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18" name="Freeform: Shape 17">
                <a:extLst>
                  <a:ext uri="{FF2B5EF4-FFF2-40B4-BE49-F238E27FC236}">
                    <a16:creationId xmlns:a16="http://schemas.microsoft.com/office/drawing/2014/main" id="{2AC6B655-5216-7769-78D9-FF5842ADDB5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19" name="Group 18">
            <a:extLst>
              <a:ext uri="{FF2B5EF4-FFF2-40B4-BE49-F238E27FC236}">
                <a16:creationId xmlns:a16="http://schemas.microsoft.com/office/drawing/2014/main" id="{4F7CA263-4788-3D42-AD06-E4CEA980656A}"/>
              </a:ext>
            </a:extLst>
          </p:cNvPr>
          <p:cNvGrpSpPr/>
          <p:nvPr/>
        </p:nvGrpSpPr>
        <p:grpSpPr>
          <a:xfrm>
            <a:off x="643361" y="3535393"/>
            <a:ext cx="6527143" cy="400110"/>
            <a:chOff x="624080" y="2973888"/>
            <a:chExt cx="6527143" cy="400110"/>
          </a:xfrm>
        </p:grpSpPr>
        <p:sp>
          <p:nvSpPr>
            <p:cNvPr id="20" name="TextBox 19">
              <a:extLst>
                <a:ext uri="{FF2B5EF4-FFF2-40B4-BE49-F238E27FC236}">
                  <a16:creationId xmlns:a16="http://schemas.microsoft.com/office/drawing/2014/main" id="{79ADD19D-9943-0CC0-DA4A-7FBF7306DD55}"/>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For Clients</a:t>
              </a:r>
            </a:p>
          </p:txBody>
        </p:sp>
        <p:grpSp>
          <p:nvGrpSpPr>
            <p:cNvPr id="21" name="Group 20">
              <a:extLst>
                <a:ext uri="{FF2B5EF4-FFF2-40B4-BE49-F238E27FC236}">
                  <a16:creationId xmlns:a16="http://schemas.microsoft.com/office/drawing/2014/main" id="{960275AC-5285-6F76-D044-D588B6C28959}"/>
                </a:ext>
              </a:extLst>
            </p:cNvPr>
            <p:cNvGrpSpPr/>
            <p:nvPr/>
          </p:nvGrpSpPr>
          <p:grpSpPr>
            <a:xfrm>
              <a:off x="624080" y="3007459"/>
              <a:ext cx="313905" cy="313905"/>
              <a:chOff x="1181047" y="3749416"/>
              <a:chExt cx="230102" cy="230102"/>
            </a:xfrm>
            <a:solidFill>
              <a:srgbClr val="FFCE34"/>
            </a:solidFill>
          </p:grpSpPr>
          <p:sp>
            <p:nvSpPr>
              <p:cNvPr id="24" name="Freeform: Shape 23">
                <a:extLst>
                  <a:ext uri="{FF2B5EF4-FFF2-40B4-BE49-F238E27FC236}">
                    <a16:creationId xmlns:a16="http://schemas.microsoft.com/office/drawing/2014/main" id="{0075D737-55B1-4DC5-DDB9-C0263581AC6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25" name="Freeform: Shape 24">
                <a:extLst>
                  <a:ext uri="{FF2B5EF4-FFF2-40B4-BE49-F238E27FC236}">
                    <a16:creationId xmlns:a16="http://schemas.microsoft.com/office/drawing/2014/main" id="{E08E9EC0-C362-5311-04A3-6C882FEA975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26" name="Group 25">
            <a:extLst>
              <a:ext uri="{FF2B5EF4-FFF2-40B4-BE49-F238E27FC236}">
                <a16:creationId xmlns:a16="http://schemas.microsoft.com/office/drawing/2014/main" id="{864D3DE8-131F-2EDE-6735-65C63B047C87}"/>
              </a:ext>
            </a:extLst>
          </p:cNvPr>
          <p:cNvGrpSpPr/>
          <p:nvPr/>
        </p:nvGrpSpPr>
        <p:grpSpPr>
          <a:xfrm>
            <a:off x="643361" y="4107135"/>
            <a:ext cx="6527143" cy="400110"/>
            <a:chOff x="624080" y="2973888"/>
            <a:chExt cx="6527143" cy="400110"/>
          </a:xfrm>
        </p:grpSpPr>
        <p:sp>
          <p:nvSpPr>
            <p:cNvPr id="27" name="TextBox 26">
              <a:extLst>
                <a:ext uri="{FF2B5EF4-FFF2-40B4-BE49-F238E27FC236}">
                  <a16:creationId xmlns:a16="http://schemas.microsoft.com/office/drawing/2014/main" id="{A02E991B-F8C0-5B8B-AF5A-E6122A8981C3}"/>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For </a:t>
              </a:r>
              <a:r>
                <a:rPr lang="en-US" sz="2000" dirty="0">
                  <a:solidFill>
                    <a:schemeClr val="bg1"/>
                  </a:solidFill>
                  <a:latin typeface="Gotham Medium" panose="02000604030000020004" pitchFamily="50" charset="0"/>
                </a:rPr>
                <a:t>Individual CFP® professionals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CFP® professionals</a:t>
              </a:r>
              <a:endParaRPr kumimoji="0" lang="en-US" sz="2000" i="0" u="none" strike="noStrike" kern="1200" cap="none" spc="0" normalizeH="0" baseline="0" noProof="0" dirty="0">
                <a:ln>
                  <a:noFill/>
                </a:ln>
                <a:solidFill>
                  <a:schemeClr val="bg1"/>
                </a:solidFill>
                <a:effectLst/>
                <a:uLnTx/>
                <a:uFillTx/>
                <a:latin typeface="Gotham Medium" panose="02000604030000020004" pitchFamily="50" charset="0"/>
              </a:endParaRPr>
            </a:p>
          </p:txBody>
        </p:sp>
        <p:grpSp>
          <p:nvGrpSpPr>
            <p:cNvPr id="29" name="Group 28">
              <a:extLst>
                <a:ext uri="{FF2B5EF4-FFF2-40B4-BE49-F238E27FC236}">
                  <a16:creationId xmlns:a16="http://schemas.microsoft.com/office/drawing/2014/main" id="{AEFC54BE-A0A9-B3AD-A073-3405A4E161F4}"/>
                </a:ext>
              </a:extLst>
            </p:cNvPr>
            <p:cNvGrpSpPr/>
            <p:nvPr/>
          </p:nvGrpSpPr>
          <p:grpSpPr>
            <a:xfrm>
              <a:off x="624080" y="3007459"/>
              <a:ext cx="313905" cy="313905"/>
              <a:chOff x="1181047" y="3749416"/>
              <a:chExt cx="230102" cy="230102"/>
            </a:xfrm>
            <a:solidFill>
              <a:srgbClr val="FFCE34"/>
            </a:solidFill>
          </p:grpSpPr>
          <p:sp>
            <p:nvSpPr>
              <p:cNvPr id="30" name="Freeform: Shape 29">
                <a:extLst>
                  <a:ext uri="{FF2B5EF4-FFF2-40B4-BE49-F238E27FC236}">
                    <a16:creationId xmlns:a16="http://schemas.microsoft.com/office/drawing/2014/main" id="{1BED533C-9C7C-B29C-655F-7CEBDA60881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1" name="Freeform: Shape 30">
                <a:extLst>
                  <a:ext uri="{FF2B5EF4-FFF2-40B4-BE49-F238E27FC236}">
                    <a16:creationId xmlns:a16="http://schemas.microsoft.com/office/drawing/2014/main" id="{1CCD1933-751C-9CFE-1125-4C5434EF0A8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Tree>
    <p:extLst>
      <p:ext uri="{BB962C8B-B14F-4D97-AF65-F5344CB8AC3E}">
        <p14:creationId xmlns:p14="http://schemas.microsoft.com/office/powerpoint/2010/main" val="255811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80C691D-8C11-697B-AA6A-19B1CB8190F5}"/>
              </a:ext>
            </a:extLst>
          </p:cNvPr>
          <p:cNvPicPr>
            <a:picLocks noChangeAspect="1"/>
          </p:cNvPicPr>
          <p:nvPr/>
        </p:nvPicPr>
        <p:blipFill rotWithShape="1">
          <a:blip r:embed="rId3">
            <a:extLst>
              <a:ext uri="{28A0092B-C50C-407E-A947-70E740481C1C}">
                <a14:useLocalDpi xmlns:a14="http://schemas.microsoft.com/office/drawing/2010/main" val="0"/>
              </a:ext>
            </a:extLst>
          </a:blip>
          <a:srcRect l="-625" t="2621" r="10726" b="7480"/>
          <a:stretch/>
        </p:blipFill>
        <p:spPr>
          <a:xfrm flipH="1">
            <a:off x="-16992" y="1377887"/>
            <a:ext cx="6178917" cy="4119278"/>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0" y="1377888"/>
            <a:ext cx="12192000" cy="4119277"/>
          </a:xfrm>
          <a:prstGeom prst="rect">
            <a:avLst/>
          </a:prstGeom>
          <a:gradFill>
            <a:gsLst>
              <a:gs pos="0">
                <a:schemeClr val="tx1">
                  <a:alpha val="0"/>
                </a:schemeClr>
              </a:gs>
              <a:gs pos="4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6297266" y="1735943"/>
            <a:ext cx="531082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The Sanction Guideline for violation of the Duty to Report is a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Public Censure </a:t>
            </a: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even if the reportable matter would not have ultimately resulted in a sanction.​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endParaRPr>
          </a:p>
        </p:txBody>
      </p:sp>
      <p:sp>
        <p:nvSpPr>
          <p:cNvPr id="3" name="TextBox 2">
            <a:extLst>
              <a:ext uri="{FF2B5EF4-FFF2-40B4-BE49-F238E27FC236}">
                <a16:creationId xmlns:a16="http://schemas.microsoft.com/office/drawing/2014/main" id="{E764B4CB-BC53-244B-25F8-6373D94C7458}"/>
              </a:ext>
            </a:extLst>
          </p:cNvPr>
          <p:cNvSpPr txBox="1"/>
          <p:nvPr/>
        </p:nvSpPr>
        <p:spPr>
          <a:xfrm>
            <a:off x="6297266" y="4150370"/>
            <a:ext cx="52587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Light" pitchFamily="50" charset="0"/>
              </a:rPr>
              <a:t>You must self-report events within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rPr>
              <a:t>30 days.</a:t>
            </a:r>
          </a:p>
        </p:txBody>
      </p:sp>
    </p:spTree>
    <p:extLst>
      <p:ext uri="{BB962C8B-B14F-4D97-AF65-F5344CB8AC3E}">
        <p14:creationId xmlns:p14="http://schemas.microsoft.com/office/powerpoint/2010/main" val="186283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How to Report</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FE64B16F-670E-5AC6-357F-82659050683E}"/>
              </a:ext>
            </a:extLst>
          </p:cNvPr>
          <p:cNvGrpSpPr/>
          <p:nvPr/>
        </p:nvGrpSpPr>
        <p:grpSpPr>
          <a:xfrm>
            <a:off x="2196257" y="1127269"/>
            <a:ext cx="7799485" cy="4692161"/>
            <a:chOff x="2360777" y="1093859"/>
            <a:chExt cx="7545382" cy="4539293"/>
          </a:xfrm>
        </p:grpSpPr>
        <p:grpSp>
          <p:nvGrpSpPr>
            <p:cNvPr id="25" name="Group 24">
              <a:extLst>
                <a:ext uri="{FF2B5EF4-FFF2-40B4-BE49-F238E27FC236}">
                  <a16:creationId xmlns:a16="http://schemas.microsoft.com/office/drawing/2014/main" id="{E770CB15-27E2-6499-DDB8-BBD7BE97868E}"/>
                </a:ext>
              </a:extLst>
            </p:cNvPr>
            <p:cNvGrpSpPr/>
            <p:nvPr/>
          </p:nvGrpSpPr>
          <p:grpSpPr>
            <a:xfrm>
              <a:off x="3216925" y="1339089"/>
              <a:ext cx="5816907" cy="3827823"/>
              <a:chOff x="3216925" y="1250953"/>
              <a:chExt cx="5816907" cy="3827823"/>
            </a:xfrm>
          </p:grpSpPr>
          <p:sp>
            <p:nvSpPr>
              <p:cNvPr id="22" name="Rectangle 21">
                <a:extLst>
                  <a:ext uri="{FF2B5EF4-FFF2-40B4-BE49-F238E27FC236}">
                    <a16:creationId xmlns:a16="http://schemas.microsoft.com/office/drawing/2014/main" id="{4EF56E19-0539-5BE4-82D3-98C19071AB4A}"/>
                  </a:ext>
                </a:extLst>
              </p:cNvPr>
              <p:cNvSpPr/>
              <p:nvPr/>
            </p:nvSpPr>
            <p:spPr>
              <a:xfrm>
                <a:off x="3216925" y="1277957"/>
                <a:ext cx="5816906" cy="3800819"/>
              </a:xfrm>
              <a:prstGeom prst="rect">
                <a:avLst/>
              </a:prstGeom>
              <a:solidFill>
                <a:srgbClr val="EDED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E5275454-206E-D634-56BD-EFB9B6887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926" y="1250953"/>
                <a:ext cx="5816906" cy="3596469"/>
              </a:xfrm>
              <a:prstGeom prst="rect">
                <a:avLst/>
              </a:prstGeom>
            </p:spPr>
          </p:pic>
        </p:grpSp>
        <p:pic>
          <p:nvPicPr>
            <p:cNvPr id="17" name="Picture 16">
              <a:extLst>
                <a:ext uri="{FF2B5EF4-FFF2-40B4-BE49-F238E27FC236}">
                  <a16:creationId xmlns:a16="http://schemas.microsoft.com/office/drawing/2014/main" id="{772301FF-25B8-5D35-A907-C075EBE32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777" y="1093859"/>
              <a:ext cx="7545382" cy="4539293"/>
            </a:xfrm>
            <a:prstGeom prst="rect">
              <a:avLst/>
            </a:prstGeom>
          </p:spPr>
        </p:pic>
        <p:sp>
          <p:nvSpPr>
            <p:cNvPr id="26" name="Oval 25">
              <a:extLst>
                <a:ext uri="{FF2B5EF4-FFF2-40B4-BE49-F238E27FC236}">
                  <a16:creationId xmlns:a16="http://schemas.microsoft.com/office/drawing/2014/main" id="{45026C64-367E-FE5C-02A0-D10F7C89AE8D}"/>
                </a:ext>
              </a:extLst>
            </p:cNvPr>
            <p:cNvSpPr/>
            <p:nvPr/>
          </p:nvSpPr>
          <p:spPr>
            <a:xfrm>
              <a:off x="3427445" y="3215951"/>
              <a:ext cx="995265" cy="329681"/>
            </a:xfrm>
            <a:prstGeom prst="ellipse">
              <a:avLst/>
            </a:prstGeom>
            <a:no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3615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753D565E-6EAA-34D0-DF99-B298300AD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01331" y="0"/>
            <a:ext cx="9190667" cy="6091854"/>
          </a:xfrm>
          <a:prstGeom prst="rect">
            <a:avLst/>
          </a:prstGeom>
        </p:spPr>
      </p:pic>
      <p:sp>
        <p:nvSpPr>
          <p:cNvPr id="55" name="Rectangle 54">
            <a:extLst>
              <a:ext uri="{FF2B5EF4-FFF2-40B4-BE49-F238E27FC236}">
                <a16:creationId xmlns:a16="http://schemas.microsoft.com/office/drawing/2014/main" id="{DF3A9006-B319-41E3-88AA-80097FEBCFDD}"/>
              </a:ext>
            </a:extLst>
          </p:cNvPr>
          <p:cNvSpPr/>
          <p:nvPr/>
        </p:nvSpPr>
        <p:spPr>
          <a:xfrm>
            <a:off x="1974394" y="-2480"/>
            <a:ext cx="8939670"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Reporting – General Categories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6EF7D4B8-2960-F4E6-D6D4-351C6D038FA4}"/>
              </a:ext>
            </a:extLst>
          </p:cNvPr>
          <p:cNvGrpSpPr/>
          <p:nvPr/>
        </p:nvGrpSpPr>
        <p:grpSpPr>
          <a:xfrm>
            <a:off x="813759" y="1164269"/>
            <a:ext cx="5268173" cy="338554"/>
            <a:chOff x="6909842" y="3633912"/>
            <a:chExt cx="5268173" cy="338554"/>
          </a:xfrm>
        </p:grpSpPr>
        <p:sp>
          <p:nvSpPr>
            <p:cNvPr id="3" name="TextBox 2">
              <a:extLst>
                <a:ext uri="{FF2B5EF4-FFF2-40B4-BE49-F238E27FC236}">
                  <a16:creationId xmlns:a16="http://schemas.microsoft.com/office/drawing/2014/main" id="{A893B73F-1272-4135-BB28-038E99ABE10E}"/>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Regulatory or SRO Investigations or actions</a:t>
              </a:r>
            </a:p>
          </p:txBody>
        </p:sp>
        <p:grpSp>
          <p:nvGrpSpPr>
            <p:cNvPr id="14" name="Group 13">
              <a:extLst>
                <a:ext uri="{FF2B5EF4-FFF2-40B4-BE49-F238E27FC236}">
                  <a16:creationId xmlns:a16="http://schemas.microsoft.com/office/drawing/2014/main" id="{53C49FEC-1C57-E36D-8591-713A39E26BEE}"/>
                </a:ext>
              </a:extLst>
            </p:cNvPr>
            <p:cNvGrpSpPr/>
            <p:nvPr/>
          </p:nvGrpSpPr>
          <p:grpSpPr>
            <a:xfrm>
              <a:off x="6909842" y="3678130"/>
              <a:ext cx="250117" cy="250117"/>
              <a:chOff x="1181047" y="3749416"/>
              <a:chExt cx="230102" cy="230102"/>
            </a:xfrm>
            <a:solidFill>
              <a:srgbClr val="FFCE34"/>
            </a:solidFill>
          </p:grpSpPr>
          <p:sp>
            <p:nvSpPr>
              <p:cNvPr id="15" name="Freeform: Shape 14">
                <a:extLst>
                  <a:ext uri="{FF2B5EF4-FFF2-40B4-BE49-F238E27FC236}">
                    <a16:creationId xmlns:a16="http://schemas.microsoft.com/office/drawing/2014/main" id="{DA80E4DA-C27B-D1BC-F3BB-33B9B631C90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D7C2C270-FBF5-59BD-7F51-2098470BBE1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8" name="Group 17">
            <a:extLst>
              <a:ext uri="{FF2B5EF4-FFF2-40B4-BE49-F238E27FC236}">
                <a16:creationId xmlns:a16="http://schemas.microsoft.com/office/drawing/2014/main" id="{674886D4-FF23-7D67-FC19-12D24DAA7CA9}"/>
              </a:ext>
            </a:extLst>
          </p:cNvPr>
          <p:cNvGrpSpPr/>
          <p:nvPr/>
        </p:nvGrpSpPr>
        <p:grpSpPr>
          <a:xfrm>
            <a:off x="813759" y="1739266"/>
            <a:ext cx="5268173" cy="338554"/>
            <a:chOff x="6909842" y="3633912"/>
            <a:chExt cx="5268173" cy="338554"/>
          </a:xfrm>
        </p:grpSpPr>
        <p:sp>
          <p:nvSpPr>
            <p:cNvPr id="19" name="TextBox 18">
              <a:extLst>
                <a:ext uri="{FF2B5EF4-FFF2-40B4-BE49-F238E27FC236}">
                  <a16:creationId xmlns:a16="http://schemas.microsoft.com/office/drawing/2014/main" id="{0582CA4E-F654-A624-1D0D-80C6A1788158}"/>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License suspension or revocation</a:t>
              </a:r>
            </a:p>
          </p:txBody>
        </p:sp>
        <p:grpSp>
          <p:nvGrpSpPr>
            <p:cNvPr id="20" name="Group 19">
              <a:extLst>
                <a:ext uri="{FF2B5EF4-FFF2-40B4-BE49-F238E27FC236}">
                  <a16:creationId xmlns:a16="http://schemas.microsoft.com/office/drawing/2014/main" id="{F6342B0E-871F-F238-821A-1CFA99E97013}"/>
                </a:ext>
              </a:extLst>
            </p:cNvPr>
            <p:cNvGrpSpPr/>
            <p:nvPr/>
          </p:nvGrpSpPr>
          <p:grpSpPr>
            <a:xfrm>
              <a:off x="6909842" y="3678130"/>
              <a:ext cx="250117" cy="250117"/>
              <a:chOff x="1181047" y="3749416"/>
              <a:chExt cx="230102" cy="230102"/>
            </a:xfrm>
            <a:solidFill>
              <a:srgbClr val="FFCE34"/>
            </a:solidFill>
          </p:grpSpPr>
          <p:sp>
            <p:nvSpPr>
              <p:cNvPr id="21" name="Freeform: Shape 20">
                <a:extLst>
                  <a:ext uri="{FF2B5EF4-FFF2-40B4-BE49-F238E27FC236}">
                    <a16:creationId xmlns:a16="http://schemas.microsoft.com/office/drawing/2014/main" id="{FCF9C6D0-DFEB-F722-5548-8AC843732D8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8468485B-59EB-EEE5-6528-104A1A2F1ED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8" name="Group 27">
            <a:extLst>
              <a:ext uri="{FF2B5EF4-FFF2-40B4-BE49-F238E27FC236}">
                <a16:creationId xmlns:a16="http://schemas.microsoft.com/office/drawing/2014/main" id="{12EB4256-84E9-5F15-3380-A8AD0E61DD29}"/>
              </a:ext>
            </a:extLst>
          </p:cNvPr>
          <p:cNvGrpSpPr/>
          <p:nvPr/>
        </p:nvGrpSpPr>
        <p:grpSpPr>
          <a:xfrm>
            <a:off x="813759" y="2314263"/>
            <a:ext cx="5268173" cy="338554"/>
            <a:chOff x="6909842" y="3633912"/>
            <a:chExt cx="5268173" cy="338554"/>
          </a:xfrm>
        </p:grpSpPr>
        <p:sp>
          <p:nvSpPr>
            <p:cNvPr id="29" name="TextBox 28">
              <a:extLst>
                <a:ext uri="{FF2B5EF4-FFF2-40B4-BE49-F238E27FC236}">
                  <a16:creationId xmlns:a16="http://schemas.microsoft.com/office/drawing/2014/main" id="{077680AC-34BF-3F09-70DC-091EDB3A2FF9}"/>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Felonies and certain misdemeanors</a:t>
              </a:r>
            </a:p>
          </p:txBody>
        </p:sp>
        <p:grpSp>
          <p:nvGrpSpPr>
            <p:cNvPr id="30" name="Group 29">
              <a:extLst>
                <a:ext uri="{FF2B5EF4-FFF2-40B4-BE49-F238E27FC236}">
                  <a16:creationId xmlns:a16="http://schemas.microsoft.com/office/drawing/2014/main" id="{F477B429-B642-1323-ED51-1D021FF5D3F8}"/>
                </a:ext>
              </a:extLst>
            </p:cNvPr>
            <p:cNvGrpSpPr/>
            <p:nvPr/>
          </p:nvGrpSpPr>
          <p:grpSpPr>
            <a:xfrm>
              <a:off x="6909842" y="3678130"/>
              <a:ext cx="250117" cy="250117"/>
              <a:chOff x="1181047" y="3749416"/>
              <a:chExt cx="230102" cy="230102"/>
            </a:xfrm>
            <a:solidFill>
              <a:srgbClr val="FFCE34"/>
            </a:solidFill>
          </p:grpSpPr>
          <p:sp>
            <p:nvSpPr>
              <p:cNvPr id="31" name="Freeform: Shape 30">
                <a:extLst>
                  <a:ext uri="{FF2B5EF4-FFF2-40B4-BE49-F238E27FC236}">
                    <a16:creationId xmlns:a16="http://schemas.microsoft.com/office/drawing/2014/main" id="{9DDD1411-4452-3FA1-570B-5D9BDF7D576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DEB9C70-4250-3AD8-83E5-A525CA10002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3" name="Group 32">
            <a:extLst>
              <a:ext uri="{FF2B5EF4-FFF2-40B4-BE49-F238E27FC236}">
                <a16:creationId xmlns:a16="http://schemas.microsoft.com/office/drawing/2014/main" id="{4A2E076D-727C-6434-2DD9-3CA1CAF7A814}"/>
              </a:ext>
            </a:extLst>
          </p:cNvPr>
          <p:cNvGrpSpPr/>
          <p:nvPr/>
        </p:nvGrpSpPr>
        <p:grpSpPr>
          <a:xfrm>
            <a:off x="813759" y="2889260"/>
            <a:ext cx="5268173" cy="338554"/>
            <a:chOff x="6909842" y="3633912"/>
            <a:chExt cx="5268173" cy="338554"/>
          </a:xfrm>
        </p:grpSpPr>
        <p:sp>
          <p:nvSpPr>
            <p:cNvPr id="34" name="TextBox 33">
              <a:extLst>
                <a:ext uri="{FF2B5EF4-FFF2-40B4-BE49-F238E27FC236}">
                  <a16:creationId xmlns:a16="http://schemas.microsoft.com/office/drawing/2014/main" id="{35E926EB-7412-7808-3483-7E87C2664766}"/>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Customer complaints</a:t>
              </a:r>
            </a:p>
          </p:txBody>
        </p:sp>
        <p:grpSp>
          <p:nvGrpSpPr>
            <p:cNvPr id="35" name="Group 34">
              <a:extLst>
                <a:ext uri="{FF2B5EF4-FFF2-40B4-BE49-F238E27FC236}">
                  <a16:creationId xmlns:a16="http://schemas.microsoft.com/office/drawing/2014/main" id="{113704BC-8699-53AF-C690-E7C592E66F03}"/>
                </a:ext>
              </a:extLst>
            </p:cNvPr>
            <p:cNvGrpSpPr/>
            <p:nvPr/>
          </p:nvGrpSpPr>
          <p:grpSpPr>
            <a:xfrm>
              <a:off x="6909842" y="3678130"/>
              <a:ext cx="250117" cy="250117"/>
              <a:chOff x="1181047" y="3749416"/>
              <a:chExt cx="230102" cy="230102"/>
            </a:xfrm>
            <a:solidFill>
              <a:srgbClr val="FFCE34"/>
            </a:solidFill>
          </p:grpSpPr>
          <p:sp>
            <p:nvSpPr>
              <p:cNvPr id="36" name="Freeform: Shape 35">
                <a:extLst>
                  <a:ext uri="{FF2B5EF4-FFF2-40B4-BE49-F238E27FC236}">
                    <a16:creationId xmlns:a16="http://schemas.microsoft.com/office/drawing/2014/main" id="{4603343E-3CE8-9007-7F8C-BB2F3AB536D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0E4F06E2-CD84-E05F-92B0-DBF7469F291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8" name="Group 37">
            <a:extLst>
              <a:ext uri="{FF2B5EF4-FFF2-40B4-BE49-F238E27FC236}">
                <a16:creationId xmlns:a16="http://schemas.microsoft.com/office/drawing/2014/main" id="{9282F82F-37C1-8386-9C6A-DA5FA6D3DBFE}"/>
              </a:ext>
            </a:extLst>
          </p:cNvPr>
          <p:cNvGrpSpPr/>
          <p:nvPr/>
        </p:nvGrpSpPr>
        <p:grpSpPr>
          <a:xfrm>
            <a:off x="813759" y="3464257"/>
            <a:ext cx="6163815" cy="338554"/>
            <a:chOff x="6909842" y="3633912"/>
            <a:chExt cx="6163815" cy="338554"/>
          </a:xfrm>
        </p:grpSpPr>
        <p:sp>
          <p:nvSpPr>
            <p:cNvPr id="39" name="TextBox 38">
              <a:extLst>
                <a:ext uri="{FF2B5EF4-FFF2-40B4-BE49-F238E27FC236}">
                  <a16:creationId xmlns:a16="http://schemas.microsoft.com/office/drawing/2014/main" id="{29349CA6-2E63-102B-C57D-D2109E4401B8}"/>
                </a:ext>
              </a:extLst>
            </p:cNvPr>
            <p:cNvSpPr txBox="1"/>
            <p:nvPr/>
          </p:nvSpPr>
          <p:spPr>
            <a:xfrm>
              <a:off x="7153738" y="3633912"/>
              <a:ext cx="59199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Termination for regulatory or firm policy violation</a:t>
              </a:r>
            </a:p>
          </p:txBody>
        </p:sp>
        <p:grpSp>
          <p:nvGrpSpPr>
            <p:cNvPr id="40" name="Group 39">
              <a:extLst>
                <a:ext uri="{FF2B5EF4-FFF2-40B4-BE49-F238E27FC236}">
                  <a16:creationId xmlns:a16="http://schemas.microsoft.com/office/drawing/2014/main" id="{559F504C-08A1-5652-CA1B-82B58FEEF8F6}"/>
                </a:ext>
              </a:extLst>
            </p:cNvPr>
            <p:cNvGrpSpPr/>
            <p:nvPr/>
          </p:nvGrpSpPr>
          <p:grpSpPr>
            <a:xfrm>
              <a:off x="6909842" y="3678130"/>
              <a:ext cx="250117" cy="250117"/>
              <a:chOff x="1181047" y="3749416"/>
              <a:chExt cx="230102" cy="230102"/>
            </a:xfrm>
            <a:solidFill>
              <a:srgbClr val="FFCE34"/>
            </a:solidFill>
          </p:grpSpPr>
          <p:sp>
            <p:nvSpPr>
              <p:cNvPr id="41" name="Freeform: Shape 40">
                <a:extLst>
                  <a:ext uri="{FF2B5EF4-FFF2-40B4-BE49-F238E27FC236}">
                    <a16:creationId xmlns:a16="http://schemas.microsoft.com/office/drawing/2014/main" id="{26E57D00-8842-67EF-3110-27287BC6C76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56B73815-AE78-52F1-2837-D6460B590E2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43" name="Group 42">
            <a:extLst>
              <a:ext uri="{FF2B5EF4-FFF2-40B4-BE49-F238E27FC236}">
                <a16:creationId xmlns:a16="http://schemas.microsoft.com/office/drawing/2014/main" id="{19E0F853-C07C-EF52-F72B-D898E483B280}"/>
              </a:ext>
            </a:extLst>
          </p:cNvPr>
          <p:cNvGrpSpPr/>
          <p:nvPr/>
        </p:nvGrpSpPr>
        <p:grpSpPr>
          <a:xfrm>
            <a:off x="813759" y="4039254"/>
            <a:ext cx="5268173" cy="338554"/>
            <a:chOff x="6909842" y="3633912"/>
            <a:chExt cx="5268173" cy="338554"/>
          </a:xfrm>
        </p:grpSpPr>
        <p:sp>
          <p:nvSpPr>
            <p:cNvPr id="44" name="TextBox 43">
              <a:extLst>
                <a:ext uri="{FF2B5EF4-FFF2-40B4-BE49-F238E27FC236}">
                  <a16:creationId xmlns:a16="http://schemas.microsoft.com/office/drawing/2014/main" id="{E082200B-CB17-454E-D26E-98BE250217CA}"/>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Litigation or arbitration</a:t>
              </a:r>
            </a:p>
          </p:txBody>
        </p:sp>
        <p:grpSp>
          <p:nvGrpSpPr>
            <p:cNvPr id="45" name="Group 44">
              <a:extLst>
                <a:ext uri="{FF2B5EF4-FFF2-40B4-BE49-F238E27FC236}">
                  <a16:creationId xmlns:a16="http://schemas.microsoft.com/office/drawing/2014/main" id="{717CDE08-CC78-BB3B-EE97-61661D90B83E}"/>
                </a:ext>
              </a:extLst>
            </p:cNvPr>
            <p:cNvGrpSpPr/>
            <p:nvPr/>
          </p:nvGrpSpPr>
          <p:grpSpPr>
            <a:xfrm>
              <a:off x="6909842" y="3678130"/>
              <a:ext cx="250117" cy="250117"/>
              <a:chOff x="1181047" y="3749416"/>
              <a:chExt cx="230102" cy="230102"/>
            </a:xfrm>
            <a:solidFill>
              <a:srgbClr val="FFCE34"/>
            </a:solidFill>
          </p:grpSpPr>
          <p:sp>
            <p:nvSpPr>
              <p:cNvPr id="46" name="Freeform: Shape 45">
                <a:extLst>
                  <a:ext uri="{FF2B5EF4-FFF2-40B4-BE49-F238E27FC236}">
                    <a16:creationId xmlns:a16="http://schemas.microsoft.com/office/drawing/2014/main" id="{E1001146-05E2-58BE-DE1B-4BF35A2A1C5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57782C9F-5460-C697-ECF7-C499A958FB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48" name="Group 47">
            <a:extLst>
              <a:ext uri="{FF2B5EF4-FFF2-40B4-BE49-F238E27FC236}">
                <a16:creationId xmlns:a16="http://schemas.microsoft.com/office/drawing/2014/main" id="{B80F44E2-B52F-6F11-7E2F-B673B76A5A1A}"/>
              </a:ext>
            </a:extLst>
          </p:cNvPr>
          <p:cNvGrpSpPr/>
          <p:nvPr/>
        </p:nvGrpSpPr>
        <p:grpSpPr>
          <a:xfrm>
            <a:off x="813759" y="4614251"/>
            <a:ext cx="5268173" cy="338554"/>
            <a:chOff x="6909842" y="3633912"/>
            <a:chExt cx="5268173" cy="338554"/>
          </a:xfrm>
        </p:grpSpPr>
        <p:sp>
          <p:nvSpPr>
            <p:cNvPr id="49" name="TextBox 48">
              <a:extLst>
                <a:ext uri="{FF2B5EF4-FFF2-40B4-BE49-F238E27FC236}">
                  <a16:creationId xmlns:a16="http://schemas.microsoft.com/office/drawing/2014/main" id="{514038EA-AF3F-6ABF-CABB-942009D367D7}"/>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Bankruptcies and liens</a:t>
              </a:r>
            </a:p>
          </p:txBody>
        </p:sp>
        <p:grpSp>
          <p:nvGrpSpPr>
            <p:cNvPr id="50" name="Group 49">
              <a:extLst>
                <a:ext uri="{FF2B5EF4-FFF2-40B4-BE49-F238E27FC236}">
                  <a16:creationId xmlns:a16="http://schemas.microsoft.com/office/drawing/2014/main" id="{8575BCD2-F74F-8AE6-FB4B-CAF160B3C621}"/>
                </a:ext>
              </a:extLst>
            </p:cNvPr>
            <p:cNvGrpSpPr/>
            <p:nvPr/>
          </p:nvGrpSpPr>
          <p:grpSpPr>
            <a:xfrm>
              <a:off x="6909842" y="3678130"/>
              <a:ext cx="250117" cy="250117"/>
              <a:chOff x="1181047" y="3749416"/>
              <a:chExt cx="230102" cy="230102"/>
            </a:xfrm>
            <a:solidFill>
              <a:srgbClr val="FFCE34"/>
            </a:solidFill>
          </p:grpSpPr>
          <p:sp>
            <p:nvSpPr>
              <p:cNvPr id="51" name="Freeform: Shape 50">
                <a:extLst>
                  <a:ext uri="{FF2B5EF4-FFF2-40B4-BE49-F238E27FC236}">
                    <a16:creationId xmlns:a16="http://schemas.microsoft.com/office/drawing/2014/main" id="{01A58E55-5162-B992-E78B-FF5DE88814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1721F273-1019-1C4D-D26B-A28CC1EA3C8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pic>
        <p:nvPicPr>
          <p:cNvPr id="17" name="Picture 16">
            <a:extLst>
              <a:ext uri="{FF2B5EF4-FFF2-40B4-BE49-F238E27FC236}">
                <a16:creationId xmlns:a16="http://schemas.microsoft.com/office/drawing/2014/main" id="{3F7692FB-D58C-B31A-DC0A-6B09FC2A7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69116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anim calcmode="lin" valueType="num">
                                      <p:cBhvr>
                                        <p:cTn id="38" dur="1000" fill="hold"/>
                                        <p:tgtEl>
                                          <p:spTgt spid="43"/>
                                        </p:tgtEl>
                                        <p:attrNameLst>
                                          <p:attrName>ppt_x</p:attrName>
                                        </p:attrNameLst>
                                      </p:cBhvr>
                                      <p:tavLst>
                                        <p:tav tm="0">
                                          <p:val>
                                            <p:strVal val="#ppt_x"/>
                                          </p:val>
                                        </p:tav>
                                        <p:tav tm="100000">
                                          <p:val>
                                            <p:strVal val="#ppt_x"/>
                                          </p:val>
                                        </p:tav>
                                      </p:tavLst>
                                    </p:anim>
                                    <p:anim calcmode="lin" valueType="num">
                                      <p:cBhvr>
                                        <p:cTn id="39" dur="1000" fill="hold"/>
                                        <p:tgtEl>
                                          <p:spTgt spid="43"/>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anim calcmode="lin" valueType="num">
                                      <p:cBhvr>
                                        <p:cTn id="44" dur="1000" fill="hold"/>
                                        <p:tgtEl>
                                          <p:spTgt spid="48"/>
                                        </p:tgtEl>
                                        <p:attrNameLst>
                                          <p:attrName>ppt_x</p:attrName>
                                        </p:attrNameLst>
                                      </p:cBhvr>
                                      <p:tavLst>
                                        <p:tav tm="0">
                                          <p:val>
                                            <p:strVal val="#ppt_x"/>
                                          </p:val>
                                        </p:tav>
                                        <p:tav tm="100000">
                                          <p:val>
                                            <p:strVal val="#ppt_x"/>
                                          </p:val>
                                        </p:tav>
                                      </p:tavLst>
                                    </p:anim>
                                    <p:anim calcmode="lin" valueType="num">
                                      <p:cBhvr>
                                        <p:cTn id="4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FE443B10-33E1-643D-5750-55EAF48CE15D}"/>
              </a:ext>
            </a:extLst>
          </p:cNvPr>
          <p:cNvPicPr>
            <a:picLocks noChangeAspect="1"/>
          </p:cNvPicPr>
          <p:nvPr/>
        </p:nvPicPr>
        <p:blipFill rotWithShape="1">
          <a:blip r:embed="rId3">
            <a:extLst>
              <a:ext uri="{28A0092B-C50C-407E-A947-70E740481C1C}">
                <a14:useLocalDpi xmlns:a14="http://schemas.microsoft.com/office/drawing/2010/main" val="0"/>
              </a:ext>
            </a:extLst>
          </a:blip>
          <a:srcRect t="6457" r="17076" b="10618"/>
          <a:stretch/>
        </p:blipFill>
        <p:spPr>
          <a:xfrm flipH="1">
            <a:off x="-3" y="1377887"/>
            <a:ext cx="6193961" cy="4119277"/>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Reporting – Common Mistakes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40" name="Rectangle 39">
            <a:extLst>
              <a:ext uri="{FF2B5EF4-FFF2-40B4-BE49-F238E27FC236}">
                <a16:creationId xmlns:a16="http://schemas.microsoft.com/office/drawing/2014/main" id="{03B92495-0E5A-A8AC-DBC5-7722D474AF76}"/>
              </a:ext>
            </a:extLst>
          </p:cNvPr>
          <p:cNvSpPr/>
          <p:nvPr/>
        </p:nvSpPr>
        <p:spPr>
          <a:xfrm>
            <a:off x="0" y="1360836"/>
            <a:ext cx="12192000" cy="4119277"/>
          </a:xfrm>
          <a:prstGeom prst="rect">
            <a:avLst/>
          </a:prstGeom>
          <a:gradFill>
            <a:gsLst>
              <a:gs pos="0">
                <a:schemeClr val="tx1">
                  <a:alpha val="0"/>
                </a:schemeClr>
              </a:gs>
              <a:gs pos="4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D6C923BC-CF03-0B41-AE05-C611D1B35A64}"/>
              </a:ext>
            </a:extLst>
          </p:cNvPr>
          <p:cNvGrpSpPr/>
          <p:nvPr/>
        </p:nvGrpSpPr>
        <p:grpSpPr>
          <a:xfrm>
            <a:off x="5834338" y="2215337"/>
            <a:ext cx="6527143" cy="400110"/>
            <a:chOff x="624080" y="2973888"/>
            <a:chExt cx="6527143" cy="400110"/>
          </a:xfrm>
        </p:grpSpPr>
        <p:sp>
          <p:nvSpPr>
            <p:cNvPr id="42" name="TextBox 41">
              <a:extLst>
                <a:ext uri="{FF2B5EF4-FFF2-40B4-BE49-F238E27FC236}">
                  <a16:creationId xmlns:a16="http://schemas.microsoft.com/office/drawing/2014/main" id="{F8EE2203-8851-18AC-664C-2FF8DF422A2B}"/>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Waiting until next renewal cycle to report</a:t>
              </a:r>
            </a:p>
          </p:txBody>
        </p:sp>
        <p:grpSp>
          <p:nvGrpSpPr>
            <p:cNvPr id="43" name="Group 42">
              <a:extLst>
                <a:ext uri="{FF2B5EF4-FFF2-40B4-BE49-F238E27FC236}">
                  <a16:creationId xmlns:a16="http://schemas.microsoft.com/office/drawing/2014/main" id="{B2521E64-F0F3-A82E-6757-1D30221B3E72}"/>
                </a:ext>
              </a:extLst>
            </p:cNvPr>
            <p:cNvGrpSpPr/>
            <p:nvPr/>
          </p:nvGrpSpPr>
          <p:grpSpPr>
            <a:xfrm>
              <a:off x="624080" y="3007459"/>
              <a:ext cx="313905" cy="313905"/>
              <a:chOff x="1181047" y="3749416"/>
              <a:chExt cx="230102" cy="230102"/>
            </a:xfrm>
            <a:solidFill>
              <a:srgbClr val="FFCE34"/>
            </a:solidFill>
          </p:grpSpPr>
          <p:sp>
            <p:nvSpPr>
              <p:cNvPr id="44" name="Freeform: Shape 43">
                <a:extLst>
                  <a:ext uri="{FF2B5EF4-FFF2-40B4-BE49-F238E27FC236}">
                    <a16:creationId xmlns:a16="http://schemas.microsoft.com/office/drawing/2014/main" id="{99148AF8-51D3-D6A7-5416-34B2E9F3311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5" name="Freeform: Shape 44">
                <a:extLst>
                  <a:ext uri="{FF2B5EF4-FFF2-40B4-BE49-F238E27FC236}">
                    <a16:creationId xmlns:a16="http://schemas.microsoft.com/office/drawing/2014/main" id="{B3EF7898-503D-B8F8-E38E-2E1A960B8DA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46" name="Group 45">
            <a:extLst>
              <a:ext uri="{FF2B5EF4-FFF2-40B4-BE49-F238E27FC236}">
                <a16:creationId xmlns:a16="http://schemas.microsoft.com/office/drawing/2014/main" id="{EDA1E547-83E7-6169-F787-766915D3F470}"/>
              </a:ext>
            </a:extLst>
          </p:cNvPr>
          <p:cNvGrpSpPr/>
          <p:nvPr/>
        </p:nvGrpSpPr>
        <p:grpSpPr>
          <a:xfrm>
            <a:off x="5834338" y="2803687"/>
            <a:ext cx="5819228" cy="707886"/>
            <a:chOff x="624080" y="2973888"/>
            <a:chExt cx="5819228" cy="707886"/>
          </a:xfrm>
        </p:grpSpPr>
        <p:sp>
          <p:nvSpPr>
            <p:cNvPr id="47" name="TextBox 46">
              <a:extLst>
                <a:ext uri="{FF2B5EF4-FFF2-40B4-BE49-F238E27FC236}">
                  <a16:creationId xmlns:a16="http://schemas.microsoft.com/office/drawing/2014/main" id="{69BF9A24-B18C-58AF-7C26-73B7B7593C51}"/>
                </a:ext>
              </a:extLst>
            </p:cNvPr>
            <p:cNvSpPr txBox="1"/>
            <p:nvPr/>
          </p:nvSpPr>
          <p:spPr>
            <a:xfrm>
              <a:off x="983703" y="2973888"/>
              <a:ext cx="545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Waiting to report a complaint until the firm has investigated</a:t>
              </a:r>
            </a:p>
          </p:txBody>
        </p:sp>
        <p:grpSp>
          <p:nvGrpSpPr>
            <p:cNvPr id="48" name="Group 47">
              <a:extLst>
                <a:ext uri="{FF2B5EF4-FFF2-40B4-BE49-F238E27FC236}">
                  <a16:creationId xmlns:a16="http://schemas.microsoft.com/office/drawing/2014/main" id="{99EB9233-22EA-C81C-0F34-8B6D2628C12B}"/>
                </a:ext>
              </a:extLst>
            </p:cNvPr>
            <p:cNvGrpSpPr/>
            <p:nvPr/>
          </p:nvGrpSpPr>
          <p:grpSpPr>
            <a:xfrm>
              <a:off x="624080" y="3007459"/>
              <a:ext cx="313905" cy="313905"/>
              <a:chOff x="1181047" y="3749416"/>
              <a:chExt cx="230102" cy="230102"/>
            </a:xfrm>
            <a:solidFill>
              <a:srgbClr val="FFCE34"/>
            </a:solidFill>
          </p:grpSpPr>
          <p:sp>
            <p:nvSpPr>
              <p:cNvPr id="49" name="Freeform: Shape 48">
                <a:extLst>
                  <a:ext uri="{FF2B5EF4-FFF2-40B4-BE49-F238E27FC236}">
                    <a16:creationId xmlns:a16="http://schemas.microsoft.com/office/drawing/2014/main" id="{C7A4030E-63E0-636F-CB5A-CCE1ADDAC54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50" name="Freeform: Shape 49">
                <a:extLst>
                  <a:ext uri="{FF2B5EF4-FFF2-40B4-BE49-F238E27FC236}">
                    <a16:creationId xmlns:a16="http://schemas.microsoft.com/office/drawing/2014/main" id="{6A70809C-89A4-78D4-F9A6-4F2E00FCD01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51" name="Group 50">
            <a:extLst>
              <a:ext uri="{FF2B5EF4-FFF2-40B4-BE49-F238E27FC236}">
                <a16:creationId xmlns:a16="http://schemas.microsoft.com/office/drawing/2014/main" id="{C15653E9-381B-B9A6-0054-B03B2E881734}"/>
              </a:ext>
            </a:extLst>
          </p:cNvPr>
          <p:cNvGrpSpPr/>
          <p:nvPr/>
        </p:nvGrpSpPr>
        <p:grpSpPr>
          <a:xfrm>
            <a:off x="5817257" y="4126438"/>
            <a:ext cx="6527143" cy="400110"/>
            <a:chOff x="624080" y="2973888"/>
            <a:chExt cx="6527143" cy="400110"/>
          </a:xfrm>
        </p:grpSpPr>
        <p:sp>
          <p:nvSpPr>
            <p:cNvPr id="52" name="TextBox 51">
              <a:extLst>
                <a:ext uri="{FF2B5EF4-FFF2-40B4-BE49-F238E27FC236}">
                  <a16:creationId xmlns:a16="http://schemas.microsoft.com/office/drawing/2014/main" id="{41ECDBD9-C3E3-AE49-B49E-FFDB0FCCBED5}"/>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Assuming your firm will handle reporting</a:t>
              </a:r>
            </a:p>
          </p:txBody>
        </p:sp>
        <p:grpSp>
          <p:nvGrpSpPr>
            <p:cNvPr id="53" name="Group 52">
              <a:extLst>
                <a:ext uri="{FF2B5EF4-FFF2-40B4-BE49-F238E27FC236}">
                  <a16:creationId xmlns:a16="http://schemas.microsoft.com/office/drawing/2014/main" id="{0365B604-C2E5-6A3F-457A-228C3AF7C095}"/>
                </a:ext>
              </a:extLst>
            </p:cNvPr>
            <p:cNvGrpSpPr/>
            <p:nvPr/>
          </p:nvGrpSpPr>
          <p:grpSpPr>
            <a:xfrm>
              <a:off x="624080" y="3007459"/>
              <a:ext cx="313905" cy="313905"/>
              <a:chOff x="1181047" y="3749416"/>
              <a:chExt cx="230102" cy="230102"/>
            </a:xfrm>
            <a:solidFill>
              <a:srgbClr val="FFCE34"/>
            </a:solidFill>
          </p:grpSpPr>
          <p:sp>
            <p:nvSpPr>
              <p:cNvPr id="54" name="Freeform: Shape 53">
                <a:extLst>
                  <a:ext uri="{FF2B5EF4-FFF2-40B4-BE49-F238E27FC236}">
                    <a16:creationId xmlns:a16="http://schemas.microsoft.com/office/drawing/2014/main" id="{7F5972C2-D512-7190-9CE1-03A9890FB79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55" name="Freeform: Shape 54">
                <a:extLst>
                  <a:ext uri="{FF2B5EF4-FFF2-40B4-BE49-F238E27FC236}">
                    <a16:creationId xmlns:a16="http://schemas.microsoft.com/office/drawing/2014/main" id="{89223193-73D6-FC34-628E-4B3B146213E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23" name="Group 22">
            <a:extLst>
              <a:ext uri="{FF2B5EF4-FFF2-40B4-BE49-F238E27FC236}">
                <a16:creationId xmlns:a16="http://schemas.microsoft.com/office/drawing/2014/main" id="{FAD8FD85-945D-4921-F0C5-1621286D1EF0}"/>
              </a:ext>
            </a:extLst>
          </p:cNvPr>
          <p:cNvGrpSpPr/>
          <p:nvPr/>
        </p:nvGrpSpPr>
        <p:grpSpPr>
          <a:xfrm>
            <a:off x="5817257" y="3538394"/>
            <a:ext cx="6527143" cy="400110"/>
            <a:chOff x="624080" y="2973888"/>
            <a:chExt cx="6527143" cy="400110"/>
          </a:xfrm>
        </p:grpSpPr>
        <p:sp>
          <p:nvSpPr>
            <p:cNvPr id="24" name="TextBox 23">
              <a:extLst>
                <a:ext uri="{FF2B5EF4-FFF2-40B4-BE49-F238E27FC236}">
                  <a16:creationId xmlns:a16="http://schemas.microsoft.com/office/drawing/2014/main" id="{9C240B1D-CD1F-F8C1-BA1D-258AA3CAE553}"/>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Not reporting events unrelated to Professional Services</a:t>
              </a:r>
            </a:p>
          </p:txBody>
        </p:sp>
        <p:grpSp>
          <p:nvGrpSpPr>
            <p:cNvPr id="25" name="Group 24">
              <a:extLst>
                <a:ext uri="{FF2B5EF4-FFF2-40B4-BE49-F238E27FC236}">
                  <a16:creationId xmlns:a16="http://schemas.microsoft.com/office/drawing/2014/main" id="{A01D1B50-03A6-8675-C744-0B741B7BC2AE}"/>
                </a:ext>
              </a:extLst>
            </p:cNvPr>
            <p:cNvGrpSpPr/>
            <p:nvPr/>
          </p:nvGrpSpPr>
          <p:grpSpPr>
            <a:xfrm>
              <a:off x="624080" y="3007459"/>
              <a:ext cx="313905" cy="313905"/>
              <a:chOff x="1181047" y="3749416"/>
              <a:chExt cx="230102" cy="230102"/>
            </a:xfrm>
            <a:solidFill>
              <a:srgbClr val="FFCE34"/>
            </a:solidFill>
          </p:grpSpPr>
          <p:sp>
            <p:nvSpPr>
              <p:cNvPr id="26" name="Freeform: Shape 25">
                <a:extLst>
                  <a:ext uri="{FF2B5EF4-FFF2-40B4-BE49-F238E27FC236}">
                    <a16:creationId xmlns:a16="http://schemas.microsoft.com/office/drawing/2014/main" id="{C2CDA801-7C9A-9B1B-6D76-687535CEBD8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27" name="Freeform: Shape 26">
                <a:extLst>
                  <a:ext uri="{FF2B5EF4-FFF2-40B4-BE49-F238E27FC236}">
                    <a16:creationId xmlns:a16="http://schemas.microsoft.com/office/drawing/2014/main" id="{7F7C8CED-562F-E119-D973-A1721FC497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Tree>
    <p:extLst>
      <p:ext uri="{BB962C8B-B14F-4D97-AF65-F5344CB8AC3E}">
        <p14:creationId xmlns:p14="http://schemas.microsoft.com/office/powerpoint/2010/main" val="13495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336962"/>
            <a:ext cx="12237908" cy="3567554"/>
            <a:chOff x="0" y="1565564"/>
            <a:chExt cx="12237908" cy="3567554"/>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6</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Determine what Information Must be Provided to the Client and When to Document the Exchange of Information</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567554"/>
              <a:chOff x="0" y="1565564"/>
              <a:chExt cx="12237908" cy="3567554"/>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5133118"/>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FBDFBE43-0B4B-DB24-8B73-8D6A40DA7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42125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Providing Information – Guidance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 name="Content Placeholder 5">
            <a:extLst>
              <a:ext uri="{FF2B5EF4-FFF2-40B4-BE49-F238E27FC236}">
                <a16:creationId xmlns:a16="http://schemas.microsoft.com/office/drawing/2014/main" id="{47053F23-3131-D314-0BA9-C18BD9989E60}"/>
              </a:ext>
            </a:extLst>
          </p:cNvPr>
          <p:cNvPicPr>
            <a:picLocks noGrp="1" noChangeAspect="1"/>
          </p:cNvPicPr>
          <p:nvPr>
            <p:ph idx="1"/>
          </p:nvPr>
        </p:nvPicPr>
        <p:blipFill rotWithShape="1">
          <a:blip r:embed="rId4"/>
          <a:srcRect t="3869"/>
          <a:stretch/>
        </p:blipFill>
        <p:spPr>
          <a:xfrm>
            <a:off x="3017331" y="1268230"/>
            <a:ext cx="6081137" cy="4517790"/>
          </a:xfrm>
        </p:spPr>
      </p:pic>
    </p:spTree>
    <p:extLst>
      <p:ext uri="{BB962C8B-B14F-4D97-AF65-F5344CB8AC3E}">
        <p14:creationId xmlns:p14="http://schemas.microsoft.com/office/powerpoint/2010/main" val="4242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7" name="Straight Connector 166">
            <a:extLst>
              <a:ext uri="{FF2B5EF4-FFF2-40B4-BE49-F238E27FC236}">
                <a16:creationId xmlns:a16="http://schemas.microsoft.com/office/drawing/2014/main" id="{0822104B-2A6E-241C-DA92-33B6523A5B5F}"/>
              </a:ext>
            </a:extLst>
          </p:cNvPr>
          <p:cNvCxnSpPr>
            <a:cxnSpLocks/>
          </p:cNvCxnSpPr>
          <p:nvPr/>
        </p:nvCxnSpPr>
        <p:spPr>
          <a:xfrm>
            <a:off x="4665232" y="1950322"/>
            <a:ext cx="0" cy="32539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6C21D20-0823-A4E4-EF86-B4A413E9766B}"/>
              </a:ext>
            </a:extLst>
          </p:cNvPr>
          <p:cNvCxnSpPr>
            <a:cxnSpLocks/>
          </p:cNvCxnSpPr>
          <p:nvPr/>
        </p:nvCxnSpPr>
        <p:spPr>
          <a:xfrm>
            <a:off x="7320296" y="1945150"/>
            <a:ext cx="16085" cy="38523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96D117F-C077-F021-68B9-71F5F31B69C8}"/>
              </a:ext>
            </a:extLst>
          </p:cNvPr>
          <p:cNvCxnSpPr>
            <a:cxnSpLocks/>
          </p:cNvCxnSpPr>
          <p:nvPr/>
        </p:nvCxnSpPr>
        <p:spPr>
          <a:xfrm>
            <a:off x="9988060" y="2174691"/>
            <a:ext cx="2863" cy="685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F8FDDBD-68F3-22CC-93CF-7B3CECD932C0}"/>
              </a:ext>
            </a:extLst>
          </p:cNvPr>
          <p:cNvCxnSpPr/>
          <p:nvPr/>
        </p:nvCxnSpPr>
        <p:spPr>
          <a:xfrm>
            <a:off x="1946668" y="2082494"/>
            <a:ext cx="0" cy="7779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ight Brace 160">
            <a:extLst>
              <a:ext uri="{FF2B5EF4-FFF2-40B4-BE49-F238E27FC236}">
                <a16:creationId xmlns:a16="http://schemas.microsoft.com/office/drawing/2014/main" id="{CB1EE3E2-5B2C-37AF-D931-7A1F20B22805}"/>
              </a:ext>
            </a:extLst>
          </p:cNvPr>
          <p:cNvSpPr/>
          <p:nvPr/>
        </p:nvSpPr>
        <p:spPr>
          <a:xfrm rot="16200000">
            <a:off x="3140627" y="430045"/>
            <a:ext cx="339018" cy="2701535"/>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30" name="Group 129">
            <a:extLst>
              <a:ext uri="{FF2B5EF4-FFF2-40B4-BE49-F238E27FC236}">
                <a16:creationId xmlns:a16="http://schemas.microsoft.com/office/drawing/2014/main" id="{A82F43E7-B7D2-7E75-C706-930F941D3EF1}"/>
              </a:ext>
            </a:extLst>
          </p:cNvPr>
          <p:cNvGrpSpPr/>
          <p:nvPr/>
        </p:nvGrpSpPr>
        <p:grpSpPr>
          <a:xfrm>
            <a:off x="6066195" y="2642280"/>
            <a:ext cx="2565772" cy="326532"/>
            <a:chOff x="3357858" y="2894157"/>
            <a:chExt cx="2661941" cy="338771"/>
          </a:xfrm>
        </p:grpSpPr>
        <p:sp>
          <p:nvSpPr>
            <p:cNvPr id="131" name="Rectangle 130">
              <a:extLst>
                <a:ext uri="{FF2B5EF4-FFF2-40B4-BE49-F238E27FC236}">
                  <a16:creationId xmlns:a16="http://schemas.microsoft.com/office/drawing/2014/main" id="{7E392FBE-13D5-67C4-DF5B-E80E1996B58C}"/>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32" name="TextBox 131">
              <a:extLst>
                <a:ext uri="{FF2B5EF4-FFF2-40B4-BE49-F238E27FC236}">
                  <a16:creationId xmlns:a16="http://schemas.microsoft.com/office/drawing/2014/main" id="{622EB78B-4A7C-D176-2A0C-93CC4183A86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Privacy Policy</a:t>
              </a:r>
            </a:p>
          </p:txBody>
        </p:sp>
      </p:grpSp>
      <p:grpSp>
        <p:nvGrpSpPr>
          <p:cNvPr id="133" name="Group 132">
            <a:extLst>
              <a:ext uri="{FF2B5EF4-FFF2-40B4-BE49-F238E27FC236}">
                <a16:creationId xmlns:a16="http://schemas.microsoft.com/office/drawing/2014/main" id="{35E705DC-34F0-CABF-E639-28C62C5598A9}"/>
              </a:ext>
            </a:extLst>
          </p:cNvPr>
          <p:cNvGrpSpPr/>
          <p:nvPr/>
        </p:nvGrpSpPr>
        <p:grpSpPr>
          <a:xfrm>
            <a:off x="6066195" y="3044602"/>
            <a:ext cx="2565772" cy="326532"/>
            <a:chOff x="3357858" y="2894157"/>
            <a:chExt cx="2661941" cy="338771"/>
          </a:xfrm>
        </p:grpSpPr>
        <p:sp>
          <p:nvSpPr>
            <p:cNvPr id="134" name="Rectangle 133">
              <a:extLst>
                <a:ext uri="{FF2B5EF4-FFF2-40B4-BE49-F238E27FC236}">
                  <a16:creationId xmlns:a16="http://schemas.microsoft.com/office/drawing/2014/main" id="{031DFB10-4435-9B8B-4431-A2C18C5196D3}"/>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35" name="TextBox 134">
              <a:extLst>
                <a:ext uri="{FF2B5EF4-FFF2-40B4-BE49-F238E27FC236}">
                  <a16:creationId xmlns:a16="http://schemas.microsoft.com/office/drawing/2014/main" id="{5EDDF4AD-7063-C15A-4310-48E20C65F79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Services and Products</a:t>
              </a:r>
            </a:p>
          </p:txBody>
        </p:sp>
      </p:grpSp>
      <p:grpSp>
        <p:nvGrpSpPr>
          <p:cNvPr id="136" name="Group 135">
            <a:extLst>
              <a:ext uri="{FF2B5EF4-FFF2-40B4-BE49-F238E27FC236}">
                <a16:creationId xmlns:a16="http://schemas.microsoft.com/office/drawing/2014/main" id="{1A0FFE50-4AD9-0DDA-1A1B-4A3DC1D35AA5}"/>
              </a:ext>
            </a:extLst>
          </p:cNvPr>
          <p:cNvGrpSpPr/>
          <p:nvPr/>
        </p:nvGrpSpPr>
        <p:grpSpPr>
          <a:xfrm>
            <a:off x="6066195" y="3446925"/>
            <a:ext cx="2565772" cy="326532"/>
            <a:chOff x="3357858" y="2894157"/>
            <a:chExt cx="2661941" cy="338771"/>
          </a:xfrm>
        </p:grpSpPr>
        <p:sp>
          <p:nvSpPr>
            <p:cNvPr id="137" name="Rectangle 136">
              <a:extLst>
                <a:ext uri="{FF2B5EF4-FFF2-40B4-BE49-F238E27FC236}">
                  <a16:creationId xmlns:a16="http://schemas.microsoft.com/office/drawing/2014/main" id="{42CD44D2-A03B-A8D5-390D-813340AF377E}"/>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38" name="TextBox 137">
              <a:extLst>
                <a:ext uri="{FF2B5EF4-FFF2-40B4-BE49-F238E27FC236}">
                  <a16:creationId xmlns:a16="http://schemas.microsoft.com/office/drawing/2014/main" id="{271BB1AB-541E-4FFF-7C4A-EFEC42C6747E}"/>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How the Client Pays</a:t>
              </a:r>
            </a:p>
          </p:txBody>
        </p:sp>
      </p:grpSp>
      <p:grpSp>
        <p:nvGrpSpPr>
          <p:cNvPr id="139" name="Group 138">
            <a:extLst>
              <a:ext uri="{FF2B5EF4-FFF2-40B4-BE49-F238E27FC236}">
                <a16:creationId xmlns:a16="http://schemas.microsoft.com/office/drawing/2014/main" id="{D31C9B96-FB34-2BCE-02F8-9E19BCFF9AB5}"/>
              </a:ext>
            </a:extLst>
          </p:cNvPr>
          <p:cNvGrpSpPr/>
          <p:nvPr/>
        </p:nvGrpSpPr>
        <p:grpSpPr>
          <a:xfrm>
            <a:off x="6066195" y="3840480"/>
            <a:ext cx="2565772" cy="338554"/>
            <a:chOff x="3357858" y="2885061"/>
            <a:chExt cx="2661941" cy="351244"/>
          </a:xfrm>
        </p:grpSpPr>
        <p:sp>
          <p:nvSpPr>
            <p:cNvPr id="140" name="Rectangle 139">
              <a:extLst>
                <a:ext uri="{FF2B5EF4-FFF2-40B4-BE49-F238E27FC236}">
                  <a16:creationId xmlns:a16="http://schemas.microsoft.com/office/drawing/2014/main" id="{4350BA37-7E49-4A42-DCAA-ED9F1138DD3F}"/>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41" name="TextBox 140">
              <a:extLst>
                <a:ext uri="{FF2B5EF4-FFF2-40B4-BE49-F238E27FC236}">
                  <a16:creationId xmlns:a16="http://schemas.microsoft.com/office/drawing/2014/main" id="{C2FBEAA6-D4AC-BE05-46AE-A6D15F2E02E3}"/>
                </a:ext>
              </a:extLst>
            </p:cNvPr>
            <p:cNvSpPr txBox="1"/>
            <p:nvPr/>
          </p:nvSpPr>
          <p:spPr>
            <a:xfrm>
              <a:off x="3578633" y="2885061"/>
              <a:ext cx="2220390" cy="351244"/>
            </a:xfrm>
            <a:prstGeom prst="rect">
              <a:avLst/>
            </a:prstGeom>
            <a:noFill/>
          </p:spPr>
          <p:txBody>
            <a:bodyPr wrap="square" rtlCol="0">
              <a:spAutoFit/>
            </a:bodyPr>
            <a:lstStyle/>
            <a:p>
              <a:pPr lvl="0" algn="ctr">
                <a:defRPr/>
              </a:pPr>
              <a:r>
                <a:rPr lang="en-US" sz="800" dirty="0">
                  <a:latin typeface="Gotham Book" panose="02000604040000020004" pitchFamily="50" charset="0"/>
                </a:rPr>
                <a:t>How you, your Firm, and Related Parties are Compensated</a:t>
              </a:r>
            </a:p>
          </p:txBody>
        </p:sp>
      </p:grpSp>
      <p:grpSp>
        <p:nvGrpSpPr>
          <p:cNvPr id="142" name="Group 141">
            <a:extLst>
              <a:ext uri="{FF2B5EF4-FFF2-40B4-BE49-F238E27FC236}">
                <a16:creationId xmlns:a16="http://schemas.microsoft.com/office/drawing/2014/main" id="{168E0C8E-3A94-438F-3549-AEDD9E860A6D}"/>
              </a:ext>
            </a:extLst>
          </p:cNvPr>
          <p:cNvGrpSpPr/>
          <p:nvPr/>
        </p:nvGrpSpPr>
        <p:grpSpPr>
          <a:xfrm>
            <a:off x="6066195" y="4251569"/>
            <a:ext cx="2565772" cy="326532"/>
            <a:chOff x="3357858" y="2894157"/>
            <a:chExt cx="2661941" cy="338771"/>
          </a:xfrm>
        </p:grpSpPr>
        <p:sp>
          <p:nvSpPr>
            <p:cNvPr id="143" name="Rectangle 142">
              <a:extLst>
                <a:ext uri="{FF2B5EF4-FFF2-40B4-BE49-F238E27FC236}">
                  <a16:creationId xmlns:a16="http://schemas.microsoft.com/office/drawing/2014/main" id="{D3549E53-4B73-97A8-0E22-D44E95EFEC2C}"/>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44" name="TextBox 143">
              <a:extLst>
                <a:ext uri="{FF2B5EF4-FFF2-40B4-BE49-F238E27FC236}">
                  <a16:creationId xmlns:a16="http://schemas.microsoft.com/office/drawing/2014/main" id="{D55ECE07-6920-9443-3E8E-6BB17F9BFC5E}"/>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Public Discipline and Bankruptcy</a:t>
              </a:r>
            </a:p>
          </p:txBody>
        </p:sp>
      </p:grpSp>
      <p:grpSp>
        <p:nvGrpSpPr>
          <p:cNvPr id="145" name="Group 144">
            <a:extLst>
              <a:ext uri="{FF2B5EF4-FFF2-40B4-BE49-F238E27FC236}">
                <a16:creationId xmlns:a16="http://schemas.microsoft.com/office/drawing/2014/main" id="{ED216E70-DC0A-B614-631E-972130471D40}"/>
              </a:ext>
            </a:extLst>
          </p:cNvPr>
          <p:cNvGrpSpPr/>
          <p:nvPr/>
        </p:nvGrpSpPr>
        <p:grpSpPr>
          <a:xfrm>
            <a:off x="6066195" y="4653891"/>
            <a:ext cx="2565772" cy="326532"/>
            <a:chOff x="3357858" y="2894157"/>
            <a:chExt cx="2661941" cy="338771"/>
          </a:xfrm>
        </p:grpSpPr>
        <p:sp>
          <p:nvSpPr>
            <p:cNvPr id="146" name="Rectangle 145">
              <a:extLst>
                <a:ext uri="{FF2B5EF4-FFF2-40B4-BE49-F238E27FC236}">
                  <a16:creationId xmlns:a16="http://schemas.microsoft.com/office/drawing/2014/main" id="{7241F3AA-639A-2125-1967-13BBD87BE585}"/>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47" name="TextBox 146">
              <a:extLst>
                <a:ext uri="{FF2B5EF4-FFF2-40B4-BE49-F238E27FC236}">
                  <a16:creationId xmlns:a16="http://schemas.microsoft.com/office/drawing/2014/main" id="{82A74E4A-B53B-F44F-2437-8110FC055A47}"/>
                </a:ext>
              </a:extLst>
            </p:cNvPr>
            <p:cNvSpPr txBox="1"/>
            <p:nvPr/>
          </p:nvSpPr>
          <p:spPr>
            <a:xfrm>
              <a:off x="3400642" y="2950163"/>
              <a:ext cx="2565501" cy="230832"/>
            </a:xfrm>
            <a:prstGeom prst="rect">
              <a:avLst/>
            </a:prstGeom>
            <a:noFill/>
          </p:spPr>
          <p:txBody>
            <a:bodyPr wrap="square" rtlCol="0">
              <a:spAutoFit/>
            </a:bodyPr>
            <a:lstStyle/>
            <a:p>
              <a:pPr lvl="0" algn="ctr">
                <a:defRPr/>
              </a:pPr>
              <a:r>
                <a:rPr lang="en-US" sz="800" dirty="0">
                  <a:latin typeface="Gotham Book" panose="02000604040000020004" pitchFamily="50" charset="0"/>
                </a:rPr>
                <a:t>Referral Compensation Arrangements</a:t>
              </a:r>
            </a:p>
          </p:txBody>
        </p:sp>
      </p:grpSp>
      <p:grpSp>
        <p:nvGrpSpPr>
          <p:cNvPr id="148" name="Group 147">
            <a:extLst>
              <a:ext uri="{FF2B5EF4-FFF2-40B4-BE49-F238E27FC236}">
                <a16:creationId xmlns:a16="http://schemas.microsoft.com/office/drawing/2014/main" id="{3A4878C5-C2F0-6AFB-82E1-D228E2072899}"/>
              </a:ext>
            </a:extLst>
          </p:cNvPr>
          <p:cNvGrpSpPr/>
          <p:nvPr/>
        </p:nvGrpSpPr>
        <p:grpSpPr>
          <a:xfrm>
            <a:off x="6066195" y="5056211"/>
            <a:ext cx="2565772" cy="491970"/>
            <a:chOff x="3357858" y="2894157"/>
            <a:chExt cx="2661941" cy="510410"/>
          </a:xfrm>
        </p:grpSpPr>
        <p:sp>
          <p:nvSpPr>
            <p:cNvPr id="149" name="Rectangle 148">
              <a:extLst>
                <a:ext uri="{FF2B5EF4-FFF2-40B4-BE49-F238E27FC236}">
                  <a16:creationId xmlns:a16="http://schemas.microsoft.com/office/drawing/2014/main" id="{3E6B16FA-AF75-3E64-FD00-74B767332E84}"/>
                </a:ext>
              </a:extLst>
            </p:cNvPr>
            <p:cNvSpPr/>
            <p:nvPr/>
          </p:nvSpPr>
          <p:spPr>
            <a:xfrm>
              <a:off x="3357858" y="2894157"/>
              <a:ext cx="2661941" cy="510410"/>
            </a:xfrm>
            <a:prstGeom prst="rect">
              <a:avLst/>
            </a:prstGeom>
            <a:solidFill>
              <a:srgbClr val="676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50" name="TextBox 149">
              <a:extLst>
                <a:ext uri="{FF2B5EF4-FFF2-40B4-BE49-F238E27FC236}">
                  <a16:creationId xmlns:a16="http://schemas.microsoft.com/office/drawing/2014/main" id="{ECAA321B-21EE-7BC1-FC69-783BB0833284}"/>
                </a:ext>
              </a:extLst>
            </p:cNvPr>
            <p:cNvSpPr txBox="1"/>
            <p:nvPr/>
          </p:nvSpPr>
          <p:spPr>
            <a:xfrm>
              <a:off x="3578633" y="2907466"/>
              <a:ext cx="2220390" cy="478969"/>
            </a:xfrm>
            <a:prstGeom prst="rect">
              <a:avLst/>
            </a:prstGeom>
            <a:noFill/>
          </p:spPr>
          <p:txBody>
            <a:bodyPr wrap="square" rtlCol="0">
              <a:spAutoFit/>
            </a:bodyPr>
            <a:lstStyle/>
            <a:p>
              <a:pPr lvl="0" algn="ctr">
                <a:defRPr/>
              </a:pPr>
              <a:r>
                <a:rPr lang="en-US" sz="800" dirty="0">
                  <a:solidFill>
                    <a:schemeClr val="bg1"/>
                  </a:solidFill>
                  <a:latin typeface="Gotham Book" panose="02000604040000020004" pitchFamily="50" charset="0"/>
                </a:rPr>
                <a:t>Terms of Engagement (Implementing, Monitoring, and Updating Is Required Unless Explicitly Excluded)</a:t>
              </a:r>
            </a:p>
          </p:txBody>
        </p:sp>
      </p:grpSp>
      <p:grpSp>
        <p:nvGrpSpPr>
          <p:cNvPr id="151" name="Group 150">
            <a:extLst>
              <a:ext uri="{FF2B5EF4-FFF2-40B4-BE49-F238E27FC236}">
                <a16:creationId xmlns:a16="http://schemas.microsoft.com/office/drawing/2014/main" id="{1E8DA9DB-82E6-CC71-EE68-B4C389895DE0}"/>
              </a:ext>
            </a:extLst>
          </p:cNvPr>
          <p:cNvGrpSpPr/>
          <p:nvPr/>
        </p:nvGrpSpPr>
        <p:grpSpPr>
          <a:xfrm>
            <a:off x="6066195" y="5616561"/>
            <a:ext cx="2565772" cy="326532"/>
            <a:chOff x="3357858" y="2894157"/>
            <a:chExt cx="2661941" cy="338771"/>
          </a:xfrm>
        </p:grpSpPr>
        <p:sp>
          <p:nvSpPr>
            <p:cNvPr id="152" name="Rectangle 151">
              <a:extLst>
                <a:ext uri="{FF2B5EF4-FFF2-40B4-BE49-F238E27FC236}">
                  <a16:creationId xmlns:a16="http://schemas.microsoft.com/office/drawing/2014/main" id="{F12605DA-9358-AC4B-8489-D766E84A98C7}"/>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53" name="TextBox 152">
              <a:extLst>
                <a:ext uri="{FF2B5EF4-FFF2-40B4-BE49-F238E27FC236}">
                  <a16:creationId xmlns:a16="http://schemas.microsoft.com/office/drawing/2014/main" id="{F9B09C16-DC21-54C0-F447-53880E7FBEFB}"/>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Other Material Information</a:t>
              </a: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21456"/>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266730"/>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to Provide Information to a Client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7" name="Rectangle 36">
            <a:extLst>
              <a:ext uri="{FF2B5EF4-FFF2-40B4-BE49-F238E27FC236}">
                <a16:creationId xmlns:a16="http://schemas.microsoft.com/office/drawing/2014/main" id="{2F26B0AC-0678-D75C-DA01-6D62EF76FA0D}"/>
              </a:ext>
            </a:extLst>
          </p:cNvPr>
          <p:cNvSpPr/>
          <p:nvPr/>
        </p:nvSpPr>
        <p:spPr>
          <a:xfrm>
            <a:off x="1023632" y="1119342"/>
            <a:ext cx="4917097" cy="50431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8" name="Rectangle 37">
            <a:extLst>
              <a:ext uri="{FF2B5EF4-FFF2-40B4-BE49-F238E27FC236}">
                <a16:creationId xmlns:a16="http://schemas.microsoft.com/office/drawing/2014/main" id="{57E3A0C7-89C8-BE18-E285-BD25BE130ACE}"/>
              </a:ext>
            </a:extLst>
          </p:cNvPr>
          <p:cNvSpPr/>
          <p:nvPr/>
        </p:nvSpPr>
        <p:spPr>
          <a:xfrm>
            <a:off x="6076325" y="1119342"/>
            <a:ext cx="4917098" cy="5043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 name="TextBox 19">
            <a:extLst>
              <a:ext uri="{FF2B5EF4-FFF2-40B4-BE49-F238E27FC236}">
                <a16:creationId xmlns:a16="http://schemas.microsoft.com/office/drawing/2014/main" id="{94D699BD-51D3-4903-BE62-6E4B3A5EFCA8}"/>
              </a:ext>
            </a:extLst>
          </p:cNvPr>
          <p:cNvSpPr txBox="1"/>
          <p:nvPr/>
        </p:nvSpPr>
        <p:spPr>
          <a:xfrm>
            <a:off x="1724463" y="1195498"/>
            <a:ext cx="3816235" cy="338554"/>
          </a:xfrm>
          <a:prstGeom prst="rect">
            <a:avLst/>
          </a:prstGeom>
          <a:noFill/>
        </p:spPr>
        <p:txBody>
          <a:bodyPr wrap="square" rtlCol="0">
            <a:spAutoFit/>
          </a:bodyPr>
          <a:lstStyle/>
          <a:p>
            <a:pPr lvl="0" algn="ctr">
              <a:defRPr/>
            </a:pPr>
            <a:r>
              <a:rPr lang="en-US" sz="1600" dirty="0">
                <a:latin typeface="Gotham" panose="02000604040000020004" pitchFamily="50" charset="0"/>
              </a:rPr>
              <a:t>Financial Advice</a:t>
            </a:r>
            <a:endParaRPr lang="en-US" sz="1600" dirty="0">
              <a:latin typeface="Gotham Book" panose="02000604040000020004" pitchFamily="50" charset="0"/>
            </a:endParaRPr>
          </a:p>
        </p:txBody>
      </p:sp>
      <p:grpSp>
        <p:nvGrpSpPr>
          <p:cNvPr id="29" name="Group 28">
            <a:extLst>
              <a:ext uri="{FF2B5EF4-FFF2-40B4-BE49-F238E27FC236}">
                <a16:creationId xmlns:a16="http://schemas.microsoft.com/office/drawing/2014/main" id="{173AF86F-C174-CF97-797F-3C58E43DC4E0}"/>
              </a:ext>
            </a:extLst>
          </p:cNvPr>
          <p:cNvGrpSpPr/>
          <p:nvPr/>
        </p:nvGrpSpPr>
        <p:grpSpPr>
          <a:xfrm>
            <a:off x="684612" y="962456"/>
            <a:ext cx="763850" cy="763850"/>
            <a:chOff x="2194560" y="2994963"/>
            <a:chExt cx="1219200" cy="1219200"/>
          </a:xfrm>
        </p:grpSpPr>
        <p:sp>
          <p:nvSpPr>
            <p:cNvPr id="34" name="Oval 33">
              <a:extLst>
                <a:ext uri="{FF2B5EF4-FFF2-40B4-BE49-F238E27FC236}">
                  <a16:creationId xmlns:a16="http://schemas.microsoft.com/office/drawing/2014/main" id="{DB382CC2-ACBB-CD1F-F883-6C356094B19A}"/>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5" name="Oval 34">
              <a:extLst>
                <a:ext uri="{FF2B5EF4-FFF2-40B4-BE49-F238E27FC236}">
                  <a16:creationId xmlns:a16="http://schemas.microsoft.com/office/drawing/2014/main" id="{B2D26B8D-BB54-0D31-4668-BC7A7FDB922F}"/>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41" name="Group 40">
            <a:extLst>
              <a:ext uri="{FF2B5EF4-FFF2-40B4-BE49-F238E27FC236}">
                <a16:creationId xmlns:a16="http://schemas.microsoft.com/office/drawing/2014/main" id="{E0209569-9E49-C448-F3A3-6AE4964FEEC2}"/>
              </a:ext>
            </a:extLst>
          </p:cNvPr>
          <p:cNvGrpSpPr/>
          <p:nvPr/>
        </p:nvGrpSpPr>
        <p:grpSpPr>
          <a:xfrm>
            <a:off x="10591137" y="989576"/>
            <a:ext cx="763850" cy="763850"/>
            <a:chOff x="2194560" y="2994963"/>
            <a:chExt cx="1219200" cy="1219200"/>
          </a:xfrm>
        </p:grpSpPr>
        <p:sp>
          <p:nvSpPr>
            <p:cNvPr id="43" name="Oval 42">
              <a:extLst>
                <a:ext uri="{FF2B5EF4-FFF2-40B4-BE49-F238E27FC236}">
                  <a16:creationId xmlns:a16="http://schemas.microsoft.com/office/drawing/2014/main" id="{3E55F050-DD57-F798-9958-DB1D884D8F85}"/>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4" name="Oval 43">
              <a:extLst>
                <a:ext uri="{FF2B5EF4-FFF2-40B4-BE49-F238E27FC236}">
                  <a16:creationId xmlns:a16="http://schemas.microsoft.com/office/drawing/2014/main" id="{8E2EDCBF-D2B1-9B53-8783-CA3E4EC81658}"/>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45" name="TextBox 44">
            <a:extLst>
              <a:ext uri="{FF2B5EF4-FFF2-40B4-BE49-F238E27FC236}">
                <a16:creationId xmlns:a16="http://schemas.microsoft.com/office/drawing/2014/main" id="{9EE03C62-705C-2B0C-B0F2-EA90E92C29E6}"/>
              </a:ext>
            </a:extLst>
          </p:cNvPr>
          <p:cNvSpPr txBox="1"/>
          <p:nvPr/>
        </p:nvSpPr>
        <p:spPr>
          <a:xfrm>
            <a:off x="6558957" y="1195498"/>
            <a:ext cx="3816235" cy="338554"/>
          </a:xfrm>
          <a:prstGeom prst="rect">
            <a:avLst/>
          </a:prstGeom>
          <a:noFill/>
        </p:spPr>
        <p:txBody>
          <a:bodyPr wrap="square" rtlCol="0">
            <a:spAutoFit/>
          </a:bodyPr>
          <a:lstStyle/>
          <a:p>
            <a:pPr lvl="0" algn="ctr">
              <a:defRPr/>
            </a:pPr>
            <a:r>
              <a:rPr lang="en-US" sz="1600" dirty="0">
                <a:solidFill>
                  <a:srgbClr val="FFCE34"/>
                </a:solidFill>
                <a:latin typeface="Gotham" panose="02000604040000020004" pitchFamily="50" charset="0"/>
              </a:rPr>
              <a:t>Financial Planning </a:t>
            </a:r>
            <a:endParaRPr lang="en-US" sz="1600" dirty="0">
              <a:solidFill>
                <a:srgbClr val="FFCE34"/>
              </a:solidFill>
              <a:latin typeface="Gotham Book" panose="02000604040000020004" pitchFamily="50" charset="0"/>
            </a:endParaRPr>
          </a:p>
        </p:txBody>
      </p:sp>
      <p:grpSp>
        <p:nvGrpSpPr>
          <p:cNvPr id="157" name="Group 156">
            <a:extLst>
              <a:ext uri="{FF2B5EF4-FFF2-40B4-BE49-F238E27FC236}">
                <a16:creationId xmlns:a16="http://schemas.microsoft.com/office/drawing/2014/main" id="{AC6B4F74-0D7B-E441-6BAA-BE6C91D2D7FD}"/>
              </a:ext>
            </a:extLst>
          </p:cNvPr>
          <p:cNvGrpSpPr/>
          <p:nvPr/>
        </p:nvGrpSpPr>
        <p:grpSpPr>
          <a:xfrm>
            <a:off x="703689" y="1934764"/>
            <a:ext cx="10615298" cy="571257"/>
            <a:chOff x="703689" y="1934764"/>
            <a:chExt cx="10615298" cy="571257"/>
          </a:xfrm>
        </p:grpSpPr>
        <p:grpSp>
          <p:nvGrpSpPr>
            <p:cNvPr id="53" name="Group 52">
              <a:extLst>
                <a:ext uri="{FF2B5EF4-FFF2-40B4-BE49-F238E27FC236}">
                  <a16:creationId xmlns:a16="http://schemas.microsoft.com/office/drawing/2014/main" id="{7C687A5D-C7B5-CD98-2BD9-17C0FF3AE23D}"/>
                </a:ext>
              </a:extLst>
            </p:cNvPr>
            <p:cNvGrpSpPr/>
            <p:nvPr/>
          </p:nvGrpSpPr>
          <p:grpSpPr>
            <a:xfrm>
              <a:off x="703689" y="1934764"/>
              <a:ext cx="10615298" cy="571257"/>
              <a:chOff x="580634" y="2098355"/>
              <a:chExt cx="11013175" cy="523220"/>
            </a:xfrm>
          </p:grpSpPr>
          <p:grpSp>
            <p:nvGrpSpPr>
              <p:cNvPr id="48" name="Group 47">
                <a:extLst>
                  <a:ext uri="{FF2B5EF4-FFF2-40B4-BE49-F238E27FC236}">
                    <a16:creationId xmlns:a16="http://schemas.microsoft.com/office/drawing/2014/main" id="{2F15009D-396D-1D94-8645-39F05F87945B}"/>
                  </a:ext>
                </a:extLst>
              </p:cNvPr>
              <p:cNvGrpSpPr/>
              <p:nvPr/>
            </p:nvGrpSpPr>
            <p:grpSpPr>
              <a:xfrm>
                <a:off x="580634" y="2098355"/>
                <a:ext cx="5439165" cy="523220"/>
                <a:chOff x="580635" y="2098355"/>
                <a:chExt cx="5309870" cy="523220"/>
              </a:xfrm>
              <a:solidFill>
                <a:srgbClr val="FFCE34"/>
              </a:solidFill>
            </p:grpSpPr>
            <p:sp>
              <p:nvSpPr>
                <p:cNvPr id="46" name="Rectangle 45">
                  <a:extLst>
                    <a:ext uri="{FF2B5EF4-FFF2-40B4-BE49-F238E27FC236}">
                      <a16:creationId xmlns:a16="http://schemas.microsoft.com/office/drawing/2014/main" id="{5BD18186-53F7-300C-80DD-05E0876C3A6C}"/>
                    </a:ext>
                  </a:extLst>
                </p:cNvPr>
                <p:cNvSpPr/>
                <p:nvPr/>
              </p:nvSpPr>
              <p:spPr>
                <a:xfrm>
                  <a:off x="580635" y="2098355"/>
                  <a:ext cx="2598664" cy="5232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7" name="Rectangle 46">
                  <a:extLst>
                    <a:ext uri="{FF2B5EF4-FFF2-40B4-BE49-F238E27FC236}">
                      <a16:creationId xmlns:a16="http://schemas.microsoft.com/office/drawing/2014/main" id="{A60AF75A-9E10-5426-E318-9E4E1C5682AD}"/>
                    </a:ext>
                  </a:extLst>
                </p:cNvPr>
                <p:cNvSpPr/>
                <p:nvPr/>
              </p:nvSpPr>
              <p:spPr>
                <a:xfrm>
                  <a:off x="3291841" y="2098355"/>
                  <a:ext cx="2598664" cy="5232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49" name="Group 48">
                <a:extLst>
                  <a:ext uri="{FF2B5EF4-FFF2-40B4-BE49-F238E27FC236}">
                    <a16:creationId xmlns:a16="http://schemas.microsoft.com/office/drawing/2014/main" id="{799F1738-262F-953A-72DB-88915EADC1EC}"/>
                  </a:ext>
                </a:extLst>
              </p:cNvPr>
              <p:cNvGrpSpPr/>
              <p:nvPr/>
            </p:nvGrpSpPr>
            <p:grpSpPr>
              <a:xfrm>
                <a:off x="6154644" y="2098355"/>
                <a:ext cx="5439165" cy="523220"/>
                <a:chOff x="580635" y="2098355"/>
                <a:chExt cx="5309870" cy="523220"/>
              </a:xfrm>
            </p:grpSpPr>
            <p:sp>
              <p:nvSpPr>
                <p:cNvPr id="50" name="Rectangle 49">
                  <a:extLst>
                    <a:ext uri="{FF2B5EF4-FFF2-40B4-BE49-F238E27FC236}">
                      <a16:creationId xmlns:a16="http://schemas.microsoft.com/office/drawing/2014/main" id="{DC428280-F9ED-7261-4972-8518C4361490}"/>
                    </a:ext>
                  </a:extLst>
                </p:cNvPr>
                <p:cNvSpPr/>
                <p:nvPr/>
              </p:nvSpPr>
              <p:spPr>
                <a:xfrm>
                  <a:off x="580635" y="2098355"/>
                  <a:ext cx="2598664"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1" name="Rectangle 50">
                  <a:extLst>
                    <a:ext uri="{FF2B5EF4-FFF2-40B4-BE49-F238E27FC236}">
                      <a16:creationId xmlns:a16="http://schemas.microsoft.com/office/drawing/2014/main" id="{7C9480A2-907C-5EC3-EC32-52917E9A846D}"/>
                    </a:ext>
                  </a:extLst>
                </p:cNvPr>
                <p:cNvSpPr/>
                <p:nvPr/>
              </p:nvSpPr>
              <p:spPr>
                <a:xfrm>
                  <a:off x="3291841" y="2098355"/>
                  <a:ext cx="2598664"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56" name="Group 55">
              <a:extLst>
                <a:ext uri="{FF2B5EF4-FFF2-40B4-BE49-F238E27FC236}">
                  <a16:creationId xmlns:a16="http://schemas.microsoft.com/office/drawing/2014/main" id="{5295151F-AE29-F3E0-DE62-01B5EA57B508}"/>
                </a:ext>
              </a:extLst>
            </p:cNvPr>
            <p:cNvGrpSpPr/>
            <p:nvPr/>
          </p:nvGrpSpPr>
          <p:grpSpPr>
            <a:xfrm>
              <a:off x="889481" y="1996265"/>
              <a:ext cx="4856265" cy="444987"/>
              <a:chOff x="773390" y="2162159"/>
              <a:chExt cx="5038285" cy="461665"/>
            </a:xfrm>
          </p:grpSpPr>
          <p:sp>
            <p:nvSpPr>
              <p:cNvPr id="54" name="TextBox 53">
                <a:extLst>
                  <a:ext uri="{FF2B5EF4-FFF2-40B4-BE49-F238E27FC236}">
                    <a16:creationId xmlns:a16="http://schemas.microsoft.com/office/drawing/2014/main" id="{5FD809F6-081F-701E-F3B8-C40DEAE74E95}"/>
                  </a:ext>
                </a:extLst>
              </p:cNvPr>
              <p:cNvSpPr txBox="1"/>
              <p:nvPr/>
            </p:nvSpPr>
            <p:spPr>
              <a:xfrm>
                <a:off x="773390" y="2162159"/>
                <a:ext cx="2220390" cy="461665"/>
              </a:xfrm>
              <a:prstGeom prst="rect">
                <a:avLst/>
              </a:prstGeom>
              <a:noFill/>
            </p:spPr>
            <p:txBody>
              <a:bodyPr wrap="square" rtlCol="0">
                <a:spAutoFit/>
              </a:bodyPr>
              <a:lstStyle/>
              <a:p>
                <a:pPr lvl="0" algn="ctr">
                  <a:defRPr/>
                </a:pPr>
                <a:r>
                  <a:rPr lang="en-US" sz="1100" b="1" dirty="0">
                    <a:latin typeface="Gotham Book" panose="02000604040000020004" pitchFamily="50" charset="0"/>
                  </a:rPr>
                  <a:t>Provide in One or More Written Documents</a:t>
                </a:r>
              </a:p>
            </p:txBody>
          </p:sp>
          <p:sp>
            <p:nvSpPr>
              <p:cNvPr id="55" name="TextBox 54">
                <a:extLst>
                  <a:ext uri="{FF2B5EF4-FFF2-40B4-BE49-F238E27FC236}">
                    <a16:creationId xmlns:a16="http://schemas.microsoft.com/office/drawing/2014/main" id="{01B06DB6-F2DE-A16B-42E1-B1AC037A8227}"/>
                  </a:ext>
                </a:extLst>
              </p:cNvPr>
              <p:cNvSpPr txBox="1"/>
              <p:nvPr/>
            </p:nvSpPr>
            <p:spPr>
              <a:xfrm>
                <a:off x="3591285" y="2162159"/>
                <a:ext cx="2220390" cy="461665"/>
              </a:xfrm>
              <a:prstGeom prst="rect">
                <a:avLst/>
              </a:prstGeom>
              <a:noFill/>
            </p:spPr>
            <p:txBody>
              <a:bodyPr wrap="square" rtlCol="0">
                <a:spAutoFit/>
              </a:bodyPr>
              <a:lstStyle/>
              <a:p>
                <a:pPr lvl="0" algn="ctr">
                  <a:defRPr/>
                </a:pPr>
                <a:r>
                  <a:rPr lang="en-US" sz="1100" b="1" dirty="0">
                    <a:latin typeface="Gotham Book" panose="02000604040000020004" pitchFamily="50" charset="0"/>
                  </a:rPr>
                  <a:t>Provide Orally or in Writing</a:t>
                </a:r>
              </a:p>
            </p:txBody>
          </p:sp>
        </p:grpSp>
        <p:grpSp>
          <p:nvGrpSpPr>
            <p:cNvPr id="57" name="Group 56">
              <a:extLst>
                <a:ext uri="{FF2B5EF4-FFF2-40B4-BE49-F238E27FC236}">
                  <a16:creationId xmlns:a16="http://schemas.microsoft.com/office/drawing/2014/main" id="{C9EC700B-B5E1-F6A4-03D7-C189E7DCD2A4}"/>
                </a:ext>
              </a:extLst>
            </p:cNvPr>
            <p:cNvGrpSpPr/>
            <p:nvPr/>
          </p:nvGrpSpPr>
          <p:grpSpPr>
            <a:xfrm>
              <a:off x="6291544" y="1996265"/>
              <a:ext cx="4856265" cy="444987"/>
              <a:chOff x="773390" y="2162159"/>
              <a:chExt cx="5038285" cy="461665"/>
            </a:xfrm>
          </p:grpSpPr>
          <p:sp>
            <p:nvSpPr>
              <p:cNvPr id="58" name="TextBox 57">
                <a:extLst>
                  <a:ext uri="{FF2B5EF4-FFF2-40B4-BE49-F238E27FC236}">
                    <a16:creationId xmlns:a16="http://schemas.microsoft.com/office/drawing/2014/main" id="{116A2778-DBCF-42B6-237E-563606C96BA5}"/>
                  </a:ext>
                </a:extLst>
              </p:cNvPr>
              <p:cNvSpPr txBox="1"/>
              <p:nvPr/>
            </p:nvSpPr>
            <p:spPr>
              <a:xfrm>
                <a:off x="773390" y="2162159"/>
                <a:ext cx="2220390" cy="461665"/>
              </a:xfrm>
              <a:prstGeom prst="rect">
                <a:avLst/>
              </a:prstGeom>
              <a:noFill/>
            </p:spPr>
            <p:txBody>
              <a:bodyPr wrap="square" rtlCol="0">
                <a:spAutoFit/>
              </a:bodyPr>
              <a:lstStyle/>
              <a:p>
                <a:pPr lvl="0" algn="ctr">
                  <a:defRPr/>
                </a:pPr>
                <a:r>
                  <a:rPr lang="en-US" sz="1100" b="1" dirty="0">
                    <a:solidFill>
                      <a:srgbClr val="FFCE34"/>
                    </a:solidFill>
                    <a:latin typeface="Gotham Book" panose="02000604040000020004" pitchFamily="50" charset="0"/>
                  </a:rPr>
                  <a:t>Provide in One or More Written Documents</a:t>
                </a:r>
              </a:p>
            </p:txBody>
          </p:sp>
          <p:sp>
            <p:nvSpPr>
              <p:cNvPr id="59" name="TextBox 58">
                <a:extLst>
                  <a:ext uri="{FF2B5EF4-FFF2-40B4-BE49-F238E27FC236}">
                    <a16:creationId xmlns:a16="http://schemas.microsoft.com/office/drawing/2014/main" id="{AAF91E49-E323-BB24-DFD1-304B1EB711C3}"/>
                  </a:ext>
                </a:extLst>
              </p:cNvPr>
              <p:cNvSpPr txBox="1"/>
              <p:nvPr/>
            </p:nvSpPr>
            <p:spPr>
              <a:xfrm>
                <a:off x="3591285" y="2162159"/>
                <a:ext cx="2220390" cy="461665"/>
              </a:xfrm>
              <a:prstGeom prst="rect">
                <a:avLst/>
              </a:prstGeom>
              <a:noFill/>
            </p:spPr>
            <p:txBody>
              <a:bodyPr wrap="square" rtlCol="0">
                <a:spAutoFit/>
              </a:bodyPr>
              <a:lstStyle/>
              <a:p>
                <a:pPr lvl="0" algn="ctr">
                  <a:defRPr/>
                </a:pPr>
                <a:r>
                  <a:rPr lang="en-US" sz="1100" b="1" dirty="0">
                    <a:solidFill>
                      <a:srgbClr val="FFCE34"/>
                    </a:solidFill>
                    <a:latin typeface="Gotham Book" panose="02000604040000020004" pitchFamily="50" charset="0"/>
                  </a:rPr>
                  <a:t>Provide Orally or in Writing</a:t>
                </a:r>
              </a:p>
            </p:txBody>
          </p:sp>
        </p:grpSp>
      </p:grpSp>
      <p:sp>
        <p:nvSpPr>
          <p:cNvPr id="65" name="Rectangle 64">
            <a:extLst>
              <a:ext uri="{FF2B5EF4-FFF2-40B4-BE49-F238E27FC236}">
                <a16:creationId xmlns:a16="http://schemas.microsoft.com/office/drawing/2014/main" id="{4BD2EA08-3C8A-F1BF-6D6F-2302CAAEB47B}"/>
              </a:ext>
            </a:extLst>
          </p:cNvPr>
          <p:cNvSpPr/>
          <p:nvPr/>
        </p:nvSpPr>
        <p:spPr>
          <a:xfrm>
            <a:off x="703689" y="2642280"/>
            <a:ext cx="2565772" cy="326532"/>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68" name="TextBox 67">
            <a:extLst>
              <a:ext uri="{FF2B5EF4-FFF2-40B4-BE49-F238E27FC236}">
                <a16:creationId xmlns:a16="http://schemas.microsoft.com/office/drawing/2014/main" id="{AA81ADCD-BFEF-D600-23B7-2F4121294E0F}"/>
              </a:ext>
            </a:extLst>
          </p:cNvPr>
          <p:cNvSpPr txBox="1"/>
          <p:nvPr/>
        </p:nvSpPr>
        <p:spPr>
          <a:xfrm>
            <a:off x="916488" y="2696629"/>
            <a:ext cx="2140173" cy="222493"/>
          </a:xfrm>
          <a:prstGeom prst="rect">
            <a:avLst/>
          </a:prstGeom>
          <a:noFill/>
        </p:spPr>
        <p:txBody>
          <a:bodyPr wrap="square" rtlCol="0">
            <a:spAutoFit/>
          </a:bodyPr>
          <a:lstStyle/>
          <a:p>
            <a:pPr lvl="0" algn="ctr">
              <a:defRPr/>
            </a:pPr>
            <a:r>
              <a:rPr lang="en-US" sz="800" dirty="0">
                <a:latin typeface="Gotham Book" panose="02000604040000020004" pitchFamily="50" charset="0"/>
              </a:rPr>
              <a:t>Privacy Policy</a:t>
            </a:r>
          </a:p>
        </p:txBody>
      </p:sp>
      <p:grpSp>
        <p:nvGrpSpPr>
          <p:cNvPr id="154" name="Group 153">
            <a:extLst>
              <a:ext uri="{FF2B5EF4-FFF2-40B4-BE49-F238E27FC236}">
                <a16:creationId xmlns:a16="http://schemas.microsoft.com/office/drawing/2014/main" id="{62EA5A26-E4D8-5A47-3345-6363A03FF90F}"/>
              </a:ext>
            </a:extLst>
          </p:cNvPr>
          <p:cNvGrpSpPr/>
          <p:nvPr/>
        </p:nvGrpSpPr>
        <p:grpSpPr>
          <a:xfrm>
            <a:off x="3380579" y="2642280"/>
            <a:ext cx="2565772" cy="2725268"/>
            <a:chOff x="3357858" y="2749046"/>
            <a:chExt cx="2661941" cy="2827415"/>
          </a:xfrm>
        </p:grpSpPr>
        <p:grpSp>
          <p:nvGrpSpPr>
            <p:cNvPr id="70" name="Group 69">
              <a:extLst>
                <a:ext uri="{FF2B5EF4-FFF2-40B4-BE49-F238E27FC236}">
                  <a16:creationId xmlns:a16="http://schemas.microsoft.com/office/drawing/2014/main" id="{F693B36D-D049-311E-0804-A03B475BBC27}"/>
                </a:ext>
              </a:extLst>
            </p:cNvPr>
            <p:cNvGrpSpPr/>
            <p:nvPr/>
          </p:nvGrpSpPr>
          <p:grpSpPr>
            <a:xfrm>
              <a:off x="3357858" y="2749046"/>
              <a:ext cx="2661941" cy="338771"/>
              <a:chOff x="3357858" y="2894157"/>
              <a:chExt cx="2661941" cy="338771"/>
            </a:xfrm>
          </p:grpSpPr>
          <p:sp>
            <p:nvSpPr>
              <p:cNvPr id="67" name="Rectangle 66">
                <a:extLst>
                  <a:ext uri="{FF2B5EF4-FFF2-40B4-BE49-F238E27FC236}">
                    <a16:creationId xmlns:a16="http://schemas.microsoft.com/office/drawing/2014/main" id="{87E9C662-86D8-7CDB-5DF1-3F89CB9886CA}"/>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69" name="TextBox 68">
                <a:extLst>
                  <a:ext uri="{FF2B5EF4-FFF2-40B4-BE49-F238E27FC236}">
                    <a16:creationId xmlns:a16="http://schemas.microsoft.com/office/drawing/2014/main" id="{1D770784-05F2-EEE2-FEA7-8A504FCA83AA}"/>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Material Conflicts of Interest  </a:t>
                </a:r>
              </a:p>
            </p:txBody>
          </p:sp>
        </p:grpSp>
        <p:grpSp>
          <p:nvGrpSpPr>
            <p:cNvPr id="89" name="Group 88">
              <a:extLst>
                <a:ext uri="{FF2B5EF4-FFF2-40B4-BE49-F238E27FC236}">
                  <a16:creationId xmlns:a16="http://schemas.microsoft.com/office/drawing/2014/main" id="{2C705F8C-BCF8-BE08-A244-D4DE8A6CB965}"/>
                </a:ext>
              </a:extLst>
            </p:cNvPr>
            <p:cNvGrpSpPr/>
            <p:nvPr/>
          </p:nvGrpSpPr>
          <p:grpSpPr>
            <a:xfrm>
              <a:off x="3357858" y="3163820"/>
              <a:ext cx="2661941" cy="338771"/>
              <a:chOff x="3357858" y="2894157"/>
              <a:chExt cx="2661941" cy="338771"/>
            </a:xfrm>
          </p:grpSpPr>
          <p:sp>
            <p:nvSpPr>
              <p:cNvPr id="90" name="Rectangle 89">
                <a:extLst>
                  <a:ext uri="{FF2B5EF4-FFF2-40B4-BE49-F238E27FC236}">
                    <a16:creationId xmlns:a16="http://schemas.microsoft.com/office/drawing/2014/main" id="{049C0902-578A-FDAA-77D0-1711F2DA5204}"/>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91" name="TextBox 90">
                <a:extLst>
                  <a:ext uri="{FF2B5EF4-FFF2-40B4-BE49-F238E27FC236}">
                    <a16:creationId xmlns:a16="http://schemas.microsoft.com/office/drawing/2014/main" id="{4F744BD5-6F3B-8C6F-7599-822486E962C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Services and Products</a:t>
                </a:r>
              </a:p>
            </p:txBody>
          </p:sp>
        </p:grpSp>
        <p:grpSp>
          <p:nvGrpSpPr>
            <p:cNvPr id="92" name="Group 91">
              <a:extLst>
                <a:ext uri="{FF2B5EF4-FFF2-40B4-BE49-F238E27FC236}">
                  <a16:creationId xmlns:a16="http://schemas.microsoft.com/office/drawing/2014/main" id="{41252187-C0A2-F5FB-E673-604F8121EBFA}"/>
                </a:ext>
              </a:extLst>
            </p:cNvPr>
            <p:cNvGrpSpPr/>
            <p:nvPr/>
          </p:nvGrpSpPr>
          <p:grpSpPr>
            <a:xfrm>
              <a:off x="3357858" y="3578594"/>
              <a:ext cx="2661941" cy="338771"/>
              <a:chOff x="3357858" y="2894157"/>
              <a:chExt cx="2661941" cy="338771"/>
            </a:xfrm>
          </p:grpSpPr>
          <p:sp>
            <p:nvSpPr>
              <p:cNvPr id="93" name="Rectangle 92">
                <a:extLst>
                  <a:ext uri="{FF2B5EF4-FFF2-40B4-BE49-F238E27FC236}">
                    <a16:creationId xmlns:a16="http://schemas.microsoft.com/office/drawing/2014/main" id="{DF4E587F-440D-D6EB-7A2B-0DE70193D588}"/>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94" name="TextBox 93">
                <a:extLst>
                  <a:ext uri="{FF2B5EF4-FFF2-40B4-BE49-F238E27FC236}">
                    <a16:creationId xmlns:a16="http://schemas.microsoft.com/office/drawing/2014/main" id="{7AC1FC2E-1B8E-09ED-CCFB-55314FA623C4}"/>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How the Client Pays</a:t>
                </a:r>
              </a:p>
            </p:txBody>
          </p:sp>
        </p:grpSp>
        <p:grpSp>
          <p:nvGrpSpPr>
            <p:cNvPr id="95" name="Group 94">
              <a:extLst>
                <a:ext uri="{FF2B5EF4-FFF2-40B4-BE49-F238E27FC236}">
                  <a16:creationId xmlns:a16="http://schemas.microsoft.com/office/drawing/2014/main" id="{9105ED9D-FFB4-CB7A-834B-BC5B38E8CE93}"/>
                </a:ext>
              </a:extLst>
            </p:cNvPr>
            <p:cNvGrpSpPr/>
            <p:nvPr/>
          </p:nvGrpSpPr>
          <p:grpSpPr>
            <a:xfrm>
              <a:off x="3357858" y="3974689"/>
              <a:ext cx="2661941" cy="357450"/>
              <a:chOff x="3357858" y="2875478"/>
              <a:chExt cx="2661941" cy="357450"/>
            </a:xfrm>
          </p:grpSpPr>
          <p:sp>
            <p:nvSpPr>
              <p:cNvPr id="96" name="Rectangle 95">
                <a:extLst>
                  <a:ext uri="{FF2B5EF4-FFF2-40B4-BE49-F238E27FC236}">
                    <a16:creationId xmlns:a16="http://schemas.microsoft.com/office/drawing/2014/main" id="{86BCED80-7170-2F04-5BDC-1F2627618444}"/>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97" name="TextBox 96">
                <a:extLst>
                  <a:ext uri="{FF2B5EF4-FFF2-40B4-BE49-F238E27FC236}">
                    <a16:creationId xmlns:a16="http://schemas.microsoft.com/office/drawing/2014/main" id="{1156D586-4B32-EA3C-CA4D-D51A15B2C69B}"/>
                  </a:ext>
                </a:extLst>
              </p:cNvPr>
              <p:cNvSpPr txBox="1"/>
              <p:nvPr/>
            </p:nvSpPr>
            <p:spPr>
              <a:xfrm>
                <a:off x="3578633" y="2875478"/>
                <a:ext cx="2220390" cy="351244"/>
              </a:xfrm>
              <a:prstGeom prst="rect">
                <a:avLst/>
              </a:prstGeom>
              <a:noFill/>
            </p:spPr>
            <p:txBody>
              <a:bodyPr wrap="square" rtlCol="0">
                <a:spAutoFit/>
              </a:bodyPr>
              <a:lstStyle/>
              <a:p>
                <a:pPr lvl="0" algn="ctr">
                  <a:defRPr/>
                </a:pPr>
                <a:r>
                  <a:rPr lang="en-US" sz="800" dirty="0">
                    <a:latin typeface="Gotham Book" panose="02000604040000020004" pitchFamily="50" charset="0"/>
                  </a:rPr>
                  <a:t>How you, your Firm, and Related Parties are Compensated</a:t>
                </a:r>
              </a:p>
            </p:txBody>
          </p:sp>
        </p:grpSp>
        <p:grpSp>
          <p:nvGrpSpPr>
            <p:cNvPr id="98" name="Group 97">
              <a:extLst>
                <a:ext uri="{FF2B5EF4-FFF2-40B4-BE49-F238E27FC236}">
                  <a16:creationId xmlns:a16="http://schemas.microsoft.com/office/drawing/2014/main" id="{CDB181C2-FFFE-F725-C76D-9B6CB9150EAB}"/>
                </a:ext>
              </a:extLst>
            </p:cNvPr>
            <p:cNvGrpSpPr/>
            <p:nvPr/>
          </p:nvGrpSpPr>
          <p:grpSpPr>
            <a:xfrm>
              <a:off x="3357858" y="4408142"/>
              <a:ext cx="2661941" cy="338771"/>
              <a:chOff x="3357858" y="2894157"/>
              <a:chExt cx="2661941" cy="338771"/>
            </a:xfrm>
          </p:grpSpPr>
          <p:sp>
            <p:nvSpPr>
              <p:cNvPr id="99" name="Rectangle 98">
                <a:extLst>
                  <a:ext uri="{FF2B5EF4-FFF2-40B4-BE49-F238E27FC236}">
                    <a16:creationId xmlns:a16="http://schemas.microsoft.com/office/drawing/2014/main" id="{1EEDBE7E-A85C-CF01-EBC5-DB98581011C5}"/>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00" name="TextBox 99">
                <a:extLst>
                  <a:ext uri="{FF2B5EF4-FFF2-40B4-BE49-F238E27FC236}">
                    <a16:creationId xmlns:a16="http://schemas.microsoft.com/office/drawing/2014/main" id="{5197C6B3-1DBA-F881-6B51-AD1E0340B2CA}"/>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Public Discipline and Bankruptcy</a:t>
                </a:r>
              </a:p>
            </p:txBody>
          </p:sp>
        </p:grpSp>
        <p:grpSp>
          <p:nvGrpSpPr>
            <p:cNvPr id="101" name="Group 100">
              <a:extLst>
                <a:ext uri="{FF2B5EF4-FFF2-40B4-BE49-F238E27FC236}">
                  <a16:creationId xmlns:a16="http://schemas.microsoft.com/office/drawing/2014/main" id="{4C1BF5F3-6AE1-3FF0-8BF4-89816993EA73}"/>
                </a:ext>
              </a:extLst>
            </p:cNvPr>
            <p:cNvGrpSpPr/>
            <p:nvPr/>
          </p:nvGrpSpPr>
          <p:grpSpPr>
            <a:xfrm>
              <a:off x="3357858" y="4822916"/>
              <a:ext cx="2661941" cy="338771"/>
              <a:chOff x="3357858" y="2894157"/>
              <a:chExt cx="2661941" cy="338771"/>
            </a:xfrm>
          </p:grpSpPr>
          <p:sp>
            <p:nvSpPr>
              <p:cNvPr id="102" name="Rectangle 101">
                <a:extLst>
                  <a:ext uri="{FF2B5EF4-FFF2-40B4-BE49-F238E27FC236}">
                    <a16:creationId xmlns:a16="http://schemas.microsoft.com/office/drawing/2014/main" id="{0E10079C-73C1-EC7D-7A9C-DCC8F5D077F5}"/>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03" name="TextBox 102">
                <a:extLst>
                  <a:ext uri="{FF2B5EF4-FFF2-40B4-BE49-F238E27FC236}">
                    <a16:creationId xmlns:a16="http://schemas.microsoft.com/office/drawing/2014/main" id="{DF8B0BD7-0880-0AEB-B872-15D8BFEF9320}"/>
                  </a:ext>
                </a:extLst>
              </p:cNvPr>
              <p:cNvSpPr txBox="1"/>
              <p:nvPr/>
            </p:nvSpPr>
            <p:spPr>
              <a:xfrm>
                <a:off x="3397581" y="2950163"/>
                <a:ext cx="2574188" cy="230832"/>
              </a:xfrm>
              <a:prstGeom prst="rect">
                <a:avLst/>
              </a:prstGeom>
              <a:noFill/>
            </p:spPr>
            <p:txBody>
              <a:bodyPr wrap="square" rtlCol="0">
                <a:spAutoFit/>
              </a:bodyPr>
              <a:lstStyle/>
              <a:p>
                <a:pPr lvl="0" algn="ctr">
                  <a:defRPr/>
                </a:pPr>
                <a:r>
                  <a:rPr lang="en-US" sz="800" dirty="0">
                    <a:latin typeface="Gotham Book" panose="02000604040000020004" pitchFamily="50" charset="0"/>
                  </a:rPr>
                  <a:t>Referral Compensation Arrangements</a:t>
                </a:r>
              </a:p>
            </p:txBody>
          </p:sp>
        </p:grpSp>
        <p:grpSp>
          <p:nvGrpSpPr>
            <p:cNvPr id="104" name="Group 103">
              <a:extLst>
                <a:ext uri="{FF2B5EF4-FFF2-40B4-BE49-F238E27FC236}">
                  <a16:creationId xmlns:a16="http://schemas.microsoft.com/office/drawing/2014/main" id="{37991DC6-36B4-E8EE-69C2-4387387B7EA4}"/>
                </a:ext>
              </a:extLst>
            </p:cNvPr>
            <p:cNvGrpSpPr/>
            <p:nvPr/>
          </p:nvGrpSpPr>
          <p:grpSpPr>
            <a:xfrm>
              <a:off x="3357858" y="5237690"/>
              <a:ext cx="2661941" cy="338771"/>
              <a:chOff x="3357858" y="2894157"/>
              <a:chExt cx="2661941" cy="338771"/>
            </a:xfrm>
          </p:grpSpPr>
          <p:sp>
            <p:nvSpPr>
              <p:cNvPr id="105" name="Rectangle 104">
                <a:extLst>
                  <a:ext uri="{FF2B5EF4-FFF2-40B4-BE49-F238E27FC236}">
                    <a16:creationId xmlns:a16="http://schemas.microsoft.com/office/drawing/2014/main" id="{DBBEB465-FDBF-C6A5-5D6A-CBA2DFF37260}"/>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06" name="TextBox 105">
                <a:extLst>
                  <a:ext uri="{FF2B5EF4-FFF2-40B4-BE49-F238E27FC236}">
                    <a16:creationId xmlns:a16="http://schemas.microsoft.com/office/drawing/2014/main" id="{CE7A8DC3-000A-1241-76CA-CCEA74559DE2}"/>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Other Material Information</a:t>
                </a:r>
              </a:p>
            </p:txBody>
          </p:sp>
        </p:grpSp>
      </p:grpSp>
      <p:grpSp>
        <p:nvGrpSpPr>
          <p:cNvPr id="158" name="Group 157">
            <a:extLst>
              <a:ext uri="{FF2B5EF4-FFF2-40B4-BE49-F238E27FC236}">
                <a16:creationId xmlns:a16="http://schemas.microsoft.com/office/drawing/2014/main" id="{AF51ACC6-0916-FA56-A8E2-358BB056DB0D}"/>
              </a:ext>
            </a:extLst>
          </p:cNvPr>
          <p:cNvGrpSpPr/>
          <p:nvPr/>
        </p:nvGrpSpPr>
        <p:grpSpPr>
          <a:xfrm>
            <a:off x="8735229" y="2642280"/>
            <a:ext cx="2565772" cy="326532"/>
            <a:chOff x="3357858" y="2894157"/>
            <a:chExt cx="2661941" cy="338771"/>
          </a:xfrm>
        </p:grpSpPr>
        <p:sp>
          <p:nvSpPr>
            <p:cNvPr id="159" name="Rectangle 158">
              <a:extLst>
                <a:ext uri="{FF2B5EF4-FFF2-40B4-BE49-F238E27FC236}">
                  <a16:creationId xmlns:a16="http://schemas.microsoft.com/office/drawing/2014/main" id="{7D4496F0-DC2A-2E64-4970-F68A67880EC6}"/>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60" name="TextBox 159">
              <a:extLst>
                <a:ext uri="{FF2B5EF4-FFF2-40B4-BE49-F238E27FC236}">
                  <a16:creationId xmlns:a16="http://schemas.microsoft.com/office/drawing/2014/main" id="{B345EAFE-70E4-94E9-AAB5-7FC325B8B501}"/>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Material Conflicts of Interest</a:t>
              </a:r>
            </a:p>
          </p:txBody>
        </p:sp>
      </p:grpSp>
      <p:sp>
        <p:nvSpPr>
          <p:cNvPr id="162" name="Right Brace 161">
            <a:extLst>
              <a:ext uri="{FF2B5EF4-FFF2-40B4-BE49-F238E27FC236}">
                <a16:creationId xmlns:a16="http://schemas.microsoft.com/office/drawing/2014/main" id="{97748F03-D520-A55A-025D-98B7A72BDB19}"/>
              </a:ext>
            </a:extLst>
          </p:cNvPr>
          <p:cNvSpPr/>
          <p:nvPr/>
        </p:nvSpPr>
        <p:spPr>
          <a:xfrm rot="16200000">
            <a:off x="8462458" y="430046"/>
            <a:ext cx="339018" cy="2701535"/>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75" name="Graphic 174">
            <a:extLst>
              <a:ext uri="{FF2B5EF4-FFF2-40B4-BE49-F238E27FC236}">
                <a16:creationId xmlns:a16="http://schemas.microsoft.com/office/drawing/2014/main" id="{0CCE8DF8-73FA-E9B5-C551-4C94DCCF9D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6909" y="1149767"/>
            <a:ext cx="392306" cy="392306"/>
          </a:xfrm>
          <a:prstGeom prst="rect">
            <a:avLst/>
          </a:prstGeom>
        </p:spPr>
      </p:pic>
      <p:pic>
        <p:nvPicPr>
          <p:cNvPr id="179" name="Graphic 178">
            <a:extLst>
              <a:ext uri="{FF2B5EF4-FFF2-40B4-BE49-F238E27FC236}">
                <a16:creationId xmlns:a16="http://schemas.microsoft.com/office/drawing/2014/main" id="{F415220A-9722-C21F-4618-90E104B04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9160" y="1176772"/>
            <a:ext cx="315340" cy="315340"/>
          </a:xfrm>
          <a:prstGeom prst="rect">
            <a:avLst/>
          </a:prstGeom>
        </p:spPr>
      </p:pic>
    </p:spTree>
    <p:extLst>
      <p:ext uri="{BB962C8B-B14F-4D97-AF65-F5344CB8AC3E}">
        <p14:creationId xmlns:p14="http://schemas.microsoft.com/office/powerpoint/2010/main" val="184086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When to Provide Information</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7016A394-8898-29B1-5397-379A4476CE71}"/>
              </a:ext>
            </a:extLst>
          </p:cNvPr>
          <p:cNvGrpSpPr/>
          <p:nvPr/>
        </p:nvGrpSpPr>
        <p:grpSpPr>
          <a:xfrm>
            <a:off x="6172871" y="1318847"/>
            <a:ext cx="5186789" cy="4280219"/>
            <a:chOff x="6172871" y="1318847"/>
            <a:chExt cx="5186789" cy="4280219"/>
          </a:xfrm>
        </p:grpSpPr>
        <p:sp>
          <p:nvSpPr>
            <p:cNvPr id="27" name="Rectangle 26">
              <a:extLst>
                <a:ext uri="{FF2B5EF4-FFF2-40B4-BE49-F238E27FC236}">
                  <a16:creationId xmlns:a16="http://schemas.microsoft.com/office/drawing/2014/main" id="{D0B729AD-2A3E-1030-7478-8F634824FBDA}"/>
                </a:ext>
              </a:extLst>
            </p:cNvPr>
            <p:cNvSpPr/>
            <p:nvPr/>
          </p:nvSpPr>
          <p:spPr>
            <a:xfrm>
              <a:off x="6172871" y="1318847"/>
              <a:ext cx="5186789" cy="42802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77924746-2288-2C37-A028-8F67E3182912}"/>
                </a:ext>
              </a:extLst>
            </p:cNvPr>
            <p:cNvGrpSpPr/>
            <p:nvPr/>
          </p:nvGrpSpPr>
          <p:grpSpPr>
            <a:xfrm>
              <a:off x="8133369" y="1670883"/>
              <a:ext cx="1265792" cy="1265792"/>
              <a:chOff x="7923197" y="1594683"/>
              <a:chExt cx="1265792" cy="1265792"/>
            </a:xfrm>
          </p:grpSpPr>
          <p:sp>
            <p:nvSpPr>
              <p:cNvPr id="45" name="Oval 44">
                <a:extLst>
                  <a:ext uri="{FF2B5EF4-FFF2-40B4-BE49-F238E27FC236}">
                    <a16:creationId xmlns:a16="http://schemas.microsoft.com/office/drawing/2014/main" id="{79EBED95-FA0E-DAE3-879C-5F3FB1765259}"/>
                  </a:ext>
                </a:extLst>
              </p:cNvPr>
              <p:cNvSpPr/>
              <p:nvPr/>
            </p:nvSpPr>
            <p:spPr>
              <a:xfrm>
                <a:off x="7923197" y="15946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6" name="Oval 45">
                <a:extLst>
                  <a:ext uri="{FF2B5EF4-FFF2-40B4-BE49-F238E27FC236}">
                    <a16:creationId xmlns:a16="http://schemas.microsoft.com/office/drawing/2014/main" id="{8653EB50-047F-AADA-920A-480F3092981F}"/>
                  </a:ext>
                </a:extLst>
              </p:cNvPr>
              <p:cNvSpPr/>
              <p:nvPr/>
            </p:nvSpPr>
            <p:spPr>
              <a:xfrm>
                <a:off x="8027625" y="1699111"/>
                <a:ext cx="1056936" cy="1056936"/>
              </a:xfrm>
              <a:prstGeom prst="ellipse">
                <a:avLst/>
              </a:prstGeom>
              <a:solidFill>
                <a:srgbClr val="FFCE3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51" name="Group 50">
              <a:extLst>
                <a:ext uri="{FF2B5EF4-FFF2-40B4-BE49-F238E27FC236}">
                  <a16:creationId xmlns:a16="http://schemas.microsoft.com/office/drawing/2014/main" id="{F7E12DE4-5703-3CE3-9E64-049B5A5E7C8F}"/>
                </a:ext>
              </a:extLst>
            </p:cNvPr>
            <p:cNvGrpSpPr/>
            <p:nvPr/>
          </p:nvGrpSpPr>
          <p:grpSpPr>
            <a:xfrm>
              <a:off x="6504515" y="3100764"/>
              <a:ext cx="4523500" cy="2195414"/>
              <a:chOff x="1156332" y="3024564"/>
              <a:chExt cx="4523500" cy="2195414"/>
            </a:xfrm>
          </p:grpSpPr>
          <p:sp>
            <p:nvSpPr>
              <p:cNvPr id="52" name="TextBox 51">
                <a:extLst>
                  <a:ext uri="{FF2B5EF4-FFF2-40B4-BE49-F238E27FC236}">
                    <a16:creationId xmlns:a16="http://schemas.microsoft.com/office/drawing/2014/main" id="{3420E264-7DE3-30DA-FCC8-F8DF3C4F4108}"/>
                  </a:ext>
                </a:extLst>
              </p:cNvPr>
              <p:cNvSpPr txBox="1"/>
              <p:nvPr/>
            </p:nvSpPr>
            <p:spPr>
              <a:xfrm>
                <a:off x="1156420" y="3024564"/>
                <a:ext cx="4523412" cy="461665"/>
              </a:xfrm>
              <a:prstGeom prst="rect">
                <a:avLst/>
              </a:prstGeom>
              <a:noFill/>
            </p:spPr>
            <p:txBody>
              <a:bodyPr wrap="square" rtlCol="0">
                <a:spAutoFit/>
              </a:bodyPr>
              <a:lstStyle/>
              <a:p>
                <a:pPr algn="ctr"/>
                <a:r>
                  <a:rPr lang="en-US" sz="2400" dirty="0">
                    <a:solidFill>
                      <a:schemeClr val="bg1"/>
                    </a:solidFill>
                    <a:latin typeface="Gotham" panose="02000604040000020004" pitchFamily="50" charset="0"/>
                  </a:rPr>
                  <a:t>Updating</a:t>
                </a:r>
              </a:p>
            </p:txBody>
          </p:sp>
          <p:sp>
            <p:nvSpPr>
              <p:cNvPr id="53" name="TextBox 52">
                <a:extLst>
                  <a:ext uri="{FF2B5EF4-FFF2-40B4-BE49-F238E27FC236}">
                    <a16:creationId xmlns:a16="http://schemas.microsoft.com/office/drawing/2014/main" id="{55505906-E384-5FD2-E09E-C0A6C12F5E66}"/>
                  </a:ext>
                </a:extLst>
              </p:cNvPr>
              <p:cNvSpPr txBox="1"/>
              <p:nvPr/>
            </p:nvSpPr>
            <p:spPr>
              <a:xfrm>
                <a:off x="1156332" y="3650318"/>
                <a:ext cx="4523412" cy="1569660"/>
              </a:xfrm>
              <a:prstGeom prst="rect">
                <a:avLst/>
              </a:prstGeom>
              <a:noFill/>
            </p:spPr>
            <p:txBody>
              <a:bodyPr wrap="square" rtlCol="0">
                <a:spAutoFit/>
              </a:bodyPr>
              <a:lstStyle/>
              <a:p>
                <a:pPr algn="ctr"/>
                <a:r>
                  <a:rPr lang="en-US" sz="2400" dirty="0">
                    <a:solidFill>
                      <a:schemeClr val="bg1"/>
                    </a:solidFill>
                    <a:latin typeface="Gotham Light" pitchFamily="50" charset="0"/>
                  </a:rPr>
                  <a:t>Ongoing obligation</a:t>
                </a:r>
              </a:p>
              <a:p>
                <a:pPr algn="ctr"/>
                <a:r>
                  <a:rPr lang="en-US" sz="2400" dirty="0">
                    <a:solidFill>
                      <a:schemeClr val="bg1"/>
                    </a:solidFill>
                    <a:latin typeface="Gotham Light" pitchFamily="50" charset="0"/>
                  </a:rPr>
                  <a:t>Within 90 days for bankruptcy or public discipline</a:t>
                </a:r>
              </a:p>
            </p:txBody>
          </p:sp>
        </p:grpSp>
        <p:pic>
          <p:nvPicPr>
            <p:cNvPr id="56" name="Graphic 55">
              <a:extLst>
                <a:ext uri="{FF2B5EF4-FFF2-40B4-BE49-F238E27FC236}">
                  <a16:creationId xmlns:a16="http://schemas.microsoft.com/office/drawing/2014/main" id="{79C49B7F-8182-2CEE-134B-8E1CAAEAE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4867" y="2022425"/>
              <a:ext cx="562708" cy="562708"/>
            </a:xfrm>
            <a:prstGeom prst="rect">
              <a:avLst/>
            </a:prstGeom>
          </p:spPr>
        </p:pic>
      </p:grpSp>
      <p:grpSp>
        <p:nvGrpSpPr>
          <p:cNvPr id="14" name="Group 13">
            <a:extLst>
              <a:ext uri="{FF2B5EF4-FFF2-40B4-BE49-F238E27FC236}">
                <a16:creationId xmlns:a16="http://schemas.microsoft.com/office/drawing/2014/main" id="{370555A5-3DE5-488D-AC9A-491FA2424021}"/>
              </a:ext>
            </a:extLst>
          </p:cNvPr>
          <p:cNvGrpSpPr/>
          <p:nvPr/>
        </p:nvGrpSpPr>
        <p:grpSpPr>
          <a:xfrm>
            <a:off x="824644" y="1318847"/>
            <a:ext cx="5186789" cy="4280219"/>
            <a:chOff x="824644" y="1318847"/>
            <a:chExt cx="5186789" cy="4280219"/>
          </a:xfrm>
        </p:grpSpPr>
        <p:sp>
          <p:nvSpPr>
            <p:cNvPr id="3" name="Rectangle 2">
              <a:extLst>
                <a:ext uri="{FF2B5EF4-FFF2-40B4-BE49-F238E27FC236}">
                  <a16:creationId xmlns:a16="http://schemas.microsoft.com/office/drawing/2014/main" id="{402F1100-C067-EA81-A12C-7A7FE71CBCF8}"/>
                </a:ext>
              </a:extLst>
            </p:cNvPr>
            <p:cNvSpPr/>
            <p:nvPr/>
          </p:nvSpPr>
          <p:spPr>
            <a:xfrm>
              <a:off x="824644" y="1318847"/>
              <a:ext cx="5186789" cy="428021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F3A515FC-FF63-A5B1-26DB-2F3BBCFBE9F5}"/>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3" name="Oval 42">
              <a:extLst>
                <a:ext uri="{FF2B5EF4-FFF2-40B4-BE49-F238E27FC236}">
                  <a16:creationId xmlns:a16="http://schemas.microsoft.com/office/drawing/2014/main" id="{2A8D4E1F-F5CE-4819-127A-72867E1A0AB4}"/>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50" name="Group 49">
              <a:extLst>
                <a:ext uri="{FF2B5EF4-FFF2-40B4-BE49-F238E27FC236}">
                  <a16:creationId xmlns:a16="http://schemas.microsoft.com/office/drawing/2014/main" id="{21B3C225-6D3E-D961-57D4-160EFFA8B582}"/>
                </a:ext>
              </a:extLst>
            </p:cNvPr>
            <p:cNvGrpSpPr/>
            <p:nvPr/>
          </p:nvGrpSpPr>
          <p:grpSpPr>
            <a:xfrm>
              <a:off x="1156332" y="3100764"/>
              <a:ext cx="4523500" cy="1456751"/>
              <a:chOff x="1156332" y="3024564"/>
              <a:chExt cx="4523500" cy="1456751"/>
            </a:xfrm>
          </p:grpSpPr>
          <p:sp>
            <p:nvSpPr>
              <p:cNvPr id="48" name="TextBox 47">
                <a:extLst>
                  <a:ext uri="{FF2B5EF4-FFF2-40B4-BE49-F238E27FC236}">
                    <a16:creationId xmlns:a16="http://schemas.microsoft.com/office/drawing/2014/main" id="{408ED24F-2C32-5E63-8E57-F5FDD0427620}"/>
                  </a:ext>
                </a:extLst>
              </p:cNvPr>
              <p:cNvSpPr txBox="1"/>
              <p:nvPr/>
            </p:nvSpPr>
            <p:spPr>
              <a:xfrm>
                <a:off x="1156420" y="3024564"/>
                <a:ext cx="4523412" cy="461665"/>
              </a:xfrm>
              <a:prstGeom prst="rect">
                <a:avLst/>
              </a:prstGeom>
              <a:noFill/>
            </p:spPr>
            <p:txBody>
              <a:bodyPr wrap="square" rtlCol="0">
                <a:spAutoFit/>
              </a:bodyPr>
              <a:lstStyle/>
              <a:p>
                <a:pPr algn="ctr"/>
                <a:r>
                  <a:rPr lang="en-US" sz="2400" dirty="0">
                    <a:latin typeface="Gotham" panose="02000604040000020004" pitchFamily="50" charset="0"/>
                  </a:rPr>
                  <a:t>Timing</a:t>
                </a:r>
              </a:p>
            </p:txBody>
          </p:sp>
          <p:sp>
            <p:nvSpPr>
              <p:cNvPr id="49" name="TextBox 48">
                <a:extLst>
                  <a:ext uri="{FF2B5EF4-FFF2-40B4-BE49-F238E27FC236}">
                    <a16:creationId xmlns:a16="http://schemas.microsoft.com/office/drawing/2014/main" id="{C750D202-3D18-A892-453B-E84938A0B76C}"/>
                  </a:ext>
                </a:extLst>
              </p:cNvPr>
              <p:cNvSpPr txBox="1"/>
              <p:nvPr/>
            </p:nvSpPr>
            <p:spPr>
              <a:xfrm>
                <a:off x="1156332" y="3650318"/>
                <a:ext cx="4523412" cy="830997"/>
              </a:xfrm>
              <a:prstGeom prst="rect">
                <a:avLst/>
              </a:prstGeom>
              <a:noFill/>
            </p:spPr>
            <p:txBody>
              <a:bodyPr wrap="square" rtlCol="0">
                <a:spAutoFit/>
              </a:bodyPr>
              <a:lstStyle/>
              <a:p>
                <a:pPr algn="ctr"/>
                <a:r>
                  <a:rPr lang="en-US" sz="2400" dirty="0">
                    <a:latin typeface="Gotham Light" pitchFamily="50" charset="0"/>
                  </a:rPr>
                  <a:t>Prior to or at the time of engagement</a:t>
                </a:r>
              </a:p>
            </p:txBody>
          </p:sp>
        </p:grpSp>
        <p:pic>
          <p:nvPicPr>
            <p:cNvPr id="58" name="Graphic 57">
              <a:extLst>
                <a:ext uri="{FF2B5EF4-FFF2-40B4-BE49-F238E27FC236}">
                  <a16:creationId xmlns:a16="http://schemas.microsoft.com/office/drawing/2014/main" id="{6AA65138-0D4B-2EEE-4231-E690D205BB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8198" y="2043591"/>
              <a:ext cx="523267" cy="523267"/>
            </a:xfrm>
            <a:prstGeom prst="rect">
              <a:avLst/>
            </a:prstGeom>
          </p:spPr>
        </p:pic>
      </p:grpSp>
    </p:spTree>
    <p:extLst>
      <p:ext uri="{BB962C8B-B14F-4D97-AF65-F5344CB8AC3E}">
        <p14:creationId xmlns:p14="http://schemas.microsoft.com/office/powerpoint/2010/main" val="287861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56534AF-2D7C-2FCF-5BF5-5E3F40692449}"/>
              </a:ext>
            </a:extLst>
          </p:cNvPr>
          <p:cNvPicPr>
            <a:picLocks noChangeAspect="1"/>
          </p:cNvPicPr>
          <p:nvPr/>
        </p:nvPicPr>
        <p:blipFill rotWithShape="1">
          <a:blip r:embed="rId3">
            <a:extLst>
              <a:ext uri="{28A0092B-C50C-407E-A947-70E740481C1C}">
                <a14:useLocalDpi xmlns:a14="http://schemas.microsoft.com/office/drawing/2010/main" val="0"/>
              </a:ext>
            </a:extLst>
          </a:blip>
          <a:srcRect r="10477"/>
          <a:stretch/>
        </p:blipFill>
        <p:spPr>
          <a:xfrm>
            <a:off x="3834889" y="-10019"/>
            <a:ext cx="8403019" cy="6265962"/>
          </a:xfrm>
          <a:prstGeom prst="rect">
            <a:avLst/>
          </a:prstGeom>
        </p:spPr>
      </p:pic>
      <p:sp>
        <p:nvSpPr>
          <p:cNvPr id="17" name="Rectangle 16">
            <a:extLst>
              <a:ext uri="{FF2B5EF4-FFF2-40B4-BE49-F238E27FC236}">
                <a16:creationId xmlns:a16="http://schemas.microsoft.com/office/drawing/2014/main" id="{9043507E-0420-7DBB-E879-1997A71FD445}"/>
              </a:ext>
            </a:extLst>
          </p:cNvPr>
          <p:cNvSpPr/>
          <p:nvPr/>
        </p:nvSpPr>
        <p:spPr>
          <a:xfrm>
            <a:off x="1974394" y="-2480"/>
            <a:ext cx="7533036"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CFP Board Compliance Resource Library</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0423DBE8-7A9E-C70A-A0D1-F5C4A2828ED0}"/>
              </a:ext>
            </a:extLst>
          </p:cNvPr>
          <p:cNvGrpSpPr/>
          <p:nvPr/>
        </p:nvGrpSpPr>
        <p:grpSpPr>
          <a:xfrm>
            <a:off x="738990" y="1535015"/>
            <a:ext cx="5481488" cy="4196359"/>
            <a:chOff x="753058" y="1074613"/>
            <a:chExt cx="5481488" cy="4196359"/>
          </a:xfrm>
        </p:grpSpPr>
        <p:sp>
          <p:nvSpPr>
            <p:cNvPr id="2" name="TextBox 1">
              <a:extLst>
                <a:ext uri="{FF2B5EF4-FFF2-40B4-BE49-F238E27FC236}">
                  <a16:creationId xmlns:a16="http://schemas.microsoft.com/office/drawing/2014/main" id="{F3F50394-AB27-4118-1FA1-D3F7621A2DA9}"/>
                </a:ext>
              </a:extLst>
            </p:cNvPr>
            <p:cNvSpPr txBox="1"/>
            <p:nvPr/>
          </p:nvSpPr>
          <p:spPr>
            <a:xfrm>
              <a:off x="753058" y="1074613"/>
              <a:ext cx="5481488" cy="830997"/>
            </a:xfrm>
            <a:prstGeom prst="rect">
              <a:avLst/>
            </a:prstGeom>
            <a:noFill/>
          </p:spPr>
          <p:txBody>
            <a:bodyPr wrap="square" rtlCol="0">
              <a:spAutoFit/>
            </a:bodyPr>
            <a:lstStyle/>
            <a:p>
              <a:r>
                <a:rPr lang="en-US" sz="2400" dirty="0">
                  <a:latin typeface="Gotham" panose="02000604040000020004" pitchFamily="50" charset="0"/>
                </a:rPr>
                <a:t>Which of these CFP Board resources have you used?</a:t>
              </a:r>
            </a:p>
          </p:txBody>
        </p:sp>
        <p:grpSp>
          <p:nvGrpSpPr>
            <p:cNvPr id="22" name="Group 21">
              <a:extLst>
                <a:ext uri="{FF2B5EF4-FFF2-40B4-BE49-F238E27FC236}">
                  <a16:creationId xmlns:a16="http://schemas.microsoft.com/office/drawing/2014/main" id="{ABFE0FD4-6A32-3F25-211E-77A638859D07}"/>
                </a:ext>
              </a:extLst>
            </p:cNvPr>
            <p:cNvGrpSpPr/>
            <p:nvPr/>
          </p:nvGrpSpPr>
          <p:grpSpPr>
            <a:xfrm>
              <a:off x="857790" y="2109589"/>
              <a:ext cx="4579301" cy="584775"/>
              <a:chOff x="857790" y="2095734"/>
              <a:chExt cx="4579301" cy="584775"/>
            </a:xfrm>
          </p:grpSpPr>
          <p:sp>
            <p:nvSpPr>
              <p:cNvPr id="18" name="TextBox 17">
                <a:extLst>
                  <a:ext uri="{FF2B5EF4-FFF2-40B4-BE49-F238E27FC236}">
                    <a16:creationId xmlns:a16="http://schemas.microsoft.com/office/drawing/2014/main" id="{BCA793E4-E65E-51BF-1340-F16B51E181C7}"/>
                  </a:ext>
                </a:extLst>
              </p:cNvPr>
              <p:cNvSpPr txBox="1"/>
              <p:nvPr/>
            </p:nvSpPr>
            <p:spPr>
              <a:xfrm>
                <a:off x="1138336" y="2095734"/>
                <a:ext cx="4298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Roadmap, a user's guide to the </a:t>
                </a:r>
                <a:r>
                  <a:rPr kumimoji="0" lang="en-US" sz="1600" b="0" i="1"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Code and Standards</a:t>
                </a:r>
              </a:p>
            </p:txBody>
          </p:sp>
          <p:sp>
            <p:nvSpPr>
              <p:cNvPr id="19" name="Rectangle 18">
                <a:extLst>
                  <a:ext uri="{FF2B5EF4-FFF2-40B4-BE49-F238E27FC236}">
                    <a16:creationId xmlns:a16="http://schemas.microsoft.com/office/drawing/2014/main" id="{EFBD45B8-1459-093B-0061-4D0AD365E823}"/>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A41CE77A-5859-0CE6-BA9F-B90F4BAB410E}"/>
                </a:ext>
              </a:extLst>
            </p:cNvPr>
            <p:cNvGrpSpPr/>
            <p:nvPr/>
          </p:nvGrpSpPr>
          <p:grpSpPr>
            <a:xfrm>
              <a:off x="857790" y="2810606"/>
              <a:ext cx="4579301" cy="2460366"/>
              <a:chOff x="857790" y="2810606"/>
              <a:chExt cx="4579301" cy="2460366"/>
            </a:xfrm>
          </p:grpSpPr>
          <p:grpSp>
            <p:nvGrpSpPr>
              <p:cNvPr id="23" name="Group 22">
                <a:extLst>
                  <a:ext uri="{FF2B5EF4-FFF2-40B4-BE49-F238E27FC236}">
                    <a16:creationId xmlns:a16="http://schemas.microsoft.com/office/drawing/2014/main" id="{74E585CB-0714-730B-AD02-5EDF59C3E6D9}"/>
                  </a:ext>
                </a:extLst>
              </p:cNvPr>
              <p:cNvGrpSpPr/>
              <p:nvPr/>
            </p:nvGrpSpPr>
            <p:grpSpPr>
              <a:xfrm>
                <a:off x="857790" y="2810606"/>
                <a:ext cx="4579301" cy="338554"/>
                <a:chOff x="857790" y="2115906"/>
                <a:chExt cx="4579301" cy="338554"/>
              </a:xfrm>
            </p:grpSpPr>
            <p:sp>
              <p:nvSpPr>
                <p:cNvPr id="24" name="TextBox 23">
                  <a:extLst>
                    <a:ext uri="{FF2B5EF4-FFF2-40B4-BE49-F238E27FC236}">
                      <a16:creationId xmlns:a16="http://schemas.microsoft.com/office/drawing/2014/main" id="{173A96CC-4F50-7FD6-208A-3591225186A3}"/>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FAQs</a:t>
                  </a:r>
                </a:p>
              </p:txBody>
            </p:sp>
            <p:sp>
              <p:nvSpPr>
                <p:cNvPr id="25" name="Rectangle 24">
                  <a:extLst>
                    <a:ext uri="{FF2B5EF4-FFF2-40B4-BE49-F238E27FC236}">
                      <a16:creationId xmlns:a16="http://schemas.microsoft.com/office/drawing/2014/main" id="{6218DF36-B1F6-B8EE-4505-C967EB563CCF}"/>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EE8EB5CB-681F-C784-763D-1C911B833A03}"/>
                  </a:ext>
                </a:extLst>
              </p:cNvPr>
              <p:cNvGrpSpPr/>
              <p:nvPr/>
            </p:nvGrpSpPr>
            <p:grpSpPr>
              <a:xfrm>
                <a:off x="857790" y="3341059"/>
                <a:ext cx="4579301" cy="338554"/>
                <a:chOff x="857790" y="2115906"/>
                <a:chExt cx="4579301" cy="338554"/>
              </a:xfrm>
            </p:grpSpPr>
            <p:sp>
              <p:nvSpPr>
                <p:cNvPr id="27" name="TextBox 26">
                  <a:extLst>
                    <a:ext uri="{FF2B5EF4-FFF2-40B4-BE49-F238E27FC236}">
                      <a16:creationId xmlns:a16="http://schemas.microsoft.com/office/drawing/2014/main" id="{EBEA16E1-EEAB-39E1-6B66-C11FC637DFBC}"/>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Case studies </a:t>
                  </a:r>
                </a:p>
              </p:txBody>
            </p:sp>
            <p:sp>
              <p:nvSpPr>
                <p:cNvPr id="29" name="Rectangle 28">
                  <a:extLst>
                    <a:ext uri="{FF2B5EF4-FFF2-40B4-BE49-F238E27FC236}">
                      <a16:creationId xmlns:a16="http://schemas.microsoft.com/office/drawing/2014/main" id="{AD831561-0364-6F55-24DA-9E0B18A173AC}"/>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28F9DD9A-C121-0F6B-CB6D-360F526A4828}"/>
                  </a:ext>
                </a:extLst>
              </p:cNvPr>
              <p:cNvGrpSpPr/>
              <p:nvPr/>
            </p:nvGrpSpPr>
            <p:grpSpPr>
              <a:xfrm>
                <a:off x="857790" y="3871512"/>
                <a:ext cx="4579301" cy="338554"/>
                <a:chOff x="857790" y="2115906"/>
                <a:chExt cx="4579301" cy="338554"/>
              </a:xfrm>
            </p:grpSpPr>
            <p:sp>
              <p:nvSpPr>
                <p:cNvPr id="47" name="TextBox 46">
                  <a:extLst>
                    <a:ext uri="{FF2B5EF4-FFF2-40B4-BE49-F238E27FC236}">
                      <a16:creationId xmlns:a16="http://schemas.microsoft.com/office/drawing/2014/main" id="{147985DA-AD04-6FD0-44C8-9D887F06884E}"/>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Checklists and guides</a:t>
                  </a:r>
                </a:p>
              </p:txBody>
            </p:sp>
            <p:sp>
              <p:nvSpPr>
                <p:cNvPr id="48" name="Rectangle 47">
                  <a:extLst>
                    <a:ext uri="{FF2B5EF4-FFF2-40B4-BE49-F238E27FC236}">
                      <a16:creationId xmlns:a16="http://schemas.microsoft.com/office/drawing/2014/main" id="{A2C9BA75-F9F1-D3FF-880D-2DD2F95FFCF4}"/>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0D78B37C-6ACF-A698-C235-95DE0B453EEF}"/>
                  </a:ext>
                </a:extLst>
              </p:cNvPr>
              <p:cNvGrpSpPr/>
              <p:nvPr/>
            </p:nvGrpSpPr>
            <p:grpSpPr>
              <a:xfrm>
                <a:off x="857790" y="4401965"/>
                <a:ext cx="4579301" cy="338554"/>
                <a:chOff x="857790" y="2115906"/>
                <a:chExt cx="4579301" cy="338554"/>
              </a:xfrm>
            </p:grpSpPr>
            <p:sp>
              <p:nvSpPr>
                <p:cNvPr id="50" name="TextBox 49">
                  <a:extLst>
                    <a:ext uri="{FF2B5EF4-FFF2-40B4-BE49-F238E27FC236}">
                      <a16:creationId xmlns:a16="http://schemas.microsoft.com/office/drawing/2014/main" id="{4DDB8294-DB3F-EB4C-5A57-645B5E1A6EAB}"/>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Videos and webinars</a:t>
                  </a:r>
                </a:p>
              </p:txBody>
            </p:sp>
            <p:sp>
              <p:nvSpPr>
                <p:cNvPr id="51" name="Rectangle 50">
                  <a:extLst>
                    <a:ext uri="{FF2B5EF4-FFF2-40B4-BE49-F238E27FC236}">
                      <a16:creationId xmlns:a16="http://schemas.microsoft.com/office/drawing/2014/main" id="{9394FDC3-8200-39A2-DE07-BF60FFB59C37}"/>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a16="http://schemas.microsoft.com/office/drawing/2014/main" id="{06B1B092-C599-A421-347A-81A0369F84F5}"/>
                  </a:ext>
                </a:extLst>
              </p:cNvPr>
              <p:cNvGrpSpPr/>
              <p:nvPr/>
            </p:nvGrpSpPr>
            <p:grpSpPr>
              <a:xfrm>
                <a:off x="857790" y="4932418"/>
                <a:ext cx="4579301" cy="338554"/>
                <a:chOff x="857790" y="2115906"/>
                <a:chExt cx="4579301" cy="338554"/>
              </a:xfrm>
            </p:grpSpPr>
            <p:sp>
              <p:nvSpPr>
                <p:cNvPr id="53" name="TextBox 52">
                  <a:extLst>
                    <a:ext uri="{FF2B5EF4-FFF2-40B4-BE49-F238E27FC236}">
                      <a16:creationId xmlns:a16="http://schemas.microsoft.com/office/drawing/2014/main" id="{FA141A9D-D4DB-A745-B99A-9318327F7C61}"/>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None</a:t>
                  </a:r>
                </a:p>
              </p:txBody>
            </p:sp>
            <p:sp>
              <p:nvSpPr>
                <p:cNvPr id="54" name="Rectangle 53">
                  <a:extLst>
                    <a:ext uri="{FF2B5EF4-FFF2-40B4-BE49-F238E27FC236}">
                      <a16:creationId xmlns:a16="http://schemas.microsoft.com/office/drawing/2014/main" id="{6B7D69E6-47F3-EF68-3D04-A792468C5551}"/>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94066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27F948-0F7A-022B-38F9-5A02CC6FBB84}"/>
              </a:ext>
            </a:extLst>
          </p:cNvPr>
          <p:cNvPicPr>
            <a:picLocks noChangeAspect="1"/>
          </p:cNvPicPr>
          <p:nvPr/>
        </p:nvPicPr>
        <p:blipFill rotWithShape="1">
          <a:blip r:embed="rId3">
            <a:extLst>
              <a:ext uri="{28A0092B-C50C-407E-A947-70E740481C1C}">
                <a14:useLocalDpi xmlns:a14="http://schemas.microsoft.com/office/drawing/2010/main" val="0"/>
              </a:ext>
            </a:extLst>
          </a:blip>
          <a:srcRect l="9073" t="9073"/>
          <a:stretch/>
        </p:blipFill>
        <p:spPr>
          <a:xfrm>
            <a:off x="0" y="1384795"/>
            <a:ext cx="6216711" cy="413625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Providing Information</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517908" y="1377888"/>
            <a:ext cx="11674092" cy="4143159"/>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6083404" y="1882987"/>
            <a:ext cx="566409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Do you have a system in place to document when you provide information to clients? </a:t>
            </a:r>
          </a:p>
        </p:txBody>
      </p:sp>
      <p:grpSp>
        <p:nvGrpSpPr>
          <p:cNvPr id="15" name="Group 14">
            <a:extLst>
              <a:ext uri="{FF2B5EF4-FFF2-40B4-BE49-F238E27FC236}">
                <a16:creationId xmlns:a16="http://schemas.microsoft.com/office/drawing/2014/main" id="{9D13D70F-E3D0-47DE-D96E-14ACF6BC7573}"/>
              </a:ext>
            </a:extLst>
          </p:cNvPr>
          <p:cNvGrpSpPr/>
          <p:nvPr/>
        </p:nvGrpSpPr>
        <p:grpSpPr>
          <a:xfrm>
            <a:off x="6216711" y="3806923"/>
            <a:ext cx="4404400" cy="461665"/>
            <a:chOff x="877399" y="3380845"/>
            <a:chExt cx="3243659" cy="339997"/>
          </a:xfrm>
        </p:grpSpPr>
        <p:sp>
          <p:nvSpPr>
            <p:cNvPr id="3" name="TextBox 2">
              <a:extLst>
                <a:ext uri="{FF2B5EF4-FFF2-40B4-BE49-F238E27FC236}">
                  <a16:creationId xmlns:a16="http://schemas.microsoft.com/office/drawing/2014/main" id="{31F75186-5E18-737A-3777-F3F58E342143}"/>
                </a:ext>
              </a:extLst>
            </p:cNvPr>
            <p:cNvSpPr txBox="1"/>
            <p:nvPr/>
          </p:nvSpPr>
          <p:spPr>
            <a:xfrm>
              <a:off x="1193259" y="3380845"/>
              <a:ext cx="2927799" cy="339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YES</a:t>
              </a:r>
            </a:p>
          </p:txBody>
        </p:sp>
        <p:sp>
          <p:nvSpPr>
            <p:cNvPr id="14" name="Rectangle 13">
              <a:extLst>
                <a:ext uri="{FF2B5EF4-FFF2-40B4-BE49-F238E27FC236}">
                  <a16:creationId xmlns:a16="http://schemas.microsoft.com/office/drawing/2014/main" id="{FB538441-0D7C-5564-8254-4D80F3F0B66D}"/>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grpSp>
        <p:nvGrpSpPr>
          <p:cNvPr id="17" name="Group 16">
            <a:extLst>
              <a:ext uri="{FF2B5EF4-FFF2-40B4-BE49-F238E27FC236}">
                <a16:creationId xmlns:a16="http://schemas.microsoft.com/office/drawing/2014/main" id="{1AF3E22E-B9EE-8A9D-49B7-CA0EB6D09350}"/>
              </a:ext>
            </a:extLst>
          </p:cNvPr>
          <p:cNvGrpSpPr/>
          <p:nvPr/>
        </p:nvGrpSpPr>
        <p:grpSpPr>
          <a:xfrm>
            <a:off x="6216711" y="4456772"/>
            <a:ext cx="4404400" cy="461665"/>
            <a:chOff x="877399" y="3380845"/>
            <a:chExt cx="3243659" cy="339997"/>
          </a:xfrm>
        </p:grpSpPr>
        <p:sp>
          <p:nvSpPr>
            <p:cNvPr id="18" name="TextBox 17">
              <a:extLst>
                <a:ext uri="{FF2B5EF4-FFF2-40B4-BE49-F238E27FC236}">
                  <a16:creationId xmlns:a16="http://schemas.microsoft.com/office/drawing/2014/main" id="{912A97D4-535E-8B06-2C11-1AFDFE72C82B}"/>
                </a:ext>
              </a:extLst>
            </p:cNvPr>
            <p:cNvSpPr txBox="1"/>
            <p:nvPr/>
          </p:nvSpPr>
          <p:spPr>
            <a:xfrm>
              <a:off x="1193259" y="3380845"/>
              <a:ext cx="2927799" cy="339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NO</a:t>
              </a:r>
            </a:p>
          </p:txBody>
        </p:sp>
        <p:sp>
          <p:nvSpPr>
            <p:cNvPr id="19" name="Rectangle 18">
              <a:extLst>
                <a:ext uri="{FF2B5EF4-FFF2-40B4-BE49-F238E27FC236}">
                  <a16:creationId xmlns:a16="http://schemas.microsoft.com/office/drawing/2014/main" id="{10E9950B-36B3-37F8-C493-FEA72C4855C9}"/>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spTree>
    <p:extLst>
      <p:ext uri="{BB962C8B-B14F-4D97-AF65-F5344CB8AC3E}">
        <p14:creationId xmlns:p14="http://schemas.microsoft.com/office/powerpoint/2010/main" val="3873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E7FE19-C3D1-0C82-9AA6-1C53E2CC0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4773" y="0"/>
            <a:ext cx="11266865" cy="6337987"/>
          </a:xfrm>
          <a:prstGeom prst="rect">
            <a:avLst/>
          </a:prstGeom>
        </p:spPr>
      </p:pic>
      <p:sp>
        <p:nvSpPr>
          <p:cNvPr id="40" name="Rectangle 39">
            <a:extLst>
              <a:ext uri="{FF2B5EF4-FFF2-40B4-BE49-F238E27FC236}">
                <a16:creationId xmlns:a16="http://schemas.microsoft.com/office/drawing/2014/main" id="{03B92495-0E5A-A8AC-DBC5-7722D474AF76}"/>
              </a:ext>
            </a:extLst>
          </p:cNvPr>
          <p:cNvSpPr/>
          <p:nvPr/>
        </p:nvSpPr>
        <p:spPr>
          <a:xfrm rot="10800000">
            <a:off x="-1" y="-673"/>
            <a:ext cx="11015003" cy="6297635"/>
          </a:xfrm>
          <a:prstGeom prst="rect">
            <a:avLst/>
          </a:prstGeom>
          <a:gradFill>
            <a:gsLst>
              <a:gs pos="0">
                <a:schemeClr val="tx1">
                  <a:alpha val="0"/>
                </a:schemeClr>
              </a:gs>
              <a:gs pos="6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Seeking Guidance</a:t>
              </a:r>
              <a:endParaRPr kumimoji="0" lang="en-US" sz="28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TextBox 15">
            <a:extLst>
              <a:ext uri="{FF2B5EF4-FFF2-40B4-BE49-F238E27FC236}">
                <a16:creationId xmlns:a16="http://schemas.microsoft.com/office/drawing/2014/main" id="{3539A777-D5F5-F1D0-1532-31DF1C1901A3}"/>
              </a:ext>
            </a:extLst>
          </p:cNvPr>
          <p:cNvSpPr txBox="1"/>
          <p:nvPr/>
        </p:nvSpPr>
        <p:spPr>
          <a:xfrm>
            <a:off x="580634" y="2260761"/>
            <a:ext cx="52293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CFP BOARD </a:t>
            </a:r>
            <a:r>
              <a:rPr kumimoji="0" lang="en-US" sz="4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RESOURCES!</a:t>
            </a:r>
          </a:p>
        </p:txBody>
      </p:sp>
      <p:pic>
        <p:nvPicPr>
          <p:cNvPr id="2" name="Picture 1">
            <a:extLst>
              <a:ext uri="{FF2B5EF4-FFF2-40B4-BE49-F238E27FC236}">
                <a16:creationId xmlns:a16="http://schemas.microsoft.com/office/drawing/2014/main" id="{BEA1014E-E460-5DD0-8795-A217B0AE2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63623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Board's Compliance Resource Library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0" name="Picture 19">
            <a:extLst>
              <a:ext uri="{FF2B5EF4-FFF2-40B4-BE49-F238E27FC236}">
                <a16:creationId xmlns:a16="http://schemas.microsoft.com/office/drawing/2014/main" id="{3F030D08-9A59-58B7-6C01-A4CBEA0E2ADC}"/>
              </a:ext>
            </a:extLst>
          </p:cNvPr>
          <p:cNvPicPr>
            <a:picLocks noChangeAspect="1"/>
          </p:cNvPicPr>
          <p:nvPr/>
        </p:nvPicPr>
        <p:blipFill rotWithShape="1">
          <a:blip r:embed="rId4">
            <a:extLst>
              <a:ext uri="{28A0092B-C50C-407E-A947-70E740481C1C}">
                <a14:useLocalDpi xmlns:a14="http://schemas.microsoft.com/office/drawing/2010/main" val="0"/>
              </a:ext>
            </a:extLst>
          </a:blip>
          <a:srcRect l="15088" t="3473" r="13958" b="11481"/>
          <a:stretch/>
        </p:blipFill>
        <p:spPr>
          <a:xfrm>
            <a:off x="517907" y="781409"/>
            <a:ext cx="5568461" cy="5005754"/>
          </a:xfrm>
          <a:prstGeom prst="rect">
            <a:avLst/>
          </a:prstGeom>
        </p:spPr>
      </p:pic>
      <p:sp>
        <p:nvSpPr>
          <p:cNvPr id="21" name="TextBox 20">
            <a:extLst>
              <a:ext uri="{FF2B5EF4-FFF2-40B4-BE49-F238E27FC236}">
                <a16:creationId xmlns:a16="http://schemas.microsoft.com/office/drawing/2014/main" id="{8F81B7BC-4D50-669B-6404-73417C7DC994}"/>
              </a:ext>
            </a:extLst>
          </p:cNvPr>
          <p:cNvSpPr txBox="1"/>
          <p:nvPr/>
        </p:nvSpPr>
        <p:spPr>
          <a:xfrm>
            <a:off x="6802661" y="1333231"/>
            <a:ext cx="46400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Over  </a:t>
            </a:r>
            <a:r>
              <a:rPr kumimoji="0" lang="en-US" sz="2400" b="1" i="0" u="none" strike="noStrike" kern="1200" cap="none" spc="0" normalizeH="0" baseline="0" noProof="0" dirty="0">
                <a:ln>
                  <a:noFill/>
                </a:ln>
                <a:solidFill>
                  <a:prstClr val="black"/>
                </a:solidFill>
                <a:effectLst/>
                <a:uLnTx/>
                <a:uFillTx/>
                <a:latin typeface="Gotham Bold" pitchFamily="50" charset="0"/>
              </a:rPr>
              <a:t>35 case studies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with real-world scenarios</a:t>
            </a:r>
          </a:p>
        </p:txBody>
      </p:sp>
      <p:sp>
        <p:nvSpPr>
          <p:cNvPr id="28" name="TextBox 27">
            <a:extLst>
              <a:ext uri="{FF2B5EF4-FFF2-40B4-BE49-F238E27FC236}">
                <a16:creationId xmlns:a16="http://schemas.microsoft.com/office/drawing/2014/main" id="{6D7276E9-6125-052E-B71C-6F6001C3020D}"/>
              </a:ext>
            </a:extLst>
          </p:cNvPr>
          <p:cNvSpPr txBox="1"/>
          <p:nvPr/>
        </p:nvSpPr>
        <p:spPr>
          <a:xfrm>
            <a:off x="6814384" y="2230336"/>
            <a:ext cx="4592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itchFamily="50" charset="0"/>
              </a:rPr>
              <a:t>15 guides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including:</a:t>
            </a:r>
          </a:p>
        </p:txBody>
      </p:sp>
      <p:grpSp>
        <p:nvGrpSpPr>
          <p:cNvPr id="30" name="Group 29">
            <a:extLst>
              <a:ext uri="{FF2B5EF4-FFF2-40B4-BE49-F238E27FC236}">
                <a16:creationId xmlns:a16="http://schemas.microsoft.com/office/drawing/2014/main" id="{FDE9CDB1-06D8-B9F6-7533-A38EFB74D3DC}"/>
              </a:ext>
            </a:extLst>
          </p:cNvPr>
          <p:cNvGrpSpPr/>
          <p:nvPr/>
        </p:nvGrpSpPr>
        <p:grpSpPr>
          <a:xfrm>
            <a:off x="6909842" y="2917697"/>
            <a:ext cx="4542652" cy="584775"/>
            <a:chOff x="6909842" y="2917697"/>
            <a:chExt cx="4542652" cy="584775"/>
          </a:xfrm>
        </p:grpSpPr>
        <p:sp>
          <p:nvSpPr>
            <p:cNvPr id="31" name="TextBox 30">
              <a:extLst>
                <a:ext uri="{FF2B5EF4-FFF2-40B4-BE49-F238E27FC236}">
                  <a16:creationId xmlns:a16="http://schemas.microsoft.com/office/drawing/2014/main" id="{693E268B-6467-F8AD-4969-518DBF69772C}"/>
                </a:ext>
              </a:extLst>
            </p:cNvPr>
            <p:cNvSpPr txBox="1"/>
            <p:nvPr/>
          </p:nvSpPr>
          <p:spPr>
            <a:xfrm>
              <a:off x="7153739" y="2917697"/>
              <a:ext cx="4298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Comparison guides to Reg BI and NAIC Model Regulation</a:t>
              </a:r>
            </a:p>
          </p:txBody>
        </p:sp>
        <p:grpSp>
          <p:nvGrpSpPr>
            <p:cNvPr id="2" name="Group 1">
              <a:extLst>
                <a:ext uri="{FF2B5EF4-FFF2-40B4-BE49-F238E27FC236}">
                  <a16:creationId xmlns:a16="http://schemas.microsoft.com/office/drawing/2014/main" id="{00ECA24E-263C-3533-4B00-DDC1565AB52C}"/>
                </a:ext>
              </a:extLst>
            </p:cNvPr>
            <p:cNvGrpSpPr/>
            <p:nvPr/>
          </p:nvGrpSpPr>
          <p:grpSpPr>
            <a:xfrm>
              <a:off x="6909842" y="2965788"/>
              <a:ext cx="250117" cy="250117"/>
              <a:chOff x="1181047" y="3749416"/>
              <a:chExt cx="230102" cy="230102"/>
            </a:xfrm>
            <a:solidFill>
              <a:srgbClr val="FFCE34"/>
            </a:solidFill>
          </p:grpSpPr>
          <p:sp>
            <p:nvSpPr>
              <p:cNvPr id="3" name="Freeform: Shape 2">
                <a:extLst>
                  <a:ext uri="{FF2B5EF4-FFF2-40B4-BE49-F238E27FC236}">
                    <a16:creationId xmlns:a16="http://schemas.microsoft.com/office/drawing/2014/main" id="{BB082AA2-9D2E-935F-6263-401D6BCAD68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E8DFD70-1574-5F63-B922-10EB17E5B2C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2" name="Group 31">
            <a:extLst>
              <a:ext uri="{FF2B5EF4-FFF2-40B4-BE49-F238E27FC236}">
                <a16:creationId xmlns:a16="http://schemas.microsoft.com/office/drawing/2014/main" id="{BFF66316-27A3-D02C-5041-09D7DE059B7C}"/>
              </a:ext>
            </a:extLst>
          </p:cNvPr>
          <p:cNvGrpSpPr/>
          <p:nvPr/>
        </p:nvGrpSpPr>
        <p:grpSpPr>
          <a:xfrm>
            <a:off x="6909842" y="3633912"/>
            <a:ext cx="4542652" cy="338554"/>
            <a:chOff x="6909842" y="3633912"/>
            <a:chExt cx="4542652" cy="338554"/>
          </a:xfrm>
        </p:grpSpPr>
        <p:sp>
          <p:nvSpPr>
            <p:cNvPr id="35" name="TextBox 34">
              <a:extLst>
                <a:ext uri="{FF2B5EF4-FFF2-40B4-BE49-F238E27FC236}">
                  <a16:creationId xmlns:a16="http://schemas.microsoft.com/office/drawing/2014/main" id="{A5BB0AA5-FA9D-61AD-F398-8551C9945C05}"/>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Managing Conflicts</a:t>
              </a:r>
            </a:p>
          </p:txBody>
        </p:sp>
        <p:grpSp>
          <p:nvGrpSpPr>
            <p:cNvPr id="15" name="Group 14">
              <a:extLst>
                <a:ext uri="{FF2B5EF4-FFF2-40B4-BE49-F238E27FC236}">
                  <a16:creationId xmlns:a16="http://schemas.microsoft.com/office/drawing/2014/main" id="{39E847F3-ADDE-7760-9CC5-C3A7BB5A5402}"/>
                </a:ext>
              </a:extLst>
            </p:cNvPr>
            <p:cNvGrpSpPr/>
            <p:nvPr/>
          </p:nvGrpSpPr>
          <p:grpSpPr>
            <a:xfrm>
              <a:off x="6909842" y="3678130"/>
              <a:ext cx="250117" cy="250117"/>
              <a:chOff x="1181047" y="3749416"/>
              <a:chExt cx="230102" cy="230102"/>
            </a:xfrm>
            <a:solidFill>
              <a:srgbClr val="FFCE34"/>
            </a:solidFill>
          </p:grpSpPr>
          <p:sp>
            <p:nvSpPr>
              <p:cNvPr id="16" name="Freeform: Shape 15">
                <a:extLst>
                  <a:ext uri="{FF2B5EF4-FFF2-40B4-BE49-F238E27FC236}">
                    <a16:creationId xmlns:a16="http://schemas.microsoft.com/office/drawing/2014/main" id="{9B8A89E8-E52A-F32A-8110-75A59366471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2F846842-BC0D-382A-B031-B9C5B0404FE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3" name="Group 32">
            <a:extLst>
              <a:ext uri="{FF2B5EF4-FFF2-40B4-BE49-F238E27FC236}">
                <a16:creationId xmlns:a16="http://schemas.microsoft.com/office/drawing/2014/main" id="{EF0B9B0A-BEC1-2D50-8667-69CC6E97E021}"/>
              </a:ext>
            </a:extLst>
          </p:cNvPr>
          <p:cNvGrpSpPr/>
          <p:nvPr/>
        </p:nvGrpSpPr>
        <p:grpSpPr>
          <a:xfrm>
            <a:off x="6909842" y="4110126"/>
            <a:ext cx="4542652" cy="338554"/>
            <a:chOff x="6909842" y="4110126"/>
            <a:chExt cx="4542652" cy="338554"/>
          </a:xfrm>
        </p:grpSpPr>
        <p:sp>
          <p:nvSpPr>
            <p:cNvPr id="38" name="TextBox 37">
              <a:extLst>
                <a:ext uri="{FF2B5EF4-FFF2-40B4-BE49-F238E27FC236}">
                  <a16:creationId xmlns:a16="http://schemas.microsoft.com/office/drawing/2014/main" id="{B2A17D8B-7A78-20C5-B06B-32D994BCBBB7}"/>
                </a:ext>
              </a:extLst>
            </p:cNvPr>
            <p:cNvSpPr txBox="1"/>
            <p:nvPr/>
          </p:nvSpPr>
          <p:spPr>
            <a:xfrm>
              <a:off x="7153739" y="411012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Duty of Care</a:t>
              </a:r>
            </a:p>
          </p:txBody>
        </p:sp>
        <p:grpSp>
          <p:nvGrpSpPr>
            <p:cNvPr id="18" name="Group 17">
              <a:extLst>
                <a:ext uri="{FF2B5EF4-FFF2-40B4-BE49-F238E27FC236}">
                  <a16:creationId xmlns:a16="http://schemas.microsoft.com/office/drawing/2014/main" id="{C52CCE33-04CB-57BD-D1D1-094D84BBAA26}"/>
                </a:ext>
              </a:extLst>
            </p:cNvPr>
            <p:cNvGrpSpPr/>
            <p:nvPr/>
          </p:nvGrpSpPr>
          <p:grpSpPr>
            <a:xfrm>
              <a:off x="6909842" y="4147878"/>
              <a:ext cx="250117" cy="250117"/>
              <a:chOff x="1181047" y="3749416"/>
              <a:chExt cx="230102" cy="230102"/>
            </a:xfrm>
            <a:solidFill>
              <a:srgbClr val="FFCE34"/>
            </a:solidFill>
          </p:grpSpPr>
          <p:sp>
            <p:nvSpPr>
              <p:cNvPr id="19" name="Freeform: Shape 18">
                <a:extLst>
                  <a:ext uri="{FF2B5EF4-FFF2-40B4-BE49-F238E27FC236}">
                    <a16:creationId xmlns:a16="http://schemas.microsoft.com/office/drawing/2014/main" id="{42F352BD-177E-ABA3-5E7F-F908BE6170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81283077-6102-B931-7391-285561F598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4" name="Group 33">
            <a:extLst>
              <a:ext uri="{FF2B5EF4-FFF2-40B4-BE49-F238E27FC236}">
                <a16:creationId xmlns:a16="http://schemas.microsoft.com/office/drawing/2014/main" id="{4C4D1FA3-706D-9045-916E-01E3B3870414}"/>
              </a:ext>
            </a:extLst>
          </p:cNvPr>
          <p:cNvGrpSpPr/>
          <p:nvPr/>
        </p:nvGrpSpPr>
        <p:grpSpPr>
          <a:xfrm>
            <a:off x="6909842" y="4580120"/>
            <a:ext cx="4542652" cy="338554"/>
            <a:chOff x="6909842" y="4580120"/>
            <a:chExt cx="4542652" cy="338554"/>
          </a:xfrm>
        </p:grpSpPr>
        <p:sp>
          <p:nvSpPr>
            <p:cNvPr id="41" name="TextBox 40">
              <a:extLst>
                <a:ext uri="{FF2B5EF4-FFF2-40B4-BE49-F238E27FC236}">
                  <a16:creationId xmlns:a16="http://schemas.microsoft.com/office/drawing/2014/main" id="{854F2B60-27E3-9BEE-21D7-18050E05C3A8}"/>
                </a:ext>
              </a:extLst>
            </p:cNvPr>
            <p:cNvSpPr txBox="1"/>
            <p:nvPr/>
          </p:nvSpPr>
          <p:spPr>
            <a:xfrm>
              <a:off x="7153739" y="4580120"/>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Planning Process</a:t>
              </a:r>
            </a:p>
          </p:txBody>
        </p:sp>
        <p:grpSp>
          <p:nvGrpSpPr>
            <p:cNvPr id="23" name="Group 22">
              <a:extLst>
                <a:ext uri="{FF2B5EF4-FFF2-40B4-BE49-F238E27FC236}">
                  <a16:creationId xmlns:a16="http://schemas.microsoft.com/office/drawing/2014/main" id="{4C4DE528-1643-DDFF-89AF-3D8740769256}"/>
                </a:ext>
              </a:extLst>
            </p:cNvPr>
            <p:cNvGrpSpPr/>
            <p:nvPr/>
          </p:nvGrpSpPr>
          <p:grpSpPr>
            <a:xfrm>
              <a:off x="6909842" y="4617626"/>
              <a:ext cx="250117" cy="250117"/>
              <a:chOff x="1181047" y="3749416"/>
              <a:chExt cx="230102" cy="230102"/>
            </a:xfrm>
            <a:solidFill>
              <a:srgbClr val="FFCE34"/>
            </a:solidFill>
          </p:grpSpPr>
          <p:sp>
            <p:nvSpPr>
              <p:cNvPr id="24" name="Freeform: Shape 23">
                <a:extLst>
                  <a:ext uri="{FF2B5EF4-FFF2-40B4-BE49-F238E27FC236}">
                    <a16:creationId xmlns:a16="http://schemas.microsoft.com/office/drawing/2014/main" id="{D19DC30B-7AE0-2EE9-68CD-5484A1E853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B04FA9FC-CCC4-B5E3-0C5E-CF8453DAA7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6" name="Group 35">
            <a:extLst>
              <a:ext uri="{FF2B5EF4-FFF2-40B4-BE49-F238E27FC236}">
                <a16:creationId xmlns:a16="http://schemas.microsoft.com/office/drawing/2014/main" id="{E04443ED-C397-9C96-2D0F-B18855B4F799}"/>
              </a:ext>
            </a:extLst>
          </p:cNvPr>
          <p:cNvGrpSpPr/>
          <p:nvPr/>
        </p:nvGrpSpPr>
        <p:grpSpPr>
          <a:xfrm>
            <a:off x="6909842" y="5056336"/>
            <a:ext cx="4542652" cy="338554"/>
            <a:chOff x="6909842" y="5056336"/>
            <a:chExt cx="4542652" cy="338554"/>
          </a:xfrm>
        </p:grpSpPr>
        <p:sp>
          <p:nvSpPr>
            <p:cNvPr id="44" name="TextBox 43">
              <a:extLst>
                <a:ext uri="{FF2B5EF4-FFF2-40B4-BE49-F238E27FC236}">
                  <a16:creationId xmlns:a16="http://schemas.microsoft.com/office/drawing/2014/main" id="{BE35E9BC-269E-8FBA-202E-42C1E6F21BF6}"/>
                </a:ext>
              </a:extLst>
            </p:cNvPr>
            <p:cNvSpPr txBox="1"/>
            <p:nvPr/>
          </p:nvSpPr>
          <p:spPr>
            <a:xfrm>
              <a:off x="7153739" y="505633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Advice Engagement Disclosure</a:t>
              </a:r>
            </a:p>
          </p:txBody>
        </p:sp>
        <p:grpSp>
          <p:nvGrpSpPr>
            <p:cNvPr id="26" name="Group 25">
              <a:extLst>
                <a:ext uri="{FF2B5EF4-FFF2-40B4-BE49-F238E27FC236}">
                  <a16:creationId xmlns:a16="http://schemas.microsoft.com/office/drawing/2014/main" id="{74001E2A-B73D-58A6-A75D-200F048CCC80}"/>
                </a:ext>
              </a:extLst>
            </p:cNvPr>
            <p:cNvGrpSpPr/>
            <p:nvPr/>
          </p:nvGrpSpPr>
          <p:grpSpPr>
            <a:xfrm>
              <a:off x="6909842" y="5087374"/>
              <a:ext cx="250117" cy="250117"/>
              <a:chOff x="1181047" y="3749416"/>
              <a:chExt cx="230102" cy="230102"/>
            </a:xfrm>
            <a:solidFill>
              <a:srgbClr val="FFCE34"/>
            </a:solidFill>
          </p:grpSpPr>
          <p:sp>
            <p:nvSpPr>
              <p:cNvPr id="27" name="Freeform: Shape 26">
                <a:extLst>
                  <a:ext uri="{FF2B5EF4-FFF2-40B4-BE49-F238E27FC236}">
                    <a16:creationId xmlns:a16="http://schemas.microsoft.com/office/drawing/2014/main" id="{B33D6C64-26C1-05E7-5988-FE404DE70F4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5BF22F5-2AA0-0894-4005-7C910D8C87D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28014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192">
            <a:extLst>
              <a:ext uri="{FF2B5EF4-FFF2-40B4-BE49-F238E27FC236}">
                <a16:creationId xmlns:a16="http://schemas.microsoft.com/office/drawing/2014/main" id="{9D49A22D-93A3-6767-2406-ACE90EBBE54D}"/>
              </a:ext>
            </a:extLst>
          </p:cNvPr>
          <p:cNvSpPr/>
          <p:nvPr/>
        </p:nvSpPr>
        <p:spPr>
          <a:xfrm>
            <a:off x="0" y="0"/>
            <a:ext cx="12192000" cy="6858000"/>
          </a:xfrm>
          <a:prstGeom prst="rect">
            <a:avLst/>
          </a:prstGeom>
          <a:solidFill>
            <a:srgbClr val="FFCE34"/>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itle 1">
            <a:extLst>
              <a:ext uri="{FF2B5EF4-FFF2-40B4-BE49-F238E27FC236}">
                <a16:creationId xmlns:a16="http://schemas.microsoft.com/office/drawing/2014/main" id="{49B1762E-20F0-6EC0-0EDA-947D2F55597C}"/>
              </a:ext>
            </a:extLst>
          </p:cNvPr>
          <p:cNvSpPr txBox="1">
            <a:spLocks/>
          </p:cNvSpPr>
          <p:nvPr/>
        </p:nvSpPr>
        <p:spPr>
          <a:xfrm>
            <a:off x="3157596" y="2907841"/>
            <a:ext cx="5876808" cy="1193145"/>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b="1" i="0" kern="1200" cap="all">
                <a:solidFill>
                  <a:srgbClr val="696969"/>
                </a:solidFill>
                <a:latin typeface="Arial Bold" pitchFamily="34" charset="0"/>
                <a:ea typeface="+mj-ea"/>
                <a:cs typeface="Arial Bold" pitchFamily="34" charset="0"/>
              </a:defRPr>
            </a:lvl1pPr>
          </a:lstStyle>
          <a:p>
            <a:pPr algn="ctr"/>
            <a:r>
              <a:rPr lang="en-US" sz="6600" spc="-150" dirty="0">
                <a:solidFill>
                  <a:schemeClr val="tx1"/>
                </a:solidFill>
                <a:latin typeface="Arial"/>
                <a:cs typeface="Arial"/>
              </a:rPr>
              <a:t>Thank you</a:t>
            </a:r>
            <a:endParaRPr lang="en-US" sz="6600" spc="-150" dirty="0">
              <a:solidFill>
                <a:schemeClr val="tx1"/>
              </a:solidFill>
              <a:latin typeface="Arial" panose="020B0604020202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D4E2754D-F983-5352-1D5E-5DB75A03272A}"/>
              </a:ext>
            </a:extLst>
          </p:cNvPr>
          <p:cNvSpPr>
            <a:spLocks noGrp="1"/>
          </p:cNvSpPr>
          <p:nvPr>
            <p:ph type="sldNum" sz="quarter" idx="12"/>
          </p:nvPr>
        </p:nvSpPr>
        <p:spPr>
          <a:xfrm>
            <a:off x="11265211" y="6440310"/>
            <a:ext cx="711200" cy="365125"/>
          </a:xfrm>
        </p:spPr>
        <p:txBody>
          <a:bodyPr/>
          <a:lstStyle/>
          <a:p>
            <a:pPr algn="r" defTabSz="1219170" fontAlgn="base">
              <a:spcBef>
                <a:spcPct val="0"/>
              </a:spcBef>
              <a:spcAft>
                <a:spcPct val="0"/>
              </a:spcAft>
              <a:defRPr/>
            </a:pPr>
            <a:fld id="{3E9C9FDC-FC42-4F2B-B2DB-F1B41CA703B5}" type="slidenum">
              <a:rPr lang="en-US" sz="900">
                <a:solidFill>
                  <a:schemeClr val="tx1"/>
                </a:solidFill>
                <a:latin typeface="Arial" charset="0"/>
              </a:rPr>
              <a:pPr algn="r" defTabSz="1219170" fontAlgn="base">
                <a:spcBef>
                  <a:spcPct val="0"/>
                </a:spcBef>
                <a:spcAft>
                  <a:spcPct val="0"/>
                </a:spcAft>
                <a:defRPr/>
              </a:pPr>
              <a:t>93</a:t>
            </a:fld>
            <a:endParaRPr lang="en-US" sz="900" dirty="0">
              <a:solidFill>
                <a:schemeClr val="tx1"/>
              </a:solidFill>
              <a:latin typeface="Arial" charset="0"/>
            </a:endParaRPr>
          </a:p>
        </p:txBody>
      </p:sp>
    </p:spTree>
    <p:extLst>
      <p:ext uri="{BB962C8B-B14F-4D97-AF65-F5344CB8AC3E}">
        <p14:creationId xmlns:p14="http://schemas.microsoft.com/office/powerpoint/2010/main" val="679746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B04F4CA63B1B49ABC2E790B2425401" ma:contentTypeVersion="10" ma:contentTypeDescription="Create a new document." ma:contentTypeScope="" ma:versionID="50b9679fe101d773ac4c64d02201e25a">
  <xsd:schema xmlns:xsd="http://www.w3.org/2001/XMLSchema" xmlns:xs="http://www.w3.org/2001/XMLSchema" xmlns:p="http://schemas.microsoft.com/office/2006/metadata/properties" xmlns:ns2="42c4edff-68ff-4457-baca-4f0c9d4a552a" xmlns:ns3="cd54cdfd-88f3-46f8-92be-83e6fb18493f" targetNamespace="http://schemas.microsoft.com/office/2006/metadata/properties" ma:root="true" ma:fieldsID="ea1bec9105347d559ffd1ee16603d61b" ns2:_="" ns3:_="">
    <xsd:import namespace="42c4edff-68ff-4457-baca-4f0c9d4a552a"/>
    <xsd:import namespace="cd54cdfd-88f3-46f8-92be-83e6fb1849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4edff-68ff-4457-baca-4f0c9d4a55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54cdfd-88f3-46f8-92be-83e6fb18493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d54cdfd-88f3-46f8-92be-83e6fb18493f">
      <UserInfo>
        <DisplayName>James Katsaounis</DisplayName>
        <AccountId>29</AccountId>
        <AccountType/>
      </UserInfo>
      <UserInfo>
        <DisplayName>Tim Stifel</DisplayName>
        <AccountId>28</AccountId>
        <AccountType/>
      </UserInfo>
      <UserInfo>
        <DisplayName>Kia Reid</DisplayName>
        <AccountId>14</AccountId>
        <AccountType/>
      </UserInfo>
      <UserInfo>
        <DisplayName>Meredith Bonington</DisplayName>
        <AccountId>27</AccountId>
        <AccountType/>
      </UserInfo>
    </SharedWithUsers>
  </documentManagement>
</p:properties>
</file>

<file path=customXml/itemProps1.xml><?xml version="1.0" encoding="utf-8"?>
<ds:datastoreItem xmlns:ds="http://schemas.openxmlformats.org/officeDocument/2006/customXml" ds:itemID="{7F81F5D1-9A9C-4B6F-B74D-C6BEF24516D2}">
  <ds:schemaRefs>
    <ds:schemaRef ds:uri="http://schemas.microsoft.com/sharepoint/v3/contenttype/forms"/>
  </ds:schemaRefs>
</ds:datastoreItem>
</file>

<file path=customXml/itemProps2.xml><?xml version="1.0" encoding="utf-8"?>
<ds:datastoreItem xmlns:ds="http://schemas.openxmlformats.org/officeDocument/2006/customXml" ds:itemID="{5545E9C9-4FAF-4B4E-8697-49AEB33F9B4C}">
  <ds:schemaRefs>
    <ds:schemaRef ds:uri="42c4edff-68ff-4457-baca-4f0c9d4a552a"/>
    <ds:schemaRef ds:uri="cd54cdfd-88f3-46f8-92be-83e6fb1849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7E3D0E-1A3C-40C6-B707-D656E90C6EC8}">
  <ds:schemaRefs>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www.w3.org/XML/1998/namespace"/>
    <ds:schemaRef ds:uri="http://schemas.microsoft.com/office/2006/documentManagement/types"/>
    <ds:schemaRef ds:uri="cd54cdfd-88f3-46f8-92be-83e6fb18493f"/>
    <ds:schemaRef ds:uri="42c4edff-68ff-4457-baca-4f0c9d4a552a"/>
  </ds:schemaRefs>
</ds:datastoreItem>
</file>

<file path=docProps/app.xml><?xml version="1.0" encoding="utf-8"?>
<Properties xmlns="http://schemas.openxmlformats.org/officeDocument/2006/extended-properties" xmlns:vt="http://schemas.openxmlformats.org/officeDocument/2006/docPropsVTypes">
  <TotalTime>4039</TotalTime>
  <Words>14990</Words>
  <Application>Microsoft Office PowerPoint</Application>
  <PresentationFormat>Widescreen</PresentationFormat>
  <Paragraphs>1580</Paragraphs>
  <Slides>93</Slides>
  <Notes>93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93</vt:i4>
      </vt:variant>
    </vt:vector>
  </HeadingPairs>
  <TitlesOfParts>
    <vt:vector size="108" baseType="lpstr">
      <vt:lpstr>Arial</vt:lpstr>
      <vt:lpstr>Calibri</vt:lpstr>
      <vt:lpstr>Calibri Light</vt:lpstr>
      <vt:lpstr>Courier New</vt:lpstr>
      <vt:lpstr>Gotham</vt:lpstr>
      <vt:lpstr>Gotham Bold</vt:lpstr>
      <vt:lpstr>Gotham Book</vt:lpstr>
      <vt:lpstr>Gotham Light</vt:lpstr>
      <vt:lpstr>Gotham Medium</vt:lpstr>
      <vt:lpstr>Gotham SSm A</vt:lpstr>
      <vt:lpstr>Poppins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Janith Pamuditha</dc:creator>
  <cp:lastModifiedBy>Shirin Bolhari</cp:lastModifiedBy>
  <cp:revision>23</cp:revision>
  <cp:lastPrinted>2024-06-27T14:10:24Z</cp:lastPrinted>
  <dcterms:created xsi:type="dcterms:W3CDTF">2024-06-13T19:44:33Z</dcterms:created>
  <dcterms:modified xsi:type="dcterms:W3CDTF">2024-08-26T12:48:59Z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0x01010009B04F4CA63B1B49ABC2E790B2425401</vt:lpwstr>
  </property>
</Properties>
</file>